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4" r:id="rId2"/>
    <p:sldId id="285" r:id="rId3"/>
    <p:sldId id="284" r:id="rId4"/>
    <p:sldId id="258" r:id="rId5"/>
    <p:sldId id="279" r:id="rId6"/>
    <p:sldId id="270" r:id="rId7"/>
    <p:sldId id="266" r:id="rId8"/>
    <p:sldId id="280" r:id="rId9"/>
    <p:sldId id="271" r:id="rId10"/>
    <p:sldId id="268" r:id="rId11"/>
    <p:sldId id="282" r:id="rId12"/>
    <p:sldId id="269" r:id="rId13"/>
    <p:sldId id="283" r:id="rId14"/>
    <p:sldId id="278" r:id="rId15"/>
    <p:sldId id="267" r:id="rId16"/>
    <p:sldId id="272" r:id="rId17"/>
    <p:sldId id="273" r:id="rId18"/>
    <p:sldId id="274" r:id="rId19"/>
    <p:sldId id="276" r:id="rId20"/>
    <p:sldId id="275" r:id="rId21"/>
    <p:sldId id="286" r:id="rId22"/>
    <p:sldId id="277" r:id="rId23"/>
  </p:sldIdLst>
  <p:sldSz cx="12192000" cy="6858000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K" initials="U" lastIdx="1" clrIdx="0">
    <p:extLst>
      <p:ext uri="{19B8F6BF-5375-455C-9EA6-DF929625EA0E}">
        <p15:presenceInfo xmlns:p15="http://schemas.microsoft.com/office/powerpoint/2012/main" xmlns="" userId="Use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9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7" autoAdjust="0"/>
    <p:restoredTop sz="57143" autoAdjust="0"/>
  </p:normalViewPr>
  <p:slideViewPr>
    <p:cSldViewPr snapToGrid="0">
      <p:cViewPr varScale="1">
        <p:scale>
          <a:sx n="67" d="100"/>
          <a:sy n="67" d="100"/>
        </p:scale>
        <p:origin x="-238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1835D-E88E-41FF-BB07-079D3C9E011A}" type="datetimeFigureOut">
              <a:rPr lang="ko-KR" altLang="en-US" smtClean="0"/>
              <a:pPr/>
              <a:t>2020-06-04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CAE06-714B-4799-BA9A-6022B8902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590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목포시 청년 일자리통합센터 직업상담사 이수현입니다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여러분</a:t>
            </a:r>
            <a:r>
              <a:rPr lang="en-US" altLang="ko-KR" dirty="0"/>
              <a:t>, </a:t>
            </a:r>
            <a:r>
              <a:rPr lang="ko-KR" altLang="en-US" dirty="0"/>
              <a:t>취업 준비 어떻게 하고 </a:t>
            </a:r>
            <a:r>
              <a:rPr lang="ko-KR" altLang="en-US" dirty="0" err="1"/>
              <a:t>계신가요</a:t>
            </a:r>
            <a:r>
              <a:rPr lang="en-US" altLang="ko-KR" dirty="0"/>
              <a:t>?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혹시 청년 취업 정보를 몰라 어려움을 겪는 분을 위해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알아 두면 쓸모 있는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‘2020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청년취업사업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 안내해드리고자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77873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적극적으로 지역에서 일경험을 해보고 싶은 청년들을 위해 행정안전부에서 진행하는 </a:t>
            </a:r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/>
              <a:t>지역주도형 청년일자리 사업</a:t>
            </a:r>
            <a:r>
              <a:rPr lang="en-US" altLang="ko-KR" dirty="0"/>
              <a:t>’ </a:t>
            </a:r>
            <a:r>
              <a:rPr lang="ko-KR" altLang="en-US" dirty="0"/>
              <a:t>이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만 </a:t>
            </a:r>
            <a:r>
              <a:rPr lang="en-US" altLang="ko-KR" dirty="0"/>
              <a:t>18</a:t>
            </a:r>
            <a:r>
              <a:rPr lang="ko-KR" altLang="en-US" dirty="0"/>
              <a:t>세</a:t>
            </a:r>
            <a:r>
              <a:rPr lang="en-US" altLang="ko-KR" dirty="0"/>
              <a:t>~39</a:t>
            </a:r>
            <a:r>
              <a:rPr lang="ko-KR" altLang="en-US" dirty="0"/>
              <a:t>세 이하의 </a:t>
            </a:r>
            <a:r>
              <a:rPr lang="ko-KR" altLang="en-US" dirty="0" err="1"/>
              <a:t>미취업</a:t>
            </a:r>
            <a:r>
              <a:rPr lang="ko-KR" altLang="en-US" dirty="0"/>
              <a:t> 청년들을 대상으로 인건비</a:t>
            </a:r>
            <a:r>
              <a:rPr lang="en-US" altLang="ko-KR" dirty="0"/>
              <a:t>, </a:t>
            </a:r>
            <a:r>
              <a:rPr lang="ko-KR" altLang="en-US" dirty="0"/>
              <a:t>직무교육비 등의 지원혜택을 받을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지방자치단체에서 청년의 일자리를 자체 계획 및 시행할 수 있도록 </a:t>
            </a:r>
            <a:r>
              <a:rPr lang="en-US" altLang="ko-KR" dirty="0"/>
              <a:t>3</a:t>
            </a:r>
            <a:r>
              <a:rPr lang="ko-KR" altLang="en-US" dirty="0"/>
              <a:t>가지 유형의 일자리 사업이 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전라남도에서는</a:t>
            </a:r>
            <a:r>
              <a:rPr lang="en-US" altLang="ko-KR" dirty="0"/>
              <a:t> </a:t>
            </a:r>
            <a:r>
              <a:rPr lang="ko-KR" altLang="en-US" dirty="0"/>
              <a:t>청년이 지역에서 일자리를 가질 수 있도록 </a:t>
            </a:r>
            <a:r>
              <a:rPr lang="en-US" altLang="ko-KR" dirty="0"/>
              <a:t>2</a:t>
            </a:r>
            <a:r>
              <a:rPr lang="ko-KR" altLang="en-US" dirty="0"/>
              <a:t>년간 지원하는</a:t>
            </a:r>
            <a:endParaRPr lang="en-US" altLang="ko-KR" dirty="0"/>
          </a:p>
          <a:p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/>
              <a:t>지역정착지원형</a:t>
            </a:r>
            <a:r>
              <a:rPr lang="en-US" altLang="ko-KR" dirty="0"/>
              <a:t>’ </a:t>
            </a:r>
            <a:r>
              <a:rPr lang="ko-KR" altLang="en-US" dirty="0"/>
              <a:t>사업으로 녹색에너지연구원의 </a:t>
            </a:r>
            <a:r>
              <a:rPr lang="en-US" altLang="ko-KR" dirty="0"/>
              <a:t>‘</a:t>
            </a:r>
            <a:r>
              <a:rPr lang="ko-KR" altLang="en-US" dirty="0"/>
              <a:t>전남 청년 마을로 프로젝트‘ 가 </a:t>
            </a:r>
            <a:r>
              <a:rPr lang="ko-KR" altLang="en-US" dirty="0" err="1"/>
              <a:t>있구요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지역별 상황에 맞게 청년의 </a:t>
            </a:r>
            <a:r>
              <a:rPr lang="ko-KR" altLang="en-US" dirty="0" err="1"/>
              <a:t>취창업</a:t>
            </a:r>
            <a:r>
              <a:rPr lang="ko-KR" altLang="en-US" dirty="0"/>
              <a:t> 지원하는 </a:t>
            </a:r>
            <a:r>
              <a:rPr lang="en-US" altLang="ko-KR" dirty="0"/>
              <a:t>‘</a:t>
            </a:r>
            <a:r>
              <a:rPr lang="ko-KR" altLang="en-US" dirty="0"/>
              <a:t>창업투자생태계조성형</a:t>
            </a:r>
            <a:r>
              <a:rPr lang="en-US" altLang="ko-KR" dirty="0"/>
              <a:t>’ </a:t>
            </a:r>
            <a:r>
              <a:rPr lang="ko-KR" altLang="en-US" dirty="0"/>
              <a:t>사업으로는</a:t>
            </a:r>
            <a:endParaRPr lang="en-US" altLang="ko-KR" dirty="0"/>
          </a:p>
          <a:p>
            <a:r>
              <a:rPr lang="ko-KR" altLang="en-US" dirty="0"/>
              <a:t> </a:t>
            </a:r>
            <a:r>
              <a:rPr lang="ko-KR" altLang="en-US" dirty="0" err="1"/>
              <a:t>목포시청년일자리통합센터의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/>
              <a:t>청년창업아이템 사업화 지원사업</a:t>
            </a:r>
            <a:r>
              <a:rPr lang="en-US" altLang="ko-KR" dirty="0"/>
              <a:t>’, </a:t>
            </a:r>
          </a:p>
          <a:p>
            <a:r>
              <a:rPr lang="ko-KR" altLang="en-US" dirty="0" err="1"/>
              <a:t>목포수산식품지원센터의</a:t>
            </a:r>
            <a:r>
              <a:rPr lang="ko-KR" altLang="en-US" dirty="0"/>
              <a:t> </a:t>
            </a:r>
            <a:r>
              <a:rPr lang="en-US" altLang="ko-KR" dirty="0"/>
              <a:t>’</a:t>
            </a:r>
            <a:r>
              <a:rPr lang="ko-KR" altLang="en-US" dirty="0"/>
              <a:t>청년창업 후속지원 프로그램</a:t>
            </a:r>
            <a:r>
              <a:rPr lang="en-US" altLang="ko-KR" dirty="0"/>
              <a:t>’</a:t>
            </a:r>
            <a:r>
              <a:rPr lang="ko-KR" altLang="en-US" dirty="0"/>
              <a:t>이 운영 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마지막으로 지역 문제 해결을 돕는 공공서비스 성격의 기업과 청년을 매칭하는 </a:t>
            </a:r>
            <a:r>
              <a:rPr lang="en-US" altLang="ko-KR" dirty="0"/>
              <a:t>‘</a:t>
            </a:r>
            <a:r>
              <a:rPr lang="ko-KR" altLang="en-US" dirty="0"/>
              <a:t>민간취업연계형</a:t>
            </a:r>
            <a:r>
              <a:rPr lang="en-US" altLang="ko-KR" dirty="0"/>
              <a:t>’</a:t>
            </a:r>
            <a:r>
              <a:rPr lang="ko-KR" altLang="en-US" dirty="0"/>
              <a:t> 사업으로 </a:t>
            </a:r>
            <a:endParaRPr lang="en-US" altLang="ko-KR" dirty="0"/>
          </a:p>
          <a:p>
            <a:r>
              <a:rPr lang="ko-KR" altLang="en-US" dirty="0"/>
              <a:t>전남 </a:t>
            </a:r>
            <a:r>
              <a:rPr lang="ko-KR" altLang="en-US" dirty="0" err="1"/>
              <a:t>전남정보문화산업진흥원의</a:t>
            </a:r>
            <a:r>
              <a:rPr lang="ko-KR" altLang="en-US" dirty="0"/>
              <a:t> 청년 내일로 프로젝트</a:t>
            </a:r>
            <a:r>
              <a:rPr lang="en-US" altLang="ko-KR" dirty="0"/>
              <a:t>, </a:t>
            </a:r>
          </a:p>
          <a:p>
            <a:r>
              <a:rPr lang="ko-KR" altLang="en-US" dirty="0" err="1"/>
              <a:t>목포시청년일자리통합센터의</a:t>
            </a:r>
            <a:r>
              <a:rPr lang="ko-KR" altLang="en-US" dirty="0"/>
              <a:t> 목포 청년 잡고 사업이 진행되고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신청방법은 매년 상반기에 각 </a:t>
            </a:r>
            <a:r>
              <a:rPr lang="ko-KR" altLang="en-US" dirty="0" err="1"/>
              <a:t>지차체</a:t>
            </a:r>
            <a:r>
              <a:rPr lang="ko-KR" altLang="en-US" dirty="0"/>
              <a:t> 및 담당기관 홈페이지 공고를 확인 후 지원할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13757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외에도 목포시에서 청년 구직자를 위한 다양한 일자리 사업들을</a:t>
            </a:r>
            <a:r>
              <a:rPr lang="en-US" altLang="ko-KR" dirty="0"/>
              <a:t> </a:t>
            </a:r>
            <a:r>
              <a:rPr lang="ko-KR" altLang="en-US" dirty="0"/>
              <a:t>간략하게 소개하겠습니다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저소득 취약계층 및 청년에게 일자리를 제공하며 청년들의 생계 및 고용안정을 도모하는 </a:t>
            </a:r>
            <a:endParaRPr lang="en-US" altLang="ko-KR" dirty="0"/>
          </a:p>
          <a:p>
            <a:r>
              <a:rPr lang="ko-KR" altLang="en-US" dirty="0"/>
              <a:t>청년 공공근로 일자리 사업</a:t>
            </a:r>
            <a:r>
              <a:rPr lang="en-US" altLang="ko-KR" dirty="0"/>
              <a:t>, </a:t>
            </a:r>
            <a:r>
              <a:rPr lang="ko-KR" altLang="en-US" dirty="0"/>
              <a:t>저소득층 청년 자활지원사업이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이외에도</a:t>
            </a:r>
            <a:r>
              <a:rPr lang="en-US" altLang="ko-KR" dirty="0"/>
              <a:t> </a:t>
            </a:r>
            <a:r>
              <a:rPr lang="ko-KR" altLang="en-US" dirty="0"/>
              <a:t>시민의 건강증진과 보건서비스를 제공하는 모자보건사업 보조인력 채용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청년 체육지도자를 배치는 하는 생활체육 프로그램 일자리사업</a:t>
            </a:r>
            <a:r>
              <a:rPr lang="en-US" altLang="ko-KR" dirty="0"/>
              <a:t>,</a:t>
            </a:r>
            <a:r>
              <a:rPr lang="ko-KR" altLang="en-US" dirty="0"/>
              <a:t> 공무원 등 공공부문 청년일자리 사업이 진행되고 있으니</a:t>
            </a:r>
            <a:endParaRPr lang="en-US" altLang="ko-KR" dirty="0"/>
          </a:p>
          <a:p>
            <a:r>
              <a:rPr lang="ko-KR" altLang="en-US" dirty="0"/>
              <a:t>관심있는 분들은 목포시청 홈페이지 공지사항을 수시로 확인하시기 바랍니다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381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이번에는 구직자</a:t>
            </a:r>
            <a:r>
              <a:rPr lang="en-US" altLang="ko-KR" dirty="0"/>
              <a:t>/</a:t>
            </a:r>
            <a:r>
              <a:rPr lang="ko-KR" altLang="en-US" dirty="0"/>
              <a:t>재직자도 모두 참여가 가능한 </a:t>
            </a:r>
            <a:r>
              <a:rPr lang="ko-KR" altLang="en-US" dirty="0" err="1"/>
              <a:t>국민내일배움카드에</a:t>
            </a:r>
            <a:r>
              <a:rPr lang="ko-KR" altLang="en-US" dirty="0"/>
              <a:t> 대해 알아보겠습니다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직업훈련을 희망하는 구직자</a:t>
            </a:r>
            <a:r>
              <a:rPr lang="en-US" altLang="ko-KR" dirty="0"/>
              <a:t>/</a:t>
            </a:r>
            <a:r>
              <a:rPr lang="ko-KR" altLang="en-US" dirty="0"/>
              <a:t>재직자 누구나 일자리 훈련을 받을 수 있도록 지원하는 </a:t>
            </a:r>
            <a:r>
              <a:rPr lang="ko-KR" altLang="en-US" dirty="0" err="1"/>
              <a:t>사업이구요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올해는 실업자와 재직자 카드가 한장으로 통합되어 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년간 총 </a:t>
            </a:r>
            <a:r>
              <a:rPr lang="en-US" altLang="ko-KR" dirty="0"/>
              <a:t>300</a:t>
            </a:r>
            <a:r>
              <a:rPr lang="ko-KR" altLang="en-US" dirty="0"/>
              <a:t>만원에서 </a:t>
            </a:r>
            <a:r>
              <a:rPr lang="en-US" altLang="ko-KR" dirty="0"/>
              <a:t>500</a:t>
            </a:r>
            <a:r>
              <a:rPr lang="ko-KR" altLang="en-US" dirty="0"/>
              <a:t>만원까지 지원을 받아 다양한 직업훈련에  참여할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직업훈련을 받고 싶다면 </a:t>
            </a:r>
            <a:r>
              <a:rPr lang="ko-KR" altLang="en-US" dirty="0" err="1"/>
              <a:t>직업훈련포털</a:t>
            </a:r>
            <a:r>
              <a:rPr lang="ko-KR" altLang="en-US" dirty="0"/>
              <a:t> 사이트 또는 가까운 고용센터에 방문해서 신청을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참고로 재학생</a:t>
            </a:r>
            <a:r>
              <a:rPr lang="en-US" altLang="ko-KR" dirty="0"/>
              <a:t>, </a:t>
            </a:r>
            <a:r>
              <a:rPr lang="ko-KR" altLang="en-US" dirty="0"/>
              <a:t>공무원</a:t>
            </a:r>
            <a:r>
              <a:rPr lang="en-US" altLang="ko-KR" dirty="0"/>
              <a:t>, </a:t>
            </a:r>
            <a:r>
              <a:rPr lang="ko-KR" altLang="en-US" dirty="0"/>
              <a:t>사학연금대상자는 </a:t>
            </a:r>
            <a:r>
              <a:rPr lang="ko-KR" altLang="en-US" dirty="0" err="1"/>
              <a:t>내일배움카드</a:t>
            </a:r>
            <a:r>
              <a:rPr lang="ko-KR" altLang="en-US" dirty="0"/>
              <a:t> 사업의 예외 대상이니 참고하세요</a:t>
            </a:r>
            <a:r>
              <a:rPr lang="en-US" altLang="ko-KR" dirty="0"/>
              <a:t>! </a:t>
            </a:r>
            <a:r>
              <a:rPr lang="ko-KR" altLang="en-US" dirty="0"/>
              <a:t>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3180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이번에는 재직자에 대한 취업 정보를 중심으로 안내해드리겠습니다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청년내일채움공제는</a:t>
            </a:r>
            <a:r>
              <a:rPr lang="ko-KR" altLang="en-US" dirty="0"/>
              <a:t> 고용노동부에서 중소</a:t>
            </a:r>
            <a:r>
              <a:rPr lang="en-US" altLang="ko-KR" dirty="0"/>
              <a:t>, </a:t>
            </a:r>
            <a:r>
              <a:rPr lang="ko-KR" altLang="en-US" dirty="0"/>
              <a:t>중견기업에 정규직으로 </a:t>
            </a:r>
            <a:endParaRPr lang="en-US" altLang="ko-KR" dirty="0"/>
          </a:p>
          <a:p>
            <a:r>
              <a:rPr lang="ko-KR" altLang="en-US" dirty="0"/>
              <a:t>신규 취업한 </a:t>
            </a:r>
            <a:r>
              <a:rPr lang="ko-KR" altLang="en-US" dirty="0" err="1"/>
              <a:t>청년재직자를</a:t>
            </a:r>
            <a:r>
              <a:rPr lang="ko-KR" altLang="en-US" dirty="0"/>
              <a:t> 대상으로 장기근속 및 자산형성을 지원하는 사업입니다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년형</a:t>
            </a:r>
            <a:r>
              <a:rPr lang="en-US" altLang="ko-KR" dirty="0"/>
              <a:t>, 3</a:t>
            </a:r>
            <a:r>
              <a:rPr lang="ko-KR" altLang="en-US" dirty="0"/>
              <a:t>년형으로 나누어져 있으며 </a:t>
            </a:r>
            <a:r>
              <a:rPr lang="ko-KR" altLang="en-US" dirty="0" err="1"/>
              <a:t>청년재직자가</a:t>
            </a:r>
            <a:r>
              <a:rPr lang="ko-KR" altLang="en-US" dirty="0"/>
              <a:t> 매월 적립한 금액에 정부와 기업이 공동 적립하여 </a:t>
            </a:r>
            <a:endParaRPr lang="en-US" altLang="ko-KR" dirty="0"/>
          </a:p>
          <a:p>
            <a:r>
              <a:rPr lang="ko-KR" altLang="en-US" dirty="0"/>
              <a:t>본인 납입금의 </a:t>
            </a:r>
            <a:r>
              <a:rPr lang="en-US" altLang="ko-KR" dirty="0"/>
              <a:t>5</a:t>
            </a:r>
            <a:r>
              <a:rPr lang="ko-KR" altLang="en-US" dirty="0"/>
              <a:t>배 이상을 수령하여 장기적인 목돈을 마련할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재직자 관련 사업으로 국세청의 중소기업에 취업하는 청년에게 소득세를 감면해주는 사업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한국산업단지공단의 산업단지 내 중소기업에 근무하는 청년에게 교통비를 지원하는 청년 동행카드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중소기업의 정규직 청년에게 인건비를 지원하는 청년 추가고용장려금 지원사업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저소득</a:t>
            </a:r>
            <a:r>
              <a:rPr lang="en-US" altLang="ko-KR" dirty="0"/>
              <a:t>, </a:t>
            </a:r>
            <a:r>
              <a:rPr lang="ko-KR" altLang="en-US" dirty="0"/>
              <a:t>무주택 청년 재직자를 대상으로 하는 청년우대형 청약통장 등이 있으니 참고하시기 바랍니다</a:t>
            </a:r>
            <a:r>
              <a:rPr lang="en-US" altLang="ko-KR" dirty="0"/>
              <a:t>. </a:t>
            </a:r>
            <a:r>
              <a:rPr lang="ko-KR" altLang="en-US" dirty="0"/>
              <a:t>     </a:t>
            </a:r>
            <a:r>
              <a:rPr lang="en-US" altLang="ko-KR" dirty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9345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</a:t>
            </a:r>
            <a:r>
              <a:rPr lang="en-US" altLang="ko-KR" dirty="0"/>
              <a:t>, </a:t>
            </a:r>
            <a:r>
              <a:rPr lang="ko-KR" altLang="en-US" dirty="0"/>
              <a:t>지금까지 청년들을 지원하는 </a:t>
            </a:r>
            <a:r>
              <a:rPr lang="en-US" altLang="ko-KR" dirty="0"/>
              <a:t>31</a:t>
            </a:r>
            <a:r>
              <a:rPr lang="ko-KR" altLang="en-US" dirty="0"/>
              <a:t>가지 청년 일자리 지원사업을 간략하게 안내해드렸습니다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이번에는 취업에 도움이 되는 웹사이트를 </a:t>
            </a:r>
            <a:r>
              <a:rPr lang="ko-KR" altLang="en-US" dirty="0" err="1"/>
              <a:t>소개해드겠습니다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취업을 준비하는 사람들이 자주 방문하는 웹사이트 </a:t>
            </a:r>
            <a:r>
              <a:rPr lang="en-US" altLang="ko-KR" dirty="0"/>
              <a:t>4</a:t>
            </a:r>
            <a:r>
              <a:rPr lang="ko-KR" altLang="en-US" dirty="0"/>
              <a:t>곳과 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전라남도에서 일자리 및 청년 정보들이 있는 사이트들을 </a:t>
            </a:r>
            <a:r>
              <a:rPr lang="ko-KR" altLang="en-US" dirty="0" err="1"/>
              <a:t>알려드릴께요</a:t>
            </a:r>
            <a:r>
              <a:rPr lang="en-US" altLang="ko-KR" dirty="0"/>
              <a:t>!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1872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워크넷</a:t>
            </a:r>
            <a:r>
              <a:rPr lang="ko-KR" altLang="en-US" dirty="0"/>
              <a:t> 사이트를 알아보도록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워크넷</a:t>
            </a:r>
            <a:r>
              <a:rPr lang="ko-KR" altLang="en-US" dirty="0"/>
              <a:t> 사이트는 고용노동부와 한국고용정보원이 운영하는 취업정보 사이트로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사이트 내에 청년들을 위한 </a:t>
            </a:r>
            <a:r>
              <a:rPr lang="ko-KR" altLang="en-US" dirty="0" err="1"/>
              <a:t>워크넷</a:t>
            </a:r>
            <a:r>
              <a:rPr lang="ko-KR" altLang="en-US" dirty="0"/>
              <a:t> 페이지도 추가로 있어 </a:t>
            </a:r>
            <a:endParaRPr lang="en-US" altLang="ko-KR" dirty="0"/>
          </a:p>
          <a:p>
            <a:r>
              <a:rPr lang="ko-KR" altLang="en-US" dirty="0"/>
              <a:t>유익한 청년 정보들을 얻을 수 있습니다</a:t>
            </a:r>
            <a:r>
              <a:rPr lang="en-US" altLang="ko-KR" dirty="0"/>
              <a:t>. 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ko-KR" altLang="en-US" dirty="0"/>
              <a:t>졸업할 때가 다가왔지만 진로가 정리되지 않는 청년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다양한 취업 지원프로그램을 통해 취업을 준비하고 싶은 청년에게 유익한 사이트 입니다</a:t>
            </a:r>
            <a:r>
              <a:rPr lang="en-US" altLang="ko-KR" dirty="0"/>
              <a:t>. </a:t>
            </a:r>
            <a:r>
              <a:rPr lang="ko-KR" altLang="en-US" dirty="0"/>
              <a:t>  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68998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온라인 청년센터는 청년 정책</a:t>
            </a:r>
            <a:r>
              <a:rPr lang="en-US" altLang="ko-KR" dirty="0"/>
              <a:t>, </a:t>
            </a:r>
            <a:r>
              <a:rPr lang="ko-KR" altLang="en-US" dirty="0"/>
              <a:t>공간 정보 및 통합상담을 제공하는 온라인 홈페이지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현재 청년 관련 정책 및 이슈 등 모든 청년 정보를 한 눈에 확인하고 싶다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온라인으로 진로고민상담을 받고 싶다 하는 청년이 있다면 활용하기 참 좋은 사이트입니다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취업 정보 외에도 주거</a:t>
            </a:r>
            <a:r>
              <a:rPr lang="en-US" altLang="ko-KR" dirty="0"/>
              <a:t>, </a:t>
            </a:r>
            <a:r>
              <a:rPr lang="ko-KR" altLang="en-US" dirty="0"/>
              <a:t>경제</a:t>
            </a:r>
            <a:r>
              <a:rPr lang="en-US" altLang="ko-KR" dirty="0"/>
              <a:t>, </a:t>
            </a:r>
            <a:r>
              <a:rPr lang="ko-KR" altLang="en-US" dirty="0"/>
              <a:t>복지 등 다양한 청년정책들을 만나볼 수 있으니 참고하시기 바랍니다</a:t>
            </a:r>
            <a:r>
              <a:rPr lang="en-US" altLang="ko-KR" dirty="0"/>
              <a:t>.  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92372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다양한 산업교육을 통해 직업에 전문성을 기르고 싶다면 </a:t>
            </a:r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/>
              <a:t>청년 취업아카데미</a:t>
            </a:r>
            <a:r>
              <a:rPr lang="en-US" altLang="ko-KR" dirty="0"/>
              <a:t>’</a:t>
            </a:r>
            <a:r>
              <a:rPr lang="ko-KR" altLang="en-US" dirty="0"/>
              <a:t> 사이트를 활용해보세요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기업</a:t>
            </a:r>
            <a:r>
              <a:rPr lang="en-US" altLang="ko-KR" dirty="0"/>
              <a:t>, </a:t>
            </a:r>
            <a:r>
              <a:rPr lang="ko-KR" altLang="en-US" dirty="0"/>
              <a:t>사업주 단체 등 운영기관이 대학과 협력한 사이트로 </a:t>
            </a:r>
            <a:endParaRPr lang="en-US" altLang="ko-KR" dirty="0"/>
          </a:p>
          <a:p>
            <a:r>
              <a:rPr lang="ko-KR" altLang="en-US" dirty="0"/>
              <a:t>산업현장에 적합한 교육 및 훈련 과정을 제공받을 수 있습니다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16740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다양한 분야</a:t>
            </a:r>
            <a:r>
              <a:rPr lang="en-US" altLang="ko-KR" dirty="0"/>
              <a:t>, </a:t>
            </a:r>
            <a:r>
              <a:rPr lang="ko-KR" altLang="en-US" dirty="0"/>
              <a:t>전문지식 습득을 위한 우수강좌들이 궁금하다면 </a:t>
            </a:r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/>
              <a:t>한국형 온라인 공개강좌</a:t>
            </a:r>
            <a:r>
              <a:rPr lang="en-US" altLang="ko-KR" dirty="0"/>
              <a:t>’ </a:t>
            </a:r>
            <a:r>
              <a:rPr lang="ko-KR" altLang="en-US" dirty="0"/>
              <a:t>사이트를 이용해보세요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재직자를 위한 전문인력 양성과정</a:t>
            </a:r>
            <a:r>
              <a:rPr lang="en-US" altLang="ko-KR" dirty="0"/>
              <a:t>, </a:t>
            </a:r>
            <a:r>
              <a:rPr lang="ko-KR" altLang="en-US" dirty="0"/>
              <a:t>직업교육 강좌 등을 무료로 제공받을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5340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전라남도 내 일자리 및 교육훈련 정보를 한 눈에 볼 수 있는 사이트를 소개해드리겠습니다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바로 </a:t>
            </a:r>
            <a:r>
              <a:rPr lang="en-US" altLang="ko-KR" dirty="0"/>
              <a:t>‘</a:t>
            </a:r>
            <a:r>
              <a:rPr lang="ko-KR" altLang="en-US" dirty="0"/>
              <a:t>전라남도 일자리통합정보망</a:t>
            </a:r>
            <a:r>
              <a:rPr lang="en-US" altLang="ko-KR" dirty="0"/>
              <a:t>’ </a:t>
            </a:r>
            <a:r>
              <a:rPr lang="ko-KR" altLang="en-US" dirty="0"/>
              <a:t>사이트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마을로</a:t>
            </a:r>
            <a:r>
              <a:rPr lang="en-US" altLang="ko-KR" dirty="0"/>
              <a:t>, </a:t>
            </a:r>
            <a:r>
              <a:rPr lang="ko-KR" altLang="en-US" dirty="0"/>
              <a:t>내일로 등 다양한 일자리지원사업부터 향토청년창업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1</a:t>
            </a:r>
            <a:r>
              <a:rPr lang="ko-KR" altLang="en-US" dirty="0"/>
              <a:t>인 </a:t>
            </a:r>
            <a:r>
              <a:rPr lang="ko-KR" altLang="en-US" dirty="0" err="1"/>
              <a:t>크리에이터등</a:t>
            </a:r>
            <a:r>
              <a:rPr lang="ko-KR" altLang="en-US" dirty="0"/>
              <a:t> 다양한 전남 청년지원사업 정보를 </a:t>
            </a:r>
            <a:endParaRPr lang="en-US" altLang="ko-KR" dirty="0"/>
          </a:p>
          <a:p>
            <a:r>
              <a:rPr lang="ko-KR" altLang="en-US" dirty="0"/>
              <a:t>온라인에서 한눈에 알아 볼 수 있는 </a:t>
            </a:r>
            <a:r>
              <a:rPr lang="ko-KR" altLang="en-US" dirty="0" err="1"/>
              <a:t>사이트니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전남 청년들이라면 꼭 접속해보세요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9361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오늘 안내해드릴 내용을 간단하게 소개해드리겠습니다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정부부처와 목포시에서 진행되는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‘2020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청년 일자리 정책 및 지원사업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소개해드리겠구요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재학생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구직자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재직자 등 대상별로 참여 가능한 지원사업과 더불어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취업상담부터 청년프로그램 등 여러 취업 정보가 가득한 홈페이지 정보도 안내해드릴 예정입니다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취업 정보가 궁금한 청년들은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이번 취업특강 영상을 통해 그동안 몰랐던 내용들을 확인하시기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8922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대망의 마지막 </a:t>
            </a:r>
            <a:r>
              <a:rPr lang="ko-KR" altLang="en-US" dirty="0" err="1"/>
              <a:t>취창업</a:t>
            </a:r>
            <a:r>
              <a:rPr lang="ko-KR" altLang="en-US" dirty="0"/>
              <a:t> 사이트를 소개해드리겠습니다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청년 </a:t>
            </a:r>
            <a:r>
              <a:rPr lang="ko-KR" altLang="en-US" dirty="0" err="1"/>
              <a:t>취창업</a:t>
            </a:r>
            <a:r>
              <a:rPr lang="ko-KR" altLang="en-US" dirty="0"/>
              <a:t> 정보 및 동네 청년들과 함께하는 문화 활동이 궁금한 청년들을 위해 </a:t>
            </a:r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/>
              <a:t>목포시 청년일자리 통합센터</a:t>
            </a:r>
            <a:r>
              <a:rPr lang="en-US" altLang="ko-KR" dirty="0"/>
              <a:t>(</a:t>
            </a:r>
            <a:r>
              <a:rPr lang="ko-KR" altLang="en-US" dirty="0"/>
              <a:t>목포청년센터</a:t>
            </a:r>
            <a:r>
              <a:rPr lang="en-US" altLang="ko-KR" dirty="0"/>
              <a:t>) </a:t>
            </a:r>
            <a:r>
              <a:rPr lang="ko-KR" altLang="en-US" dirty="0"/>
              <a:t>사이트</a:t>
            </a:r>
            <a:r>
              <a:rPr lang="en-US" altLang="ko-KR" dirty="0"/>
              <a:t>’</a:t>
            </a:r>
            <a:r>
              <a:rPr lang="ko-KR" altLang="en-US" dirty="0"/>
              <a:t>가 개설되었습니다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목포청년센터는 오프라인으로도 만나 볼 수 </a:t>
            </a:r>
            <a:r>
              <a:rPr lang="ko-KR" altLang="en-US" dirty="0" err="1"/>
              <a:t>있구요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목포시내 </a:t>
            </a:r>
            <a:r>
              <a:rPr lang="ko-KR" altLang="en-US" dirty="0" err="1"/>
              <a:t>건해산물상가거리의</a:t>
            </a:r>
            <a:r>
              <a:rPr lang="ko-KR" altLang="en-US" dirty="0"/>
              <a:t> 구 기업은행 </a:t>
            </a:r>
            <a:r>
              <a:rPr lang="en-US" altLang="ko-KR" dirty="0"/>
              <a:t>2</a:t>
            </a:r>
            <a:r>
              <a:rPr lang="ko-KR" altLang="en-US" dirty="0"/>
              <a:t>층에 위치해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센터에서는 </a:t>
            </a:r>
            <a:r>
              <a:rPr lang="ko-KR" altLang="en-US" dirty="0" err="1"/>
              <a:t>취창업</a:t>
            </a:r>
            <a:r>
              <a:rPr lang="ko-KR" altLang="en-US" dirty="0"/>
              <a:t> 상담 및 청년들을 위한 다양한 프로그램도 진행되니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센터 홈페이지에서 관심있는 정보를 확인한 후 </a:t>
            </a:r>
            <a:endParaRPr lang="en-US" altLang="ko-KR" dirty="0"/>
          </a:p>
          <a:p>
            <a:r>
              <a:rPr lang="ko-KR" altLang="en-US" dirty="0"/>
              <a:t>언제든 청년센터에 방문 및 문의전화 주시기 바랍니다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58378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지금까지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가지의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청년 취업 지원사업 및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가지의 취업 정보사이트를 안내해드렸습니다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관심있는 사업이 있다면 관련 기관에 적극적으로 문의하여서 필요한 정보들을 활용하시기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 이외에도 청년들을 위한 수많은 정책들이 있습니다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1"/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정책들은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 청년센터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사이트 에서도 자세하게 확인할 수 있습니다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1"/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골라 먹는 재미가 가득한 아이스크림 광고처럼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fontAlgn="base" latinLnBrk="1"/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 입맛에 꼭 맞는 청년지원사업들과 사이트로 취업에 도움 되시기 바랍니다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감사합니다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4353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보너스</a:t>
            </a:r>
            <a:r>
              <a:rPr lang="en-US" altLang="ko-KR" dirty="0"/>
              <a:t>!</a:t>
            </a:r>
            <a:r>
              <a:rPr lang="ko-KR" altLang="en-US" dirty="0"/>
              <a:t> 맛보기로 취업에 도움이 되는 </a:t>
            </a:r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/>
              <a:t>이미지 메이킹 영상</a:t>
            </a:r>
            <a:r>
              <a:rPr lang="en-US" altLang="ko-KR" dirty="0"/>
              <a:t>’</a:t>
            </a:r>
            <a:r>
              <a:rPr lang="ko-KR" altLang="en-US" dirty="0"/>
              <a:t>을 시청하면서 마무리하겠습니다</a:t>
            </a:r>
            <a:r>
              <a:rPr lang="en-US" altLang="ko-KR" dirty="0"/>
              <a:t>!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5150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2020</a:t>
            </a:r>
            <a:r>
              <a:rPr lang="ko-KR" altLang="en-US" dirty="0"/>
              <a:t>년 청년일자리 정책 및 지원 사업은 몇가지가 있을까요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고용노동부</a:t>
            </a:r>
            <a:r>
              <a:rPr lang="en-US" altLang="ko-KR" dirty="0"/>
              <a:t>, </a:t>
            </a:r>
            <a:r>
              <a:rPr lang="ko-KR" altLang="en-US" dirty="0"/>
              <a:t>행정안전부 등 중앙부처에서 담당하는 지원 사업은 </a:t>
            </a:r>
            <a:r>
              <a:rPr lang="en-US" altLang="ko-KR" dirty="0"/>
              <a:t>15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목포시에서 담당하는 사업은 </a:t>
            </a:r>
            <a:r>
              <a:rPr lang="en-US" altLang="ko-KR" dirty="0"/>
              <a:t>8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이외의 사업 </a:t>
            </a:r>
            <a:r>
              <a:rPr lang="en-US" altLang="ko-KR" dirty="0"/>
              <a:t>8</a:t>
            </a:r>
            <a:r>
              <a:rPr lang="ko-KR" altLang="en-US" dirty="0"/>
              <a:t>개까지 </a:t>
            </a:r>
            <a:endParaRPr lang="en-US" altLang="ko-KR" dirty="0"/>
          </a:p>
          <a:p>
            <a:r>
              <a:rPr lang="ko-KR" altLang="en-US" dirty="0"/>
              <a:t>총 </a:t>
            </a:r>
            <a:r>
              <a:rPr lang="en-US" altLang="ko-KR" dirty="0"/>
              <a:t>31</a:t>
            </a:r>
            <a:r>
              <a:rPr lang="ko-KR" altLang="en-US" dirty="0"/>
              <a:t>개의 청년 일자리 정책 및 지원 사업을 정리해보았습니다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참 많죠</a:t>
            </a:r>
            <a:r>
              <a:rPr lang="en-US" altLang="ko-KR" dirty="0"/>
              <a:t>? </a:t>
            </a:r>
            <a:r>
              <a:rPr lang="ko-KR" altLang="en-US" dirty="0"/>
              <a:t>이제부터 재학생</a:t>
            </a:r>
            <a:r>
              <a:rPr lang="en-US" altLang="ko-KR" dirty="0"/>
              <a:t>/</a:t>
            </a:r>
            <a:r>
              <a:rPr lang="ko-KR" altLang="en-US" dirty="0"/>
              <a:t>구직자</a:t>
            </a:r>
            <a:r>
              <a:rPr lang="en-US" altLang="ko-KR" dirty="0"/>
              <a:t>/</a:t>
            </a:r>
            <a:r>
              <a:rPr lang="ko-KR" altLang="en-US" dirty="0"/>
              <a:t>재직자 대상별로 참여가 가능한 취업 지원사업에 대해 간단하게 소개해드리도록 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0072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국가근로장학금에 대해서 알아볼까요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장학금 신청을 통해 대학생활의 안정적인 학업도 유지하고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 전 근로장학생 활동을 통해 직업체험도 경험할 수 있는 지원사업입니다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국내 대학의 재학생이라면 신청이 가능하니 신청기간을 잘 참고하셔서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대학 홈페이지를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학기 국가장학금을 신청해보세요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대학등록금 관련 사업으로는 한국장학재단의 학자금대출의 부담을 줄여주는 사업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목포시의 학자금 대출이자를 지원하는 사업도 있으니 참고하세요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4086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동하계</a:t>
            </a:r>
            <a:r>
              <a:rPr lang="ko-KR" altLang="en-US" dirty="0"/>
              <a:t> 방학기간의 </a:t>
            </a:r>
            <a:r>
              <a:rPr lang="ko-KR" altLang="en-US" dirty="0" err="1"/>
              <a:t>꿀알바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공공기관의 일경험을 통해 앞으로의 진로를 탐색 해볼 수 있는 </a:t>
            </a:r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/>
              <a:t>목포시 </a:t>
            </a:r>
            <a:r>
              <a:rPr lang="ko-KR" altLang="en-US" dirty="0" err="1"/>
              <a:t>동하계</a:t>
            </a:r>
            <a:r>
              <a:rPr lang="ko-KR" altLang="en-US" dirty="0"/>
              <a:t> 대학생 아르바이트 지원 사업</a:t>
            </a:r>
            <a:r>
              <a:rPr lang="en-US" altLang="ko-KR" dirty="0"/>
              <a:t>’</a:t>
            </a:r>
            <a:r>
              <a:rPr lang="ko-KR" altLang="en-US" dirty="0"/>
              <a:t>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이외에도 체육학과 출신의 대학생들은 여름 특별수영교실 안전요원으로 </a:t>
            </a:r>
            <a:endParaRPr lang="en-US" altLang="ko-KR" dirty="0"/>
          </a:p>
          <a:p>
            <a:r>
              <a:rPr lang="ko-KR" altLang="en-US" dirty="0"/>
              <a:t>참여할 수 있는 일자리사업도 있답니다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학생 또는 부모 중 </a:t>
            </a:r>
            <a:r>
              <a:rPr lang="en-US" altLang="ko-KR" dirty="0"/>
              <a:t>1</a:t>
            </a:r>
            <a:r>
              <a:rPr lang="ko-KR" altLang="en-US" dirty="0"/>
              <a:t>명의 주민등록지가 목포시로 되어있는 청년은 지원이 가능하니 </a:t>
            </a:r>
            <a:endParaRPr lang="en-US" altLang="ko-KR" dirty="0"/>
          </a:p>
          <a:p>
            <a:r>
              <a:rPr lang="ko-KR" altLang="en-US" dirty="0"/>
              <a:t>관심있는 분들은 방학시즌에 맞춰 시청 홈페이지 모집 공고를 꼭 확인하시기 바래요</a:t>
            </a:r>
            <a:r>
              <a:rPr lang="en-US" altLang="ko-KR" dirty="0"/>
              <a:t>!</a:t>
            </a:r>
            <a:r>
              <a:rPr lang="ko-KR" altLang="en-US" dirty="0"/>
              <a:t> 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3630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요즘 산업현장에선 직무수행을 위한 </a:t>
            </a:r>
            <a:r>
              <a:rPr lang="en-US" altLang="ko-KR" dirty="0"/>
              <a:t>NCS</a:t>
            </a:r>
            <a:r>
              <a:rPr lang="ko-KR" altLang="en-US" dirty="0"/>
              <a:t>기반의 채용이 한창이죠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NCS</a:t>
            </a:r>
            <a:r>
              <a:rPr lang="ko-KR" altLang="en-US" dirty="0"/>
              <a:t>에 대해 실제적으로 준비를 희망하는 재직</a:t>
            </a:r>
            <a:r>
              <a:rPr lang="en-US" altLang="ko-KR" dirty="0"/>
              <a:t>,</a:t>
            </a:r>
            <a:r>
              <a:rPr lang="ko-KR" altLang="en-US" dirty="0"/>
              <a:t>구직 청년들을 위해 </a:t>
            </a:r>
            <a:endParaRPr lang="en-US" altLang="ko-KR" dirty="0"/>
          </a:p>
          <a:p>
            <a:r>
              <a:rPr lang="ko-KR" altLang="en-US" dirty="0"/>
              <a:t>각 </a:t>
            </a:r>
            <a:r>
              <a:rPr lang="ko-KR" altLang="en-US" dirty="0" err="1"/>
              <a:t>고용센터에서는＇청년</a:t>
            </a:r>
            <a:r>
              <a:rPr lang="ko-KR" altLang="en-US" dirty="0"/>
              <a:t> 취업역량프로그램</a:t>
            </a:r>
            <a:r>
              <a:rPr lang="en-US" altLang="ko-KR" dirty="0"/>
              <a:t>’ </a:t>
            </a:r>
            <a:r>
              <a:rPr lang="ko-KR" altLang="en-US" dirty="0"/>
              <a:t>이 진행되고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프로그램은 총</a:t>
            </a:r>
            <a:r>
              <a:rPr lang="en-US" altLang="ko-KR" dirty="0"/>
              <a:t>4</a:t>
            </a:r>
            <a:r>
              <a:rPr lang="ko-KR" altLang="en-US" dirty="0"/>
              <a:t>일간 구직기술을 준비하고</a:t>
            </a:r>
            <a:r>
              <a:rPr lang="en-US" altLang="ko-KR" dirty="0"/>
              <a:t>, </a:t>
            </a:r>
            <a:r>
              <a:rPr lang="ko-KR" altLang="en-US" dirty="0"/>
              <a:t>역량개발계획을 수립하는 </a:t>
            </a:r>
            <a:endParaRPr lang="en-US" altLang="ko-KR" dirty="0"/>
          </a:p>
          <a:p>
            <a:r>
              <a:rPr lang="ko-KR" altLang="en-US" dirty="0"/>
              <a:t>집중적인 워크숍 형태로 운영됩니다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관심있는 분들은 </a:t>
            </a:r>
            <a:r>
              <a:rPr lang="en-US" altLang="ko-KR" dirty="0"/>
              <a:t>‘</a:t>
            </a:r>
            <a:r>
              <a:rPr lang="ko-KR" altLang="en-US" dirty="0" err="1"/>
              <a:t>워크넷＇사이트에</a:t>
            </a:r>
            <a:r>
              <a:rPr lang="ko-KR" altLang="en-US" dirty="0"/>
              <a:t> 직접 신청하시거나 혹은 </a:t>
            </a:r>
            <a:endParaRPr lang="en-US" altLang="ko-KR" dirty="0"/>
          </a:p>
          <a:p>
            <a:r>
              <a:rPr lang="ko-KR" altLang="en-US" dirty="0"/>
              <a:t>해당 지역고용센터에 방문해서 문의할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이외에도 고용센터에서는 단기 취업특강과 신규 취업준비생을 위한 </a:t>
            </a:r>
            <a:r>
              <a:rPr lang="en-US" altLang="ko-KR" dirty="0"/>
              <a:t>CAP+ </a:t>
            </a:r>
            <a:r>
              <a:rPr lang="ko-KR" altLang="en-US" dirty="0"/>
              <a:t>프로그램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장기 취업준비생을 위한 </a:t>
            </a:r>
            <a:r>
              <a:rPr lang="en-US" altLang="ko-KR" dirty="0" err="1"/>
              <a:t>allA</a:t>
            </a:r>
            <a:r>
              <a:rPr lang="en-US" altLang="ko-KR" dirty="0"/>
              <a:t>(</a:t>
            </a:r>
            <a:r>
              <a:rPr lang="ko-KR" altLang="en-US" dirty="0"/>
              <a:t>올라</a:t>
            </a:r>
            <a:r>
              <a:rPr lang="en-US" altLang="ko-KR" dirty="0"/>
              <a:t>) </a:t>
            </a:r>
            <a:r>
              <a:rPr lang="ko-KR" altLang="en-US" dirty="0"/>
              <a:t>프로그램 등이 진행되니 참고하세요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 군복무 중인 청년들을 위해 청년 장병의 자기개발을 지원하는 </a:t>
            </a:r>
            <a:endParaRPr lang="en-US" altLang="ko-KR" dirty="0"/>
          </a:p>
          <a:p>
            <a:r>
              <a:rPr lang="ko-KR" altLang="en-US" dirty="0"/>
              <a:t>국방부 사업도 있으니 자세한 내용은 </a:t>
            </a:r>
            <a:r>
              <a:rPr lang="ko-KR" altLang="en-US" dirty="0" err="1"/>
              <a:t>나라사랑포털</a:t>
            </a:r>
            <a:r>
              <a:rPr lang="ko-KR" altLang="en-US" dirty="0"/>
              <a:t> 사이트를 참고하세요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1029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백문이 </a:t>
            </a:r>
            <a:r>
              <a:rPr lang="ko-KR" altLang="en-US" dirty="0" err="1"/>
              <a:t>불여일견</a:t>
            </a:r>
            <a:r>
              <a:rPr lang="en-US" altLang="ko-KR" dirty="0"/>
              <a:t>, </a:t>
            </a:r>
            <a:r>
              <a:rPr lang="ko-KR" altLang="en-US" dirty="0"/>
              <a:t>직접 경험해야 확실히 알 수 있다는 말이 있죠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중소기업 취업에 관심이 있는 재직 및 구직 청년들이 있다면 </a:t>
            </a:r>
            <a:endParaRPr lang="en-US" altLang="ko-KR" dirty="0"/>
          </a:p>
          <a:p>
            <a:r>
              <a:rPr lang="ko-KR" altLang="en-US" dirty="0"/>
              <a:t>고용노동부에서 담당하는 </a:t>
            </a:r>
            <a:r>
              <a:rPr lang="en-US" altLang="ko-KR" dirty="0"/>
              <a:t>‘</a:t>
            </a:r>
            <a:r>
              <a:rPr lang="ko-KR" altLang="en-US" dirty="0"/>
              <a:t>중소기업탐방 프로그램</a:t>
            </a:r>
            <a:r>
              <a:rPr lang="en-US" altLang="ko-KR" dirty="0"/>
              <a:t>’</a:t>
            </a:r>
            <a:r>
              <a:rPr lang="ko-KR" altLang="en-US" dirty="0"/>
              <a:t>에 참여해보세요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다양한 직업세계와 산업현장 방문을 통해 해당 분야의 특강 듣기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채용설명을 통해 직원들과 대화를 나누며 직업전망도 파악할 수 있답니다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자세한 내용은 </a:t>
            </a:r>
            <a:r>
              <a:rPr lang="ko-KR" altLang="en-US" dirty="0" err="1"/>
              <a:t>일경험</a:t>
            </a:r>
            <a:r>
              <a:rPr lang="ko-KR" altLang="en-US" dirty="0"/>
              <a:t> 홈페이지를 참조하세요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0684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혹시 식품산업분야에 관심 있는 청년들이 있다면 </a:t>
            </a:r>
            <a:endParaRPr lang="en-US" altLang="ko-KR" dirty="0"/>
          </a:p>
          <a:p>
            <a:r>
              <a:rPr lang="ko-KR" altLang="en-US" dirty="0" err="1"/>
              <a:t>한국농수산식품공사에서</a:t>
            </a:r>
            <a:r>
              <a:rPr lang="ko-KR" altLang="en-US" dirty="0"/>
              <a:t> 담당하는 일자리성공패키지는 </a:t>
            </a:r>
            <a:r>
              <a:rPr lang="ko-KR" altLang="en-US" dirty="0" err="1"/>
              <a:t>어떠신가요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재학생</a:t>
            </a:r>
            <a:r>
              <a:rPr lang="en-US" altLang="ko-KR" dirty="0"/>
              <a:t>, </a:t>
            </a:r>
            <a:r>
              <a:rPr lang="ko-KR" altLang="en-US" dirty="0"/>
              <a:t>구직자 모두가 참여 가능한 사업으로 식품분야에 관련된 교육 및 탐방을 통해 </a:t>
            </a:r>
            <a:endParaRPr lang="en-US" altLang="ko-KR" dirty="0"/>
          </a:p>
          <a:p>
            <a:r>
              <a:rPr lang="ko-KR" altLang="en-US" dirty="0"/>
              <a:t>네트워크를 형성 할 수 있답니다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신청은 </a:t>
            </a:r>
            <a:r>
              <a:rPr lang="ko-KR" altLang="en-US" dirty="0" err="1"/>
              <a:t>농식품</a:t>
            </a:r>
            <a:r>
              <a:rPr lang="ko-KR" altLang="en-US" dirty="0"/>
              <a:t> 미래기획단 블로그에서 확인해주세요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전남에서 관련 사업으로는 </a:t>
            </a:r>
            <a:r>
              <a:rPr lang="ko-KR" altLang="en-US" dirty="0" err="1"/>
              <a:t>전남정보문화산업진흥원에서</a:t>
            </a:r>
            <a:r>
              <a:rPr lang="ko-KR" altLang="en-US" dirty="0"/>
              <a:t> 주관하는 </a:t>
            </a:r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/>
              <a:t>전남 청년 스마트 농수산 유통활동가 육성사업</a:t>
            </a:r>
            <a:r>
              <a:rPr lang="en-US" altLang="ko-KR" dirty="0"/>
              <a:t>’ </a:t>
            </a:r>
            <a:r>
              <a:rPr lang="ko-KR" altLang="en-US" dirty="0"/>
              <a:t>이 </a:t>
            </a:r>
            <a:r>
              <a:rPr lang="ko-KR" altLang="en-US" dirty="0" err="1"/>
              <a:t>있구요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외에도 항공</a:t>
            </a:r>
            <a:r>
              <a:rPr lang="en-US" altLang="ko-KR" dirty="0"/>
              <a:t>, </a:t>
            </a:r>
            <a:r>
              <a:rPr lang="ko-KR" altLang="en-US" dirty="0"/>
              <a:t>관광</a:t>
            </a:r>
            <a:r>
              <a:rPr lang="en-US" altLang="ko-KR" dirty="0"/>
              <a:t>, </a:t>
            </a:r>
            <a:r>
              <a:rPr lang="ko-KR" altLang="en-US" dirty="0"/>
              <a:t>빅데이터</a:t>
            </a:r>
            <a:r>
              <a:rPr lang="en-US" altLang="ko-KR" dirty="0"/>
              <a:t>, </a:t>
            </a:r>
            <a:r>
              <a:rPr lang="ko-KR" altLang="en-US" dirty="0"/>
              <a:t>해외취업 등 특화 된 분야를 지원하는 사업들도 있으니 </a:t>
            </a:r>
            <a:endParaRPr lang="en-US" altLang="ko-KR" dirty="0"/>
          </a:p>
          <a:p>
            <a:r>
              <a:rPr lang="ko-KR" altLang="en-US" dirty="0"/>
              <a:t>각 담당기관에 문의하면 자세한 취업 정보를 얻을 수 있습니다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5659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여러가지 취업 정보를 얻었지만 혼자 취업을 준비하기 </a:t>
            </a:r>
            <a:r>
              <a:rPr lang="ko-KR" altLang="en-US" dirty="0" err="1"/>
              <a:t>막막하신가요</a:t>
            </a:r>
            <a:r>
              <a:rPr lang="en-US" altLang="ko-KR" dirty="0"/>
              <a:t>? </a:t>
            </a:r>
          </a:p>
          <a:p>
            <a:r>
              <a:rPr lang="ko-KR" altLang="en-US" dirty="0"/>
              <a:t>그렇다면</a:t>
            </a:r>
            <a:r>
              <a:rPr lang="en-US" altLang="ko-KR" dirty="0"/>
              <a:t> ‘</a:t>
            </a:r>
            <a:r>
              <a:rPr lang="ko-KR" altLang="en-US" dirty="0"/>
              <a:t>취업성공패키지</a:t>
            </a:r>
            <a:r>
              <a:rPr lang="en-US" altLang="ko-KR" dirty="0"/>
              <a:t>’</a:t>
            </a:r>
            <a:r>
              <a:rPr lang="ko-KR" altLang="en-US" dirty="0"/>
              <a:t> 사업에 참여해보세요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전문상담사 받는 직업상담부터</a:t>
            </a:r>
            <a:r>
              <a:rPr lang="en-US" altLang="ko-KR" dirty="0"/>
              <a:t>, </a:t>
            </a:r>
            <a:r>
              <a:rPr lang="ko-KR" altLang="en-US" dirty="0"/>
              <a:t>직업능력향상을 위한 훈련 참여 및 교육비 지원과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상담사의 취업 알선을 통한 </a:t>
            </a:r>
            <a:r>
              <a:rPr lang="ko-KR" altLang="en-US" dirty="0" err="1"/>
              <a:t>취업처</a:t>
            </a:r>
            <a:r>
              <a:rPr lang="ko-KR" altLang="en-US" dirty="0"/>
              <a:t> 정보까지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단계별로 차근차근 </a:t>
            </a:r>
            <a:r>
              <a:rPr lang="ko-KR" altLang="en-US" dirty="0" err="1"/>
              <a:t>참여하다보면</a:t>
            </a:r>
            <a:r>
              <a:rPr lang="ko-KR" altLang="en-US" dirty="0"/>
              <a:t> 어느새 취업이 가까워진 자신을 발견할 수 </a:t>
            </a:r>
            <a:r>
              <a:rPr lang="ko-KR" altLang="en-US" dirty="0" err="1"/>
              <a:t>있을꺼에요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참여는 취업성공패키지 홈페이지 및 거주지 관할 고용센터에서 상시로 신청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취성패</a:t>
            </a:r>
            <a:r>
              <a:rPr lang="ko-KR" altLang="en-US" dirty="0"/>
              <a:t> 지원대상자로 선정 된 경우 초기 상담을 필수 참석해야 한다는 점 유의하세요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구직활동 관련 사업으로 </a:t>
            </a:r>
            <a:r>
              <a:rPr lang="en-US" altLang="ko-KR" dirty="0"/>
              <a:t>6</a:t>
            </a:r>
            <a:r>
              <a:rPr lang="ko-KR" altLang="en-US" dirty="0"/>
              <a:t>개월간 취업지원금을 지급하는 </a:t>
            </a:r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 err="1"/>
              <a:t>청년구직활동지원금</a:t>
            </a:r>
            <a:r>
              <a:rPr lang="en-US" altLang="ko-KR" dirty="0"/>
              <a:t>’ </a:t>
            </a:r>
            <a:r>
              <a:rPr lang="ko-KR" altLang="en-US" dirty="0"/>
              <a:t>사업은</a:t>
            </a:r>
            <a:r>
              <a:rPr lang="en-US" altLang="ko-KR" dirty="0"/>
              <a:t> </a:t>
            </a:r>
            <a:r>
              <a:rPr lang="ko-KR" altLang="en-US" dirty="0"/>
              <a:t>온라인 청년센터에서 신청이 가능하구요</a:t>
            </a:r>
            <a:r>
              <a:rPr lang="en-US" altLang="ko-KR" dirty="0"/>
              <a:t>! </a:t>
            </a:r>
          </a:p>
          <a:p>
            <a:r>
              <a:rPr lang="ko-KR" altLang="en-US" dirty="0"/>
              <a:t>전라남도 소재의 거리가 먼 기업에 면접을 볼 땐 교통비를 지원받을 수 있는 </a:t>
            </a:r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/>
              <a:t>지역맞춤 </a:t>
            </a:r>
            <a:r>
              <a:rPr lang="ko-KR" altLang="en-US" dirty="0" err="1"/>
              <a:t>면접비</a:t>
            </a:r>
            <a:r>
              <a:rPr lang="ko-KR" altLang="en-US" dirty="0"/>
              <a:t> 지원사업</a:t>
            </a:r>
            <a:r>
              <a:rPr lang="en-US" altLang="ko-KR" dirty="0"/>
              <a:t>’</a:t>
            </a:r>
            <a:r>
              <a:rPr lang="ko-KR" altLang="en-US" dirty="0"/>
              <a:t>도 있으니 기억하셨다가 전라남도일자리종합센터에 문의하세요</a:t>
            </a:r>
            <a:r>
              <a:rPr lang="en-US" altLang="ko-KR" dirty="0"/>
              <a:t>!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AE06-714B-4799-BA9A-6022B890286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0416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319B2E6-42C4-495C-ABAA-1CA7AC148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07FF540B-4AE6-4AD2-A16A-CB098E6AE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E8062CF-F9F8-4B8F-8D00-199FC434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92FAF47-4F6D-42AC-B096-29B4BB7D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EAFBF7F-C2D2-42A8-8586-16D283A7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57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AE0EF50-F3B1-43B9-97C6-5B34602E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2E87D8F6-ADF0-4D85-8EF5-AD3942BD5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F02CD9A-F78B-477D-8A70-EB88AD43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F118142-79B1-434B-9D64-0EB1992E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69C67770-4E0A-47F3-8DE4-BD59F072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92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8DDAC43C-A105-4CAE-A4DB-5B7F83F88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62FB7A1B-D35B-4602-A2E1-BE70529DA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2C72E66-00DD-4890-A486-B89353E6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780367C-38F3-444C-BE24-85589B24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D444D7B-D4DF-4FB7-AA78-D220DF41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0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CC0181A-700A-442D-A5A1-BA2188E4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695D93D-B8B9-44A5-9433-CFE6F4E5C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5D1562-6EC5-4C90-9C98-E9B63086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76D285A-D482-46AB-9222-786C6BFB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E9ABBDA-54E8-4CB7-897A-82B010CA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98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A61BBC4-31B5-4AA8-A0B3-CEF43AC27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12974CC-E17E-48E1-B0F5-52F9C5C2B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581A5EA-78C5-463F-B9C7-8C1E8C1A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88C3D79-C5F2-4132-B3C4-B5A18CCD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BC9449F-D8FB-4FAD-B098-D4A6C1E5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54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AF6E37-1FDB-464B-B43B-83CE75E9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4FCC16F-5BFE-452E-BB3E-D0D891C59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49475C30-F15F-44E1-B803-15F719CDF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3CBB1583-F81F-4B4F-8882-C19A8DE4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BE8E378-CFE1-4844-ABF7-9C2D2014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FF9C9BD-D58F-4E0B-8888-6F419D7B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62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81E96AE-7BD9-4234-8A9F-7D200678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86EE0ED-B777-401A-890C-7578082F6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704639D-F141-41CC-AECE-68A346091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47FFA7-9152-4F6E-B008-7588FE7A2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3808D5A6-DA13-4ADC-A7AC-65E17B6AC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78DFB202-4B39-4015-9D09-E3590577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1D560CCC-6D8F-4127-8DCC-11DFE68D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CD928467-DB73-468E-8350-14FBDAA2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34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F190A06-9024-4975-9258-E3380A92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70AAFCCC-9190-46EB-A266-3EDBA919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F8233654-65DA-44CE-95AC-372D1192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B27F3D9-E96C-4667-B876-963640FA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52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C24624E6-E55A-43EB-8FCF-D77A081F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15514857-6757-4323-B330-E5B335F8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A34FA02D-8416-4413-A929-A912881F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58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290D5BF-0492-4DC0-BFDA-BC96A53E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1BE18B0-44CD-4E3C-BA40-678675BCC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6DA5DA09-B283-41FF-A2D0-672750768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4DF571A-FAD2-4359-8EFD-592FD940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FEF8381-80D7-43B1-86E2-51BF8C65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C63B3825-B2DB-4D12-B2DC-933C2BA6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24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289497A-CA8A-4C2C-9FB3-A7A210BF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56CF00A-FBAD-4221-836F-B6852559D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06AED310-5866-4568-B1F8-ADD930498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F9A6448-0F69-4287-A73B-F1659B53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FA374FE-8717-4DEB-8E0B-315F2817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0EC96D9-B858-403C-939C-094755E4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71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0A2A29FD-2EAD-4DA3-AE63-7CB023A4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EB9EF18-9419-4ADC-BC10-77B34EFBE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102223A-1EA7-4C68-9191-4B66C6ECE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2617DD0-A5C2-48F8-B2FA-820F0F513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A3EFAA7-AA2F-40E4-B74B-571E35D2E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6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.go.k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work.go.kr/jobyoung/main.d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hcenter.go.k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kpo.go.kr/youthcente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FUi534xESc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DFUi534xES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680447" y="728989"/>
            <a:ext cx="6831105" cy="45899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127000" dir="5400000" sx="97000" sy="97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b"/>
          <a:lstStyle/>
          <a:p>
            <a:pPr algn="ctr" latinLnBrk="0">
              <a:defRPr/>
            </a:pPr>
            <a:endParaRPr lang="ko-KR" altLang="en-US" sz="1400" kern="0" dirty="0">
              <a:solidFill>
                <a:srgbClr val="8C8280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104470" y="350551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954778" y="413029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071273-CFAD-4FEB-A8E5-44A2AD418E07}"/>
              </a:ext>
            </a:extLst>
          </p:cNvPr>
          <p:cNvSpPr txBox="1"/>
          <p:nvPr/>
        </p:nvSpPr>
        <p:spPr>
          <a:xfrm>
            <a:off x="2859741" y="1681372"/>
            <a:ext cx="672352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25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골라 지원하는 재미가 있다</a:t>
            </a:r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 algn="ctr" fontAlgn="base" latinLnBrk="0"/>
            <a:r>
              <a:rPr lang="en-US" altLang="ko-KR" sz="5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 </a:t>
            </a:r>
            <a:r>
              <a:rPr lang="ko-KR" altLang="en-US" sz="5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 취업사업</a:t>
            </a:r>
            <a:r>
              <a:rPr lang="en-US" altLang="ko-KR" sz="5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50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써리원</a:t>
            </a:r>
            <a:r>
              <a:rPr lang="en-US" altLang="ko-KR" sz="5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(31</a:t>
            </a:r>
            <a:r>
              <a:rPr lang="ko-KR" altLang="en-US" sz="5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</a:t>
            </a:r>
            <a:r>
              <a:rPr lang="en-US" altLang="ko-KR" sz="5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algn="ctr" fontAlgn="base" latinLnBrk="0"/>
            <a:endParaRPr lang="ko-KR" altLang="en-US" sz="1000" dirty="0"/>
          </a:p>
          <a:p>
            <a:pPr algn="ctr" fontAlgn="base" latinLnBrk="0"/>
            <a:endParaRPr lang="en-US" altLang="ko-KR" sz="1000" b="1" dirty="0"/>
          </a:p>
          <a:p>
            <a:pPr algn="ctr" fontAlgn="base" latinLnBrk="0"/>
            <a:r>
              <a:rPr lang="ko-KR" altLang="en-US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*맛보기</a:t>
            </a:r>
            <a:r>
              <a:rPr lang="en-US" altLang="ko-KR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취업에 도움이 되는 </a:t>
            </a:r>
            <a:r>
              <a:rPr lang="ko-KR" altLang="en-US" sz="20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꿀팁</a:t>
            </a:r>
            <a:r>
              <a:rPr lang="ko-KR" altLang="en-US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사이트 </a:t>
            </a:r>
            <a:r>
              <a:rPr lang="en-US" altLang="ko-KR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BEST6 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D183B1-7C15-4FFC-A88D-9C45A3E126D3}"/>
              </a:ext>
            </a:extLst>
          </p:cNvPr>
          <p:cNvSpPr txBox="1"/>
          <p:nvPr/>
        </p:nvSpPr>
        <p:spPr>
          <a:xfrm>
            <a:off x="7037294" y="5862918"/>
            <a:ext cx="463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목포시 청년</a:t>
            </a:r>
            <a:r>
              <a:rPr lang="en-US" altLang="ko-KR" dirty="0"/>
              <a:t> ‧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일자리 통합센터 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직업상담사 이수현</a:t>
            </a:r>
          </a:p>
        </p:txBody>
      </p:sp>
    </p:spTree>
    <p:extLst>
      <p:ext uri="{BB962C8B-B14F-4D97-AF65-F5344CB8AC3E}">
        <p14:creationId xmlns:p14="http://schemas.microsoft.com/office/powerpoint/2010/main" xmlns="" val="731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지역주도형 청년일자리 사업</a:t>
            </a:r>
            <a:endParaRPr lang="en-US" altLang="ko-KR" sz="3000" b="1" dirty="0"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청년실업과 지방소멸 위기 극복을 위해 지방자치단체에서 </a:t>
            </a:r>
            <a:endParaRPr lang="en-US" altLang="ko-KR" sz="17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청년 일자리 창출 사업을 자체 계획</a:t>
            </a:r>
            <a:r>
              <a:rPr lang="en-US" altLang="ko-KR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시행할 수 있도록 </a:t>
            </a:r>
            <a:endParaRPr lang="en-US" altLang="ko-KR" sz="17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지원하는 청년 일자리 사업</a:t>
            </a: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1E2E7FC-58C2-42E8-A8BB-80D7789EAE0F}"/>
              </a:ext>
            </a:extLst>
          </p:cNvPr>
          <p:cNvGrpSpPr/>
          <p:nvPr/>
        </p:nvGrpSpPr>
        <p:grpSpPr>
          <a:xfrm>
            <a:off x="1629597" y="2599765"/>
            <a:ext cx="9245792" cy="3727293"/>
            <a:chOff x="1604430" y="1976830"/>
            <a:chExt cx="9245792" cy="299515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60443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추천대상</a:t>
              </a:r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200" b="1" dirty="0">
                  <a:solidFill>
                    <a:srgbClr val="FF0000"/>
                  </a:solidFill>
                </a:rPr>
                <a:t>지역에서 일하고 싶은 </a:t>
              </a:r>
              <a:endParaRPr lang="en-US" altLang="ko-KR" sz="1200" b="1" dirty="0">
                <a:solidFill>
                  <a:srgbClr val="FF0000"/>
                </a:solidFill>
              </a:endParaRPr>
            </a:p>
            <a:p>
              <a:pPr algn="ctr" fontAlgn="base" latinLnBrk="0"/>
              <a:r>
                <a:rPr lang="ko-KR" altLang="en-US" sz="1200" b="1" dirty="0">
                  <a:solidFill>
                    <a:srgbClr val="FF0000"/>
                  </a:solidFill>
                </a:rPr>
                <a:t>만 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18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세 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~ 39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세 이하 </a:t>
              </a:r>
              <a:endParaRPr lang="en-US" altLang="ko-KR" sz="1200" b="1" dirty="0">
                <a:solidFill>
                  <a:srgbClr val="FF0000"/>
                </a:solidFill>
              </a:endParaRPr>
            </a:p>
            <a:p>
              <a:pPr algn="ctr" fontAlgn="base" latinLnBrk="0"/>
              <a:r>
                <a:rPr lang="ko-KR" altLang="en-US" sz="1200" b="1" dirty="0" err="1">
                  <a:solidFill>
                    <a:srgbClr val="FF0000"/>
                  </a:solidFill>
                </a:rPr>
                <a:t>미취업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 청년</a:t>
              </a:r>
              <a:endParaRPr lang="ko-KR" altLang="en-US" sz="1200" dirty="0">
                <a:solidFill>
                  <a:srgbClr val="FF0000"/>
                </a:solidFill>
              </a:endParaRPr>
            </a:p>
            <a:p>
              <a:pPr fontAlgn="base"/>
              <a:endParaRPr lang="en-US" altLang="ko-KR" sz="1200" dirty="0">
                <a:solidFill>
                  <a:schemeClr val="tx1"/>
                </a:solidFill>
                <a:latin typeface="+mn-ea"/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+mn-ea"/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</a:rPr>
                <a:t>유의사항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</a:rPr>
                <a:t>&gt;</a:t>
              </a:r>
            </a:p>
            <a:p>
              <a:pPr algn="ctr" fontAlgn="base"/>
              <a:endParaRPr lang="ko-KR" altLang="en-US" sz="500" b="1" dirty="0">
                <a:solidFill>
                  <a:schemeClr val="tx1"/>
                </a:solidFill>
                <a:latin typeface="+mn-ea"/>
              </a:endParaRPr>
            </a:p>
            <a:p>
              <a:pPr algn="ctr" fontAlgn="base" latinLnBrk="0"/>
              <a:r>
                <a:rPr lang="ko-KR" altLang="en-US" sz="1200" b="1" dirty="0">
                  <a:solidFill>
                    <a:srgbClr val="FF0000"/>
                  </a:solidFill>
                </a:rPr>
                <a:t>*대학생은 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4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학년 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2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학기 </a:t>
              </a:r>
              <a:endParaRPr lang="en-US" altLang="ko-KR" sz="1200" b="1" dirty="0">
                <a:solidFill>
                  <a:srgbClr val="FF0000"/>
                </a:solidFill>
              </a:endParaRPr>
            </a:p>
            <a:p>
              <a:pPr algn="ctr" fontAlgn="base" latinLnBrk="0"/>
              <a:r>
                <a:rPr lang="ko-KR" altLang="en-US" sz="1200" b="1" dirty="0">
                  <a:solidFill>
                    <a:srgbClr val="FF0000"/>
                  </a:solidFill>
                </a:rPr>
                <a:t>재학생만 가능</a:t>
              </a:r>
              <a:endParaRPr lang="en-US" altLang="ko-KR" sz="1200" b="1" dirty="0">
                <a:solidFill>
                  <a:srgbClr val="FF0000"/>
                </a:solidFill>
              </a:endParaRPr>
            </a:p>
            <a:p>
              <a:pPr algn="ctr" fontAlgn="base" latinLnBrk="0"/>
              <a:r>
                <a:rPr lang="en-US" altLang="ko-KR" sz="1200" b="1" dirty="0">
                  <a:solidFill>
                    <a:srgbClr val="FF0000"/>
                  </a:solidFill>
                </a:rPr>
                <a:t>*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사업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(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공고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)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별 지원 자격 참고</a:t>
              </a:r>
            </a:p>
            <a:p>
              <a:pPr algn="ctr" fontAlgn="base" latinLnBrk="0"/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60443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참여대상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488174" y="1976830"/>
              <a:ext cx="3478304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300" b="1" dirty="0">
                  <a:solidFill>
                    <a:schemeClr val="tx1"/>
                  </a:solidFill>
                </a:rPr>
                <a:t>Ⅰ</a:t>
              </a:r>
              <a:r>
                <a:rPr lang="ko-KR" altLang="en-US" sz="1300" b="1" dirty="0">
                  <a:solidFill>
                    <a:schemeClr val="tx1"/>
                  </a:solidFill>
                </a:rPr>
                <a:t>유형</a:t>
              </a:r>
              <a:r>
                <a:rPr lang="en-US" altLang="ko-KR" sz="1300" b="1" dirty="0">
                  <a:solidFill>
                    <a:schemeClr val="tx1"/>
                  </a:solidFill>
                </a:rPr>
                <a:t>. </a:t>
              </a:r>
              <a:r>
                <a:rPr lang="ko-KR" altLang="en-US" sz="1300" b="1" dirty="0">
                  <a:solidFill>
                    <a:schemeClr val="tx1"/>
                  </a:solidFill>
                </a:rPr>
                <a:t>지역정착지원형</a:t>
              </a:r>
              <a:r>
                <a:rPr lang="ko-KR" altLang="en-US" sz="1300" dirty="0">
                  <a:solidFill>
                    <a:schemeClr val="tx1"/>
                  </a:solidFill>
                </a:rPr>
                <a:t> </a:t>
              </a:r>
            </a:p>
            <a:p>
              <a:pPr algn="ctr" fontAlgn="base"/>
              <a:r>
                <a:rPr lang="ko-KR" altLang="en-US" sz="1000" dirty="0">
                  <a:solidFill>
                    <a:schemeClr val="tx1"/>
                  </a:solidFill>
                </a:rPr>
                <a:t>청년이 지역에서 일자리를 가질 수 있도록 적합한 기업과 청년 매칭 및</a:t>
              </a:r>
              <a:r>
                <a:rPr lang="en-US" altLang="ko-KR" sz="1000" dirty="0">
                  <a:solidFill>
                    <a:schemeClr val="tx1"/>
                  </a:solidFill>
                </a:rPr>
                <a:t> </a:t>
              </a:r>
              <a:r>
                <a:rPr lang="ko-KR" altLang="en-US" sz="1000" dirty="0">
                  <a:solidFill>
                    <a:schemeClr val="tx1"/>
                  </a:solidFill>
                </a:rPr>
                <a:t>인건비를 </a:t>
              </a:r>
              <a:r>
                <a:rPr lang="en-US" altLang="ko-KR" sz="1000" dirty="0">
                  <a:solidFill>
                    <a:schemeClr val="tx1"/>
                  </a:solidFill>
                </a:rPr>
                <a:t>2</a:t>
              </a:r>
              <a:r>
                <a:rPr lang="ko-KR" altLang="en-US" sz="1000" dirty="0">
                  <a:solidFill>
                    <a:schemeClr val="tx1"/>
                  </a:solidFill>
                </a:rPr>
                <a:t>년간 지원하는 사업</a:t>
              </a:r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100" u="sng" dirty="0">
                  <a:solidFill>
                    <a:srgbClr val="FF0000"/>
                  </a:solidFill>
                </a:rPr>
                <a:t>지원내용 </a:t>
              </a:r>
              <a:r>
                <a:rPr lang="en-US" altLang="ko-KR" sz="1100" u="sng" dirty="0">
                  <a:solidFill>
                    <a:srgbClr val="FF0000"/>
                  </a:solidFill>
                </a:rPr>
                <a:t>: </a:t>
              </a:r>
              <a:r>
                <a:rPr lang="ko-KR" altLang="en-US" sz="1100" u="sng" dirty="0">
                  <a:solidFill>
                    <a:srgbClr val="FF0000"/>
                  </a:solidFill>
                </a:rPr>
                <a:t>인건비</a:t>
              </a:r>
              <a:r>
                <a:rPr lang="en-US" altLang="ko-KR" sz="1100" u="sng" dirty="0">
                  <a:solidFill>
                    <a:srgbClr val="FF0000"/>
                  </a:solidFill>
                </a:rPr>
                <a:t>, </a:t>
              </a:r>
              <a:r>
                <a:rPr lang="ko-KR" altLang="en-US" sz="1100" u="sng" dirty="0">
                  <a:solidFill>
                    <a:srgbClr val="FF0000"/>
                  </a:solidFill>
                </a:rPr>
                <a:t>직무교육비</a:t>
              </a:r>
              <a:endParaRPr lang="en-US" altLang="ko-KR" sz="1100" dirty="0">
                <a:solidFill>
                  <a:srgbClr val="FF0000"/>
                </a:solidFill>
              </a:endParaRPr>
            </a:p>
            <a:p>
              <a:pPr algn="ctr" fontAlgn="base"/>
              <a:endParaRPr lang="ko-KR" altLang="en-US" sz="1000" dirty="0"/>
            </a:p>
            <a:p>
              <a:pPr algn="ctr" fontAlgn="base"/>
              <a:r>
                <a:rPr lang="en-US" altLang="ko-KR" sz="1300" b="1" dirty="0">
                  <a:solidFill>
                    <a:schemeClr val="tx1"/>
                  </a:solidFill>
                </a:rPr>
                <a:t>Ⅱ</a:t>
              </a:r>
              <a:r>
                <a:rPr lang="ko-KR" altLang="en-US" sz="1300" b="1" dirty="0">
                  <a:solidFill>
                    <a:schemeClr val="tx1"/>
                  </a:solidFill>
                </a:rPr>
                <a:t>유형</a:t>
              </a:r>
              <a:r>
                <a:rPr lang="en-US" altLang="ko-KR" sz="1300" b="1" dirty="0">
                  <a:solidFill>
                    <a:schemeClr val="tx1"/>
                  </a:solidFill>
                </a:rPr>
                <a:t>. </a:t>
              </a:r>
              <a:r>
                <a:rPr lang="ko-KR" altLang="en-US" sz="1300" b="1" dirty="0">
                  <a:solidFill>
                    <a:schemeClr val="tx1"/>
                  </a:solidFill>
                </a:rPr>
                <a:t>창업투자생태계조성형 </a:t>
              </a:r>
              <a:endParaRPr lang="ko-KR" altLang="en-US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000" dirty="0">
                  <a:solidFill>
                    <a:schemeClr val="tx1"/>
                  </a:solidFill>
                </a:rPr>
                <a:t>지역별 상황에 맞는 다양한 청년 취업</a:t>
              </a:r>
              <a:r>
                <a:rPr lang="en-US" altLang="ko-KR" sz="1000" dirty="0">
                  <a:solidFill>
                    <a:schemeClr val="tx1"/>
                  </a:solidFill>
                </a:rPr>
                <a:t>·</a:t>
              </a:r>
              <a:r>
                <a:rPr lang="ko-KR" altLang="en-US" sz="1000" dirty="0">
                  <a:solidFill>
                    <a:schemeClr val="tx1"/>
                  </a:solidFill>
                </a:rPr>
                <a:t>창업 지원사업들을 통해 지역에 청년 일자리를 창출하는 사업</a:t>
              </a:r>
              <a:endParaRPr lang="en-US" altLang="ko-KR" sz="1000" u="sng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100" u="sng" dirty="0">
                  <a:solidFill>
                    <a:srgbClr val="FF0000"/>
                  </a:solidFill>
                </a:rPr>
                <a:t>지원내용 </a:t>
              </a:r>
              <a:r>
                <a:rPr lang="en-US" altLang="ko-KR" sz="1100" u="sng" dirty="0">
                  <a:solidFill>
                    <a:srgbClr val="FF0000"/>
                  </a:solidFill>
                </a:rPr>
                <a:t>: </a:t>
              </a:r>
              <a:r>
                <a:rPr lang="ko-KR" altLang="en-US" sz="1100" u="sng" dirty="0">
                  <a:solidFill>
                    <a:srgbClr val="FF0000"/>
                  </a:solidFill>
                </a:rPr>
                <a:t>창업공간</a:t>
              </a:r>
              <a:r>
                <a:rPr lang="en-US" altLang="ko-KR" sz="1100" u="sng" dirty="0">
                  <a:solidFill>
                    <a:srgbClr val="FF0000"/>
                  </a:solidFill>
                </a:rPr>
                <a:t>; </a:t>
              </a:r>
              <a:r>
                <a:rPr lang="ko-KR" altLang="en-US" sz="1100" u="sng" dirty="0">
                  <a:solidFill>
                    <a:srgbClr val="FF0000"/>
                  </a:solidFill>
                </a:rPr>
                <a:t>리모델링 비용</a:t>
              </a:r>
              <a:r>
                <a:rPr lang="en-US" altLang="ko-KR" sz="1100" u="sng" dirty="0">
                  <a:solidFill>
                    <a:srgbClr val="FF0000"/>
                  </a:solidFill>
                </a:rPr>
                <a:t>, </a:t>
              </a:r>
            </a:p>
            <a:p>
              <a:pPr algn="ctr" fontAlgn="base"/>
              <a:r>
                <a:rPr lang="ko-KR" altLang="en-US" sz="1100" u="sng" dirty="0">
                  <a:solidFill>
                    <a:srgbClr val="FF0000"/>
                  </a:solidFill>
                </a:rPr>
                <a:t>간접비 및 기타지원</a:t>
              </a:r>
              <a:endParaRPr lang="ko-KR" altLang="en-US" sz="1100" dirty="0">
                <a:solidFill>
                  <a:srgbClr val="FF0000"/>
                </a:solidFill>
              </a:endParaRPr>
            </a:p>
            <a:p>
              <a:pPr algn="ctr" fontAlgn="base"/>
              <a:endParaRPr lang="en-US" altLang="ko-KR" sz="1000" u="sng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300" b="1" dirty="0">
                  <a:solidFill>
                    <a:schemeClr val="tx1"/>
                  </a:solidFill>
                </a:rPr>
                <a:t>Ⅲ</a:t>
              </a:r>
              <a:r>
                <a:rPr lang="ko-KR" altLang="en-US" sz="1300" b="1" dirty="0">
                  <a:solidFill>
                    <a:schemeClr val="tx1"/>
                  </a:solidFill>
                </a:rPr>
                <a:t>유형</a:t>
              </a:r>
              <a:r>
                <a:rPr lang="en-US" altLang="ko-KR" sz="1300" b="1" dirty="0">
                  <a:solidFill>
                    <a:schemeClr val="tx1"/>
                  </a:solidFill>
                </a:rPr>
                <a:t>. </a:t>
              </a:r>
              <a:r>
                <a:rPr lang="ko-KR" altLang="en-US" sz="1300" b="1" dirty="0">
                  <a:solidFill>
                    <a:schemeClr val="tx1"/>
                  </a:solidFill>
                </a:rPr>
                <a:t>민간취업연계형</a:t>
              </a:r>
              <a:endParaRPr lang="ko-KR" altLang="en-US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000" dirty="0">
                  <a:solidFill>
                    <a:schemeClr val="tx1"/>
                  </a:solidFill>
                </a:rPr>
                <a:t>지역 문제 해결을 돕는 공공서비스 성격의 일자리에서 청년들이 일 경험을 쌓고</a:t>
              </a:r>
              <a:r>
                <a:rPr lang="en-US" altLang="ko-KR" sz="1000" dirty="0">
                  <a:solidFill>
                    <a:schemeClr val="tx1"/>
                  </a:solidFill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</a:rPr>
                <a:t>추후 취업</a:t>
              </a:r>
              <a:r>
                <a:rPr lang="en-US" altLang="ko-KR" sz="1000" dirty="0">
                  <a:solidFill>
                    <a:schemeClr val="tx1"/>
                  </a:solidFill>
                </a:rPr>
                <a:t>·</a:t>
              </a:r>
              <a:r>
                <a:rPr lang="ko-KR" altLang="en-US" sz="1000" dirty="0">
                  <a:solidFill>
                    <a:schemeClr val="tx1"/>
                  </a:solidFill>
                </a:rPr>
                <a:t>창업까지 연계될 수 있도록 지원하는 사업</a:t>
              </a:r>
              <a:endParaRPr lang="en-US" altLang="ko-KR" sz="1000" u="sng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100" u="sng" dirty="0">
                  <a:solidFill>
                    <a:srgbClr val="FF0000"/>
                  </a:solidFill>
                </a:rPr>
                <a:t>지원내용 </a:t>
              </a:r>
              <a:r>
                <a:rPr lang="en-US" altLang="ko-KR" sz="1100" u="sng" dirty="0">
                  <a:solidFill>
                    <a:srgbClr val="FF0000"/>
                  </a:solidFill>
                </a:rPr>
                <a:t>: </a:t>
              </a:r>
              <a:r>
                <a:rPr lang="ko-KR" altLang="en-US" sz="1100" u="sng" dirty="0">
                  <a:solidFill>
                    <a:srgbClr val="FF0000"/>
                  </a:solidFill>
                </a:rPr>
                <a:t>인건비</a:t>
              </a:r>
              <a:r>
                <a:rPr lang="en-US" altLang="ko-KR" sz="1100" u="sng" dirty="0">
                  <a:solidFill>
                    <a:srgbClr val="FF0000"/>
                  </a:solidFill>
                </a:rPr>
                <a:t>, </a:t>
              </a:r>
              <a:r>
                <a:rPr lang="ko-KR" altLang="en-US" sz="1100" u="sng" dirty="0">
                  <a:solidFill>
                    <a:srgbClr val="FF0000"/>
                  </a:solidFill>
                </a:rPr>
                <a:t>직무교육비</a:t>
              </a:r>
              <a:r>
                <a:rPr lang="en-US" altLang="ko-KR" sz="1100" u="sng" dirty="0">
                  <a:solidFill>
                    <a:srgbClr val="FF0000"/>
                  </a:solidFill>
                </a:rPr>
                <a:t>, </a:t>
              </a:r>
              <a:r>
                <a:rPr lang="ko-KR" altLang="en-US" sz="1100" u="sng" dirty="0">
                  <a:solidFill>
                    <a:srgbClr val="FF0000"/>
                  </a:solidFill>
                </a:rPr>
                <a:t>자격증 취득비용</a:t>
              </a:r>
              <a:endParaRPr lang="ko-KR" altLang="en-US" sz="1100" dirty="0">
                <a:solidFill>
                  <a:srgbClr val="FF0000"/>
                </a:solidFill>
              </a:endParaRPr>
            </a:p>
            <a:p>
              <a:pPr fontAlgn="base"/>
              <a:endParaRPr lang="ko-KR" altLang="en-US" sz="11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66755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지원혜택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832908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신청 방법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&gt;</a:t>
              </a:r>
            </a:p>
            <a:p>
              <a:pPr algn="ctr" fontAlgn="base"/>
              <a:endParaRPr lang="ko-KR" altLang="en-US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</a:rPr>
                <a:t>① 각 지자체 홈페이지 접속</a:t>
              </a: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</a:rPr>
                <a:t>② 홈페이지 내 고시</a:t>
              </a:r>
              <a:r>
                <a:rPr lang="en-US" altLang="ko-KR" sz="1200" dirty="0">
                  <a:solidFill>
                    <a:schemeClr val="tx1"/>
                  </a:solidFill>
                </a:rPr>
                <a:t>/</a:t>
              </a:r>
              <a:r>
                <a:rPr lang="ko-KR" altLang="en-US" sz="1200" dirty="0">
                  <a:solidFill>
                    <a:schemeClr val="tx1"/>
                  </a:solidFill>
                </a:rPr>
                <a:t>공고를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</a:rPr>
                <a:t>통한 사업 확인</a:t>
              </a: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</a:rPr>
                <a:t>③ 사업별 고시</a:t>
              </a:r>
              <a:r>
                <a:rPr lang="en-US" altLang="ko-KR" sz="1200" dirty="0">
                  <a:solidFill>
                    <a:schemeClr val="tx1"/>
                  </a:solidFill>
                </a:rPr>
                <a:t>/</a:t>
              </a:r>
              <a:r>
                <a:rPr lang="ko-KR" altLang="en-US" sz="1200" dirty="0">
                  <a:solidFill>
                    <a:schemeClr val="tx1"/>
                  </a:solidFill>
                </a:rPr>
                <a:t>공고의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</a:rPr>
                <a:t>신청절차에 따른 신청</a:t>
              </a: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</a:rPr>
                <a:t>④ 합격 시 근무지 근무</a:t>
              </a:r>
            </a:p>
            <a:p>
              <a:pPr algn="ctr" fontAlgn="base"/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※ </a:t>
              </a:r>
              <a:r>
                <a:rPr lang="ko-KR" altLang="en-US" sz="1200" dirty="0">
                  <a:solidFill>
                    <a:schemeClr val="tx1"/>
                  </a:solidFill>
                </a:rPr>
                <a:t>활동 종료 후 취</a:t>
              </a:r>
              <a:r>
                <a:rPr lang="en-US" altLang="ko-KR" sz="1200" dirty="0">
                  <a:solidFill>
                    <a:schemeClr val="tx1"/>
                  </a:solidFill>
                </a:rPr>
                <a:t>·</a:t>
              </a:r>
              <a:r>
                <a:rPr lang="ko-KR" altLang="en-US" sz="1200" dirty="0">
                  <a:solidFill>
                    <a:schemeClr val="tx1"/>
                  </a:solidFill>
                </a:rPr>
                <a:t>창업 지원 </a:t>
              </a:r>
            </a:p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32908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신청기간 및 참여방법</a:t>
              </a:r>
              <a:endParaRPr lang="ko-KR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325C481F-2355-4452-83A6-293954905389}"/>
              </a:ext>
            </a:extLst>
          </p:cNvPr>
          <p:cNvSpPr/>
          <p:nvPr/>
        </p:nvSpPr>
        <p:spPr>
          <a:xfrm>
            <a:off x="9161039" y="799329"/>
            <a:ext cx="1714350" cy="31171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구직자 참여가능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8714DC18-9308-4C0F-BEA6-86A62A6579CF}"/>
              </a:ext>
            </a:extLst>
          </p:cNvPr>
          <p:cNvSpPr/>
          <p:nvPr/>
        </p:nvSpPr>
        <p:spPr>
          <a:xfrm>
            <a:off x="162995" y="1807986"/>
            <a:ext cx="3364576" cy="3206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 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-Ⅰ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지역정착지원형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 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 algn="ctr"/>
            <a:endParaRPr lang="en-US" altLang="ko-KR" sz="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전남 청년 마을로 프로젝트</a:t>
            </a:r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3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(2020</a:t>
            </a:r>
            <a:r>
              <a:rPr lang="ko-KR" altLang="en-US" sz="13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13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13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</a:t>
            </a:r>
            <a:r>
              <a:rPr lang="en-US" altLang="ko-KR" sz="13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~2022</a:t>
            </a:r>
            <a:r>
              <a:rPr lang="ko-KR" altLang="en-US" sz="13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13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13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</a:t>
            </a:r>
            <a:r>
              <a:rPr lang="en-US" altLang="ko-KR" sz="13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2</a:t>
            </a:r>
            <a:r>
              <a:rPr lang="ko-KR" altLang="en-US" sz="13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</a:t>
            </a:r>
            <a:r>
              <a:rPr lang="en-US" altLang="ko-KR" sz="13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ko-KR" altLang="en-US" sz="1000" dirty="0"/>
          </a:p>
          <a:p>
            <a:pPr algn="ctr" fontAlgn="base"/>
            <a:r>
              <a:rPr lang="ko-KR" altLang="en-US" sz="1300" b="1" dirty="0"/>
              <a:t>지원대상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만</a:t>
            </a:r>
            <a:r>
              <a:rPr lang="en-US" altLang="ko-KR" sz="1300" b="1" dirty="0"/>
              <a:t>18</a:t>
            </a:r>
            <a:r>
              <a:rPr lang="ko-KR" altLang="en-US" sz="1300" b="1" dirty="0"/>
              <a:t>세</a:t>
            </a:r>
            <a:r>
              <a:rPr lang="en-US" altLang="ko-KR" sz="1300" b="1" dirty="0"/>
              <a:t>~39</a:t>
            </a:r>
            <a:r>
              <a:rPr lang="ko-KR" altLang="en-US" sz="1300" b="1" dirty="0"/>
              <a:t>세 전남 거주</a:t>
            </a:r>
            <a:r>
              <a:rPr lang="en-US" altLang="ko-KR" sz="1300" b="1" dirty="0"/>
              <a:t>(</a:t>
            </a:r>
            <a:r>
              <a:rPr lang="ko-KR" altLang="en-US" sz="1300" b="1" dirty="0"/>
              <a:t>예정</a:t>
            </a:r>
            <a:r>
              <a:rPr lang="en-US" altLang="ko-KR" sz="1300" b="1" dirty="0"/>
              <a:t>) </a:t>
            </a:r>
            <a:r>
              <a:rPr lang="ko-KR" altLang="en-US" sz="1300" b="1" dirty="0"/>
              <a:t>청년</a:t>
            </a:r>
          </a:p>
          <a:p>
            <a:pPr algn="ctr" fontAlgn="base"/>
            <a:r>
              <a:rPr lang="ko-KR" altLang="en-US" sz="1300" b="1" dirty="0"/>
              <a:t>비영리법인단체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출자출연</a:t>
            </a:r>
            <a:r>
              <a:rPr lang="en-US" altLang="ko-KR" sz="1300" b="1" dirty="0"/>
              <a:t>,</a:t>
            </a:r>
            <a:r>
              <a:rPr lang="ko-KR" altLang="en-US" sz="1300" b="1" dirty="0"/>
              <a:t>공공기관 등</a:t>
            </a:r>
          </a:p>
          <a:p>
            <a:pPr algn="ctr" fontAlgn="base"/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지원내용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인건비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활동수당</a:t>
            </a:r>
            <a:r>
              <a:rPr lang="en-US" altLang="ko-KR" sz="1300" b="1" dirty="0"/>
              <a:t>, </a:t>
            </a:r>
          </a:p>
          <a:p>
            <a:pPr algn="ctr" fontAlgn="base"/>
            <a:r>
              <a:rPr lang="ko-KR" altLang="en-US" sz="1300" b="1" dirty="0"/>
              <a:t>기업 부담 </a:t>
            </a:r>
            <a:r>
              <a:rPr lang="en-US" altLang="ko-KR" sz="1300" b="1" dirty="0"/>
              <a:t>4</a:t>
            </a:r>
            <a:r>
              <a:rPr lang="ko-KR" altLang="en-US" sz="1300" b="1" dirty="0"/>
              <a:t>대보험금 및 직무교육비</a:t>
            </a:r>
          </a:p>
          <a:p>
            <a:pPr algn="ctr" fontAlgn="base"/>
            <a:endParaRPr lang="ko-KR" altLang="en-US" sz="1000" b="1" dirty="0"/>
          </a:p>
          <a:p>
            <a:pPr algn="ctr"/>
            <a:r>
              <a:rPr lang="ko-KR" altLang="en-US" sz="1300" b="1" dirty="0">
                <a:solidFill>
                  <a:schemeClr val="tx1"/>
                </a:solidFill>
              </a:rPr>
              <a:t>문의 </a:t>
            </a:r>
            <a:r>
              <a:rPr lang="en-US" altLang="ko-KR" sz="1300" b="1" dirty="0">
                <a:solidFill>
                  <a:schemeClr val="tx1"/>
                </a:solidFill>
              </a:rPr>
              <a:t>: </a:t>
            </a:r>
            <a:r>
              <a:rPr lang="ko-KR" altLang="en-US" sz="1300" b="1" dirty="0">
                <a:solidFill>
                  <a:schemeClr val="tx1"/>
                </a:solidFill>
              </a:rPr>
              <a:t>전라남도 일자리통합정보망 </a:t>
            </a:r>
            <a:endParaRPr lang="ko-KR" altLang="en-US" sz="1300" dirty="0"/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xmlns="" id="{0EED5A1B-8B7A-4DA4-94CF-54D3FFE5F6F2}"/>
              </a:ext>
            </a:extLst>
          </p:cNvPr>
          <p:cNvSpPr/>
          <p:nvPr/>
        </p:nvSpPr>
        <p:spPr>
          <a:xfrm>
            <a:off x="3699972" y="342975"/>
            <a:ext cx="4064380" cy="29352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 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200" b="1" dirty="0">
                <a:solidFill>
                  <a:schemeClr val="tx1"/>
                </a:solidFill>
              </a:rPr>
              <a:t>Ⅱ</a:t>
            </a:r>
            <a:r>
              <a:rPr lang="ko-KR" altLang="en-US" sz="1200" b="1" dirty="0">
                <a:solidFill>
                  <a:schemeClr val="tx1"/>
                </a:solidFill>
              </a:rPr>
              <a:t>유형</a:t>
            </a:r>
            <a:r>
              <a:rPr lang="en-US" altLang="ko-KR" sz="1200" b="1" dirty="0">
                <a:solidFill>
                  <a:schemeClr val="tx1"/>
                </a:solidFill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</a:rPr>
              <a:t>창업투자생태계조성형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 </a:t>
            </a:r>
          </a:p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 algn="ctr"/>
            <a:endParaRPr lang="en-US" altLang="ko-KR" sz="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b="1" u="sng" dirty="0">
                <a:solidFill>
                  <a:schemeClr val="tx1"/>
                </a:solidFill>
              </a:rPr>
              <a:t>청년 창업아이템 사업화 지원사업</a:t>
            </a:r>
            <a:endParaRPr lang="en-US" altLang="ko-KR" sz="1500" b="1" u="sng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300" b="1" u="sng" dirty="0">
                <a:solidFill>
                  <a:schemeClr val="tx1"/>
                </a:solidFill>
              </a:rPr>
              <a:t>(2020</a:t>
            </a:r>
            <a:r>
              <a:rPr lang="ko-KR" altLang="en-US" sz="1300" b="1" u="sng" dirty="0">
                <a:solidFill>
                  <a:schemeClr val="tx1"/>
                </a:solidFill>
              </a:rPr>
              <a:t>년 </a:t>
            </a:r>
            <a:r>
              <a:rPr lang="en-US" altLang="ko-KR" sz="1300" b="1" u="sng" dirty="0">
                <a:solidFill>
                  <a:schemeClr val="tx1"/>
                </a:solidFill>
              </a:rPr>
              <a:t>3</a:t>
            </a:r>
            <a:r>
              <a:rPr lang="ko-KR" altLang="en-US" sz="1300" b="1" u="sng" dirty="0">
                <a:solidFill>
                  <a:schemeClr val="tx1"/>
                </a:solidFill>
              </a:rPr>
              <a:t>월</a:t>
            </a:r>
            <a:r>
              <a:rPr lang="en-US" altLang="ko-KR" sz="1300" b="1" u="sng" dirty="0">
                <a:solidFill>
                  <a:schemeClr val="tx1"/>
                </a:solidFill>
              </a:rPr>
              <a:t>~11</a:t>
            </a:r>
            <a:r>
              <a:rPr lang="ko-KR" altLang="en-US" sz="1300" b="1" u="sng" dirty="0">
                <a:solidFill>
                  <a:schemeClr val="tx1"/>
                </a:solidFill>
              </a:rPr>
              <a:t>월</a:t>
            </a:r>
            <a:r>
              <a:rPr lang="en-US" altLang="ko-KR" sz="1300" b="1" u="sng" dirty="0">
                <a:solidFill>
                  <a:schemeClr val="tx1"/>
                </a:solidFill>
              </a:rPr>
              <a:t>/9</a:t>
            </a:r>
            <a:r>
              <a:rPr lang="ko-KR" altLang="en-US" sz="1300" b="1" u="sng" dirty="0">
                <a:solidFill>
                  <a:schemeClr val="tx1"/>
                </a:solidFill>
              </a:rPr>
              <a:t>개월</a:t>
            </a:r>
            <a:r>
              <a:rPr lang="en-US" altLang="ko-KR" sz="1300" b="1" u="sng" dirty="0">
                <a:solidFill>
                  <a:schemeClr val="tx1"/>
                </a:solidFill>
              </a:rPr>
              <a:t>)</a:t>
            </a:r>
          </a:p>
          <a:p>
            <a:pPr algn="ctr" fontAlgn="base"/>
            <a:endParaRPr lang="ko-KR" altLang="en-US" sz="1500" dirty="0">
              <a:solidFill>
                <a:schemeClr val="tx1"/>
              </a:solidFill>
            </a:endParaRPr>
          </a:p>
          <a:p>
            <a:pPr algn="ctr" fontAlgn="base"/>
            <a:r>
              <a:rPr lang="ko-KR" altLang="en-US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지원대상</a:t>
            </a:r>
            <a:r>
              <a:rPr lang="en-US" altLang="ko-KR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 algn="ctr" fontAlgn="base"/>
            <a:r>
              <a:rPr lang="ko-KR" altLang="en-US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</a:t>
            </a:r>
            <a:r>
              <a:rPr lang="en-US" altLang="ko-KR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18</a:t>
            </a:r>
            <a:r>
              <a:rPr lang="ko-KR" altLang="en-US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</a:t>
            </a:r>
            <a:r>
              <a:rPr lang="en-US" altLang="ko-KR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~39</a:t>
            </a:r>
            <a:r>
              <a:rPr lang="ko-KR" altLang="en-US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 이하 예비창업자 </a:t>
            </a:r>
            <a:r>
              <a:rPr lang="en-US" altLang="ko-KR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10</a:t>
            </a:r>
            <a:r>
              <a:rPr lang="ko-KR" altLang="en-US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</a:t>
            </a:r>
            <a:r>
              <a:rPr lang="en-US" altLang="ko-KR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팀</a:t>
            </a:r>
            <a:r>
              <a:rPr lang="en-US" altLang="ko-KR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3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3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사업내용 </a:t>
            </a:r>
            <a:endParaRPr lang="en-US" altLang="ko-KR" sz="13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창업활동 지원 및 역량 강화</a:t>
            </a:r>
            <a:endParaRPr lang="en-US" altLang="ko-KR" sz="13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최대 </a:t>
            </a:r>
            <a:r>
              <a:rPr lang="en-US" altLang="ko-KR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1500</a:t>
            </a:r>
            <a:r>
              <a:rPr lang="ko-KR" altLang="en-US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만원</a:t>
            </a:r>
            <a:r>
              <a:rPr lang="en-US" altLang="ko-KR" sz="1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algn="ctr" fontAlgn="base"/>
            <a:endParaRPr lang="ko-KR" altLang="en-US" sz="1000" dirty="0"/>
          </a:p>
          <a:p>
            <a:pPr algn="ctr" fontAlgn="base"/>
            <a:r>
              <a:rPr lang="ko-KR" altLang="en-US" sz="1400" b="1" dirty="0">
                <a:solidFill>
                  <a:schemeClr val="tx1"/>
                </a:solidFill>
              </a:rPr>
              <a:t>문의 </a:t>
            </a:r>
            <a:r>
              <a:rPr lang="en-US" altLang="ko-KR" sz="1400" b="1" dirty="0">
                <a:solidFill>
                  <a:schemeClr val="tx1"/>
                </a:solidFill>
              </a:rPr>
              <a:t>: </a:t>
            </a:r>
            <a:r>
              <a:rPr lang="ko-KR" altLang="en-US" sz="1400" b="1" dirty="0">
                <a:solidFill>
                  <a:schemeClr val="tx1"/>
                </a:solidFill>
              </a:rPr>
              <a:t>목포시 청년 일자리통합센터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xmlns="" id="{14850153-EA10-4FC4-B644-956A78F74B24}"/>
              </a:ext>
            </a:extLst>
          </p:cNvPr>
          <p:cNvSpPr/>
          <p:nvPr/>
        </p:nvSpPr>
        <p:spPr>
          <a:xfrm>
            <a:off x="3562462" y="3411186"/>
            <a:ext cx="4099651" cy="3004149"/>
          </a:xfrm>
          <a:prstGeom prst="roundRect">
            <a:avLst>
              <a:gd name="adj" fmla="val 1153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 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200" b="1" dirty="0">
                <a:solidFill>
                  <a:schemeClr val="tx1"/>
                </a:solidFill>
              </a:rPr>
              <a:t>Ⅱ</a:t>
            </a:r>
            <a:r>
              <a:rPr lang="ko-KR" altLang="en-US" sz="1200" b="1" dirty="0">
                <a:solidFill>
                  <a:schemeClr val="tx1"/>
                </a:solidFill>
              </a:rPr>
              <a:t>유형</a:t>
            </a:r>
            <a:r>
              <a:rPr lang="en-US" altLang="ko-KR" sz="1200" b="1" dirty="0">
                <a:solidFill>
                  <a:schemeClr val="tx1"/>
                </a:solidFill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</a:rPr>
              <a:t>창업투자생태계조성형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 </a:t>
            </a:r>
          </a:p>
          <a:p>
            <a:pPr algn="ctr" fontAlgn="base"/>
            <a:endParaRPr lang="en-US" altLang="ko-KR" sz="1400" b="1" u="sng" dirty="0">
              <a:solidFill>
                <a:schemeClr val="tx1"/>
              </a:solidFill>
            </a:endParaRPr>
          </a:p>
          <a:p>
            <a:pPr algn="ctr" fontAlgn="base"/>
            <a:r>
              <a:rPr lang="ko-KR" altLang="en-US" sz="1400" b="1" u="sng" dirty="0">
                <a:solidFill>
                  <a:schemeClr val="tx1"/>
                </a:solidFill>
              </a:rPr>
              <a:t>청년창업 후속지원 프로그램 운영</a:t>
            </a:r>
            <a:endParaRPr lang="en-US" altLang="ko-KR" sz="1400" b="1" u="sng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200" b="1" u="sng" dirty="0">
                <a:solidFill>
                  <a:schemeClr val="tx1"/>
                </a:solidFill>
              </a:rPr>
              <a:t>(2020</a:t>
            </a:r>
            <a:r>
              <a:rPr lang="ko-KR" altLang="en-US" sz="1200" b="1" u="sng" dirty="0">
                <a:solidFill>
                  <a:schemeClr val="tx1"/>
                </a:solidFill>
              </a:rPr>
              <a:t>년 </a:t>
            </a:r>
            <a:r>
              <a:rPr lang="en-US" altLang="ko-KR" sz="1200" b="1" u="sng" dirty="0">
                <a:solidFill>
                  <a:schemeClr val="tx1"/>
                </a:solidFill>
              </a:rPr>
              <a:t>3</a:t>
            </a:r>
            <a:r>
              <a:rPr lang="ko-KR" altLang="en-US" sz="1200" b="1" u="sng" dirty="0">
                <a:solidFill>
                  <a:schemeClr val="tx1"/>
                </a:solidFill>
              </a:rPr>
              <a:t>월</a:t>
            </a:r>
            <a:r>
              <a:rPr lang="en-US" altLang="ko-KR" sz="1200" b="1" u="sng" dirty="0">
                <a:solidFill>
                  <a:schemeClr val="tx1"/>
                </a:solidFill>
              </a:rPr>
              <a:t>~11</a:t>
            </a:r>
            <a:r>
              <a:rPr lang="ko-KR" altLang="en-US" sz="1200" b="1" u="sng" dirty="0">
                <a:solidFill>
                  <a:schemeClr val="tx1"/>
                </a:solidFill>
              </a:rPr>
              <a:t>월</a:t>
            </a:r>
            <a:r>
              <a:rPr lang="en-US" altLang="ko-KR" sz="1200" b="1" u="sng" dirty="0">
                <a:solidFill>
                  <a:schemeClr val="tx1"/>
                </a:solidFill>
              </a:rPr>
              <a:t>/9</a:t>
            </a:r>
            <a:r>
              <a:rPr lang="ko-KR" altLang="en-US" sz="1200" b="1" u="sng" dirty="0">
                <a:solidFill>
                  <a:schemeClr val="tx1"/>
                </a:solidFill>
              </a:rPr>
              <a:t>개월</a:t>
            </a:r>
            <a:r>
              <a:rPr lang="en-US" altLang="ko-KR" sz="1200" b="1" u="sng" dirty="0">
                <a:solidFill>
                  <a:schemeClr val="tx1"/>
                </a:solidFill>
              </a:rPr>
              <a:t>)</a:t>
            </a:r>
            <a:endParaRPr lang="ko-KR" altLang="en-US" sz="1200" dirty="0">
              <a:solidFill>
                <a:schemeClr val="tx1"/>
              </a:solidFill>
            </a:endParaRPr>
          </a:p>
          <a:p>
            <a:pPr algn="ctr" fontAlgn="base"/>
            <a:endParaRPr lang="en-US" altLang="ko-KR" sz="1200" b="1" dirty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sz="1300" b="1" dirty="0">
                <a:solidFill>
                  <a:schemeClr val="bg1"/>
                </a:solidFill>
              </a:rPr>
              <a:t>지원대상 </a:t>
            </a:r>
            <a:endParaRPr lang="en-US" altLang="ko-KR" sz="1300" b="1" dirty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sz="1200" b="1" dirty="0">
                <a:solidFill>
                  <a:schemeClr val="bg1"/>
                </a:solidFill>
              </a:rPr>
              <a:t>만</a:t>
            </a:r>
            <a:r>
              <a:rPr lang="en-US" altLang="ko-KR" sz="1200" b="1" dirty="0">
                <a:solidFill>
                  <a:schemeClr val="bg1"/>
                </a:solidFill>
              </a:rPr>
              <a:t>39</a:t>
            </a:r>
            <a:r>
              <a:rPr lang="ko-KR" altLang="en-US" sz="1200" b="1" dirty="0">
                <a:solidFill>
                  <a:schemeClr val="bg1"/>
                </a:solidFill>
              </a:rPr>
              <a:t>세 이하의 창업 </a:t>
            </a:r>
            <a:r>
              <a:rPr lang="en-US" altLang="ko-KR" sz="1200" b="1" dirty="0">
                <a:solidFill>
                  <a:schemeClr val="bg1"/>
                </a:solidFill>
              </a:rPr>
              <a:t>3</a:t>
            </a:r>
            <a:r>
              <a:rPr lang="ko-KR" altLang="en-US" sz="1200" b="1" dirty="0">
                <a:solidFill>
                  <a:schemeClr val="bg1"/>
                </a:solidFill>
              </a:rPr>
              <a:t>년 미만 청년 창업자</a:t>
            </a:r>
            <a:r>
              <a:rPr lang="en-US" altLang="ko-KR" sz="1200" b="1" dirty="0">
                <a:solidFill>
                  <a:schemeClr val="bg1"/>
                </a:solidFill>
              </a:rPr>
              <a:t>/ 10</a:t>
            </a:r>
            <a:r>
              <a:rPr lang="ko-KR" altLang="en-US" sz="1200" b="1" dirty="0">
                <a:solidFill>
                  <a:schemeClr val="bg1"/>
                </a:solidFill>
              </a:rPr>
              <a:t>명</a:t>
            </a:r>
            <a:r>
              <a:rPr lang="en-US" altLang="ko-KR" sz="1200" b="1" dirty="0">
                <a:solidFill>
                  <a:schemeClr val="bg1"/>
                </a:solidFill>
              </a:rPr>
              <a:t>(</a:t>
            </a:r>
            <a:r>
              <a:rPr lang="ko-KR" altLang="en-US" sz="1200" b="1" dirty="0">
                <a:solidFill>
                  <a:schemeClr val="bg1"/>
                </a:solidFill>
              </a:rPr>
              <a:t>팀</a:t>
            </a:r>
            <a:r>
              <a:rPr lang="en-US" altLang="ko-KR" sz="1200" b="1" dirty="0">
                <a:solidFill>
                  <a:schemeClr val="bg1"/>
                </a:solidFill>
              </a:rPr>
              <a:t>)</a:t>
            </a:r>
            <a:endParaRPr lang="ko-KR" altLang="en-US" sz="1200" b="1" dirty="0">
              <a:solidFill>
                <a:schemeClr val="bg1"/>
              </a:solidFill>
            </a:endParaRPr>
          </a:p>
          <a:p>
            <a:pPr algn="ctr" fontAlgn="base"/>
            <a:endParaRPr lang="en-US" altLang="ko-KR" sz="1300" b="1" dirty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sz="1300" b="1" dirty="0">
                <a:solidFill>
                  <a:schemeClr val="bg1"/>
                </a:solidFill>
              </a:rPr>
              <a:t>사업내용 </a:t>
            </a:r>
            <a:endParaRPr lang="en-US" altLang="ko-KR" sz="1300" b="1" dirty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sz="1300" b="1" dirty="0">
                <a:solidFill>
                  <a:schemeClr val="bg1"/>
                </a:solidFill>
              </a:rPr>
              <a:t>창업활동 지원 및 역량 강화</a:t>
            </a:r>
            <a:endParaRPr lang="en-US" altLang="ko-KR" sz="1300" b="1" dirty="0">
              <a:solidFill>
                <a:schemeClr val="bg1"/>
              </a:solidFill>
            </a:endParaRPr>
          </a:p>
          <a:p>
            <a:pPr algn="ctr" fontAlgn="base"/>
            <a:r>
              <a:rPr lang="en-US" altLang="ko-KR" sz="1300" b="1" dirty="0">
                <a:solidFill>
                  <a:schemeClr val="bg1"/>
                </a:solidFill>
              </a:rPr>
              <a:t>(</a:t>
            </a:r>
            <a:r>
              <a:rPr lang="ko-KR" altLang="en-US" sz="1300" b="1" dirty="0">
                <a:solidFill>
                  <a:schemeClr val="bg1"/>
                </a:solidFill>
              </a:rPr>
              <a:t>최대 </a:t>
            </a:r>
            <a:r>
              <a:rPr lang="en-US" altLang="ko-KR" sz="1300" b="1" dirty="0">
                <a:solidFill>
                  <a:schemeClr val="bg1"/>
                </a:solidFill>
              </a:rPr>
              <a:t>1500</a:t>
            </a:r>
            <a:r>
              <a:rPr lang="ko-KR" altLang="en-US" sz="1300" b="1" dirty="0">
                <a:solidFill>
                  <a:schemeClr val="bg1"/>
                </a:solidFill>
              </a:rPr>
              <a:t>만원</a:t>
            </a:r>
            <a:r>
              <a:rPr lang="en-US" altLang="ko-KR" sz="1300" b="1" dirty="0">
                <a:solidFill>
                  <a:schemeClr val="bg1"/>
                </a:solidFill>
              </a:rPr>
              <a:t>)</a:t>
            </a:r>
          </a:p>
          <a:p>
            <a:pPr algn="ctr" fontAlgn="base"/>
            <a:endParaRPr lang="en-US" altLang="ko-KR" sz="1200" b="1" dirty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sz="1400" b="1" dirty="0">
                <a:solidFill>
                  <a:schemeClr val="tx1"/>
                </a:solidFill>
              </a:rPr>
              <a:t>문의 </a:t>
            </a:r>
            <a:r>
              <a:rPr lang="en-US" altLang="ko-KR" sz="1400" b="1" dirty="0">
                <a:solidFill>
                  <a:schemeClr val="tx1"/>
                </a:solidFill>
              </a:rPr>
              <a:t>: </a:t>
            </a:r>
            <a:r>
              <a:rPr lang="ko-KR" altLang="en-US" sz="1400" b="1" dirty="0" err="1">
                <a:solidFill>
                  <a:schemeClr val="tx1"/>
                </a:solidFill>
              </a:rPr>
              <a:t>목포수산식품지원센터</a:t>
            </a:r>
            <a:endParaRPr lang="ko-KR" altLang="en-US" sz="1400" b="1" dirty="0">
              <a:solidFill>
                <a:schemeClr val="bg1"/>
              </a:solidFill>
            </a:endParaRPr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xmlns="" id="{6C7378CE-571C-49CD-ACB7-92E4729E99A1}"/>
              </a:ext>
            </a:extLst>
          </p:cNvPr>
          <p:cNvSpPr/>
          <p:nvPr/>
        </p:nvSpPr>
        <p:spPr>
          <a:xfrm>
            <a:off x="7936753" y="167539"/>
            <a:ext cx="4064380" cy="30378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 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200" b="1" dirty="0">
                <a:solidFill>
                  <a:schemeClr val="tx1"/>
                </a:solidFill>
              </a:rPr>
              <a:t>Ⅲ</a:t>
            </a:r>
            <a:r>
              <a:rPr lang="ko-KR" altLang="en-US" sz="1200" b="1" dirty="0">
                <a:solidFill>
                  <a:schemeClr val="tx1"/>
                </a:solidFill>
              </a:rPr>
              <a:t>유형</a:t>
            </a:r>
            <a:r>
              <a:rPr lang="en-US" altLang="ko-KR" sz="1200" b="1" dirty="0">
                <a:solidFill>
                  <a:schemeClr val="tx1"/>
                </a:solidFill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</a:rPr>
              <a:t>민간취업연계형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 </a:t>
            </a:r>
          </a:p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전남 청년 내일로 프로젝트</a:t>
            </a:r>
            <a:endParaRPr lang="en-US" altLang="ko-KR" sz="1500" b="1" u="sng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3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(2020.4</a:t>
            </a:r>
            <a:r>
              <a:rPr lang="ko-KR" altLang="en-US" sz="13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</a:t>
            </a:r>
            <a:r>
              <a:rPr lang="en-US" altLang="ko-KR" sz="13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~10</a:t>
            </a:r>
            <a:r>
              <a:rPr lang="ko-KR" altLang="en-US" sz="13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</a:t>
            </a:r>
            <a:r>
              <a:rPr lang="en-US" altLang="ko-KR" sz="13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/7</a:t>
            </a:r>
            <a:r>
              <a:rPr lang="ko-KR" altLang="en-US" sz="13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개월</a:t>
            </a:r>
            <a:r>
              <a:rPr lang="en-US" altLang="ko-KR" sz="13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ko-KR" altLang="en-US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300" b="1" dirty="0"/>
              <a:t>지원대상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만</a:t>
            </a:r>
            <a:r>
              <a:rPr lang="en-US" altLang="ko-KR" sz="1300" b="1" dirty="0"/>
              <a:t>18</a:t>
            </a:r>
            <a:r>
              <a:rPr lang="ko-KR" altLang="en-US" sz="1300" b="1" dirty="0"/>
              <a:t>세</a:t>
            </a:r>
            <a:r>
              <a:rPr lang="en-US" altLang="ko-KR" sz="1300" b="1" dirty="0"/>
              <a:t>~39</a:t>
            </a:r>
            <a:r>
              <a:rPr lang="ko-KR" altLang="en-US" sz="1300" b="1" dirty="0"/>
              <a:t>세 전남 거주</a:t>
            </a:r>
            <a:r>
              <a:rPr lang="en-US" altLang="ko-KR" sz="1300" b="1" dirty="0"/>
              <a:t>(</a:t>
            </a:r>
            <a:r>
              <a:rPr lang="ko-KR" altLang="en-US" sz="1300" b="1" dirty="0"/>
              <a:t>예정</a:t>
            </a:r>
            <a:r>
              <a:rPr lang="en-US" altLang="ko-KR" sz="1300" b="1" dirty="0"/>
              <a:t>) </a:t>
            </a:r>
            <a:r>
              <a:rPr lang="ko-KR" altLang="en-US" sz="1300" b="1" dirty="0"/>
              <a:t>청년</a:t>
            </a:r>
          </a:p>
          <a:p>
            <a:pPr algn="ctr" fontAlgn="base"/>
            <a:r>
              <a:rPr lang="ko-KR" altLang="en-US" sz="1300" b="1" dirty="0"/>
              <a:t>마을기업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사회적기업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사회적협동조합</a:t>
            </a:r>
            <a:r>
              <a:rPr lang="en-US" altLang="ko-KR" sz="1300" b="1" dirty="0"/>
              <a:t>, </a:t>
            </a:r>
          </a:p>
          <a:p>
            <a:pPr algn="ctr" fontAlgn="base"/>
            <a:r>
              <a:rPr lang="ko-KR" altLang="en-US" sz="1300" b="1" dirty="0" err="1"/>
              <a:t>산단</a:t>
            </a:r>
            <a:r>
              <a:rPr lang="ko-KR" altLang="en-US" sz="1300" b="1" dirty="0"/>
              <a:t> 내 입주에 향토 자원을 활용하는 기업</a:t>
            </a:r>
          </a:p>
          <a:p>
            <a:pPr algn="ctr" fontAlgn="base"/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지원내용</a:t>
            </a:r>
            <a:endParaRPr lang="en-US" altLang="ko-KR" sz="1300" b="1" dirty="0"/>
          </a:p>
          <a:p>
            <a:pPr algn="ctr" fontAlgn="base"/>
            <a:r>
              <a:rPr lang="ko-KR" altLang="en-US" sz="1300" b="1" u="sng" dirty="0"/>
              <a:t>인건비</a:t>
            </a:r>
            <a:r>
              <a:rPr lang="en-US" altLang="ko-KR" sz="1300" b="1" u="sng" dirty="0"/>
              <a:t>, </a:t>
            </a:r>
            <a:r>
              <a:rPr lang="ko-KR" altLang="en-US" sz="1300" b="1" u="sng" dirty="0"/>
              <a:t>활동수당</a:t>
            </a:r>
            <a:r>
              <a:rPr lang="en-US" altLang="ko-KR" sz="1300" b="1" u="sng" dirty="0"/>
              <a:t>, </a:t>
            </a:r>
            <a:r>
              <a:rPr lang="ko-KR" altLang="en-US" sz="1300" b="1" u="sng" dirty="0"/>
              <a:t>기업 부담 </a:t>
            </a:r>
            <a:r>
              <a:rPr lang="en-US" altLang="ko-KR" sz="1300" b="1" u="sng" dirty="0"/>
              <a:t>4</a:t>
            </a:r>
            <a:r>
              <a:rPr lang="ko-KR" altLang="en-US" sz="1300" b="1" u="sng" dirty="0"/>
              <a:t>대보험금</a:t>
            </a:r>
          </a:p>
          <a:p>
            <a:pPr algn="ctr" fontAlgn="base"/>
            <a:endParaRPr lang="ko-KR" altLang="en-US" sz="1000" dirty="0"/>
          </a:p>
          <a:p>
            <a:pPr algn="ctr" fontAlgn="base"/>
            <a:r>
              <a:rPr lang="ko-KR" altLang="en-US" sz="1400" b="1" dirty="0">
                <a:solidFill>
                  <a:schemeClr val="tx1"/>
                </a:solidFill>
              </a:rPr>
              <a:t>문의 </a:t>
            </a:r>
            <a:r>
              <a:rPr lang="en-US" altLang="ko-KR" sz="1400" b="1" dirty="0">
                <a:solidFill>
                  <a:schemeClr val="tx1"/>
                </a:solidFill>
              </a:rPr>
              <a:t>: </a:t>
            </a:r>
            <a:r>
              <a:rPr lang="ko-KR" altLang="en-US" sz="1400" b="1" dirty="0">
                <a:solidFill>
                  <a:schemeClr val="tx1"/>
                </a:solidFill>
              </a:rPr>
              <a:t>전라남도 일자리통합정보망 </a:t>
            </a:r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xmlns="" id="{6A35B29E-3105-4FD3-9E7A-1DB7FEE384DC}"/>
              </a:ext>
            </a:extLst>
          </p:cNvPr>
          <p:cNvSpPr/>
          <p:nvPr/>
        </p:nvSpPr>
        <p:spPr>
          <a:xfrm>
            <a:off x="7811162" y="3290581"/>
            <a:ext cx="4255092" cy="33870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 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200" b="1" dirty="0">
                <a:solidFill>
                  <a:schemeClr val="tx1"/>
                </a:solidFill>
              </a:rPr>
              <a:t>Ⅲ</a:t>
            </a:r>
            <a:r>
              <a:rPr lang="ko-KR" altLang="en-US" sz="1200" b="1" dirty="0">
                <a:solidFill>
                  <a:schemeClr val="tx1"/>
                </a:solidFill>
              </a:rPr>
              <a:t>유형</a:t>
            </a:r>
            <a:r>
              <a:rPr lang="en-US" altLang="ko-KR" sz="1200" b="1" dirty="0">
                <a:solidFill>
                  <a:schemeClr val="tx1"/>
                </a:solidFill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</a:rPr>
              <a:t>민간취업연계형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 </a:t>
            </a:r>
          </a:p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 algn="ctr"/>
            <a:endParaRPr lang="en-US" altLang="ko-KR" sz="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b="1" u="sng" dirty="0">
                <a:solidFill>
                  <a:schemeClr val="tx1"/>
                </a:solidFill>
              </a:rPr>
              <a:t>목포 청년 잡고</a:t>
            </a:r>
            <a:r>
              <a:rPr lang="en-US" altLang="ko-KR" sz="1500" b="1" u="sng" dirty="0">
                <a:solidFill>
                  <a:schemeClr val="tx1"/>
                </a:solidFill>
              </a:rPr>
              <a:t>(JOB GO) </a:t>
            </a:r>
            <a:r>
              <a:rPr lang="ko-KR" altLang="en-US" sz="1500" b="1" u="sng" dirty="0">
                <a:solidFill>
                  <a:schemeClr val="tx1"/>
                </a:solidFill>
              </a:rPr>
              <a:t>사업</a:t>
            </a:r>
            <a:endParaRPr lang="ko-KR" altLang="en-US" sz="1500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500" b="1" u="sng" dirty="0">
                <a:solidFill>
                  <a:schemeClr val="tx1"/>
                </a:solidFill>
              </a:rPr>
              <a:t>(2020</a:t>
            </a:r>
            <a:r>
              <a:rPr lang="ko-KR" altLang="en-US" sz="1500" b="1" u="sng" dirty="0">
                <a:solidFill>
                  <a:schemeClr val="tx1"/>
                </a:solidFill>
              </a:rPr>
              <a:t>년 </a:t>
            </a:r>
            <a:r>
              <a:rPr lang="en-US" altLang="ko-KR" sz="1500" b="1" u="sng" dirty="0">
                <a:solidFill>
                  <a:schemeClr val="tx1"/>
                </a:solidFill>
              </a:rPr>
              <a:t>3</a:t>
            </a:r>
            <a:r>
              <a:rPr lang="ko-KR" altLang="en-US" sz="1500" b="1" u="sng" dirty="0">
                <a:solidFill>
                  <a:schemeClr val="tx1"/>
                </a:solidFill>
              </a:rPr>
              <a:t>월</a:t>
            </a:r>
            <a:r>
              <a:rPr lang="en-US" altLang="ko-KR" sz="1500" b="1" u="sng" dirty="0">
                <a:solidFill>
                  <a:schemeClr val="tx1"/>
                </a:solidFill>
              </a:rPr>
              <a:t>~10</a:t>
            </a:r>
            <a:r>
              <a:rPr lang="ko-KR" altLang="en-US" sz="1500" b="1" u="sng" dirty="0">
                <a:solidFill>
                  <a:schemeClr val="tx1"/>
                </a:solidFill>
              </a:rPr>
              <a:t>월</a:t>
            </a:r>
            <a:r>
              <a:rPr lang="en-US" altLang="ko-KR" sz="1500" b="1" u="sng" dirty="0">
                <a:solidFill>
                  <a:schemeClr val="tx1"/>
                </a:solidFill>
              </a:rPr>
              <a:t>/8</a:t>
            </a:r>
            <a:r>
              <a:rPr lang="ko-KR" altLang="en-US" sz="1500" b="1" u="sng" dirty="0">
                <a:solidFill>
                  <a:schemeClr val="tx1"/>
                </a:solidFill>
              </a:rPr>
              <a:t>개월</a:t>
            </a:r>
            <a:r>
              <a:rPr lang="en-US" altLang="ko-KR" sz="1500" b="1" u="sng" dirty="0">
                <a:solidFill>
                  <a:schemeClr val="tx1"/>
                </a:solidFill>
              </a:rPr>
              <a:t>)</a:t>
            </a:r>
            <a:endParaRPr lang="ko-KR" altLang="en-US" sz="1500" dirty="0">
              <a:solidFill>
                <a:schemeClr val="tx1"/>
              </a:solidFill>
            </a:endParaRPr>
          </a:p>
          <a:p>
            <a:pPr algn="ctr" fontAlgn="base"/>
            <a:endParaRPr lang="en-US" altLang="ko-KR" sz="1500" dirty="0"/>
          </a:p>
          <a:p>
            <a:pPr algn="ctr" fontAlgn="base"/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지원대상 </a:t>
            </a:r>
            <a:endParaRPr lang="en-US" altLang="ko-KR" sz="13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목포에 주소를 둔 </a:t>
            </a:r>
            <a:r>
              <a:rPr lang="ko-KR" altLang="en-US" sz="1300" b="1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미취업</a:t>
            </a:r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청년</a:t>
            </a:r>
            <a:r>
              <a:rPr lang="en-US" altLang="ko-KR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(</a:t>
            </a:r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</a:t>
            </a:r>
            <a:r>
              <a:rPr lang="en-US" altLang="ko-KR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18</a:t>
            </a:r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</a:t>
            </a:r>
            <a:r>
              <a:rPr lang="en-US" altLang="ko-KR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~39</a:t>
            </a:r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 이하</a:t>
            </a:r>
            <a:r>
              <a:rPr lang="en-US" altLang="ko-KR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3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16</a:t>
            </a:r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 기업</a:t>
            </a:r>
            <a:r>
              <a:rPr lang="en-US" altLang="ko-KR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중소기업</a:t>
            </a:r>
            <a:r>
              <a:rPr lang="en-US" altLang="ko-KR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사회적기업</a:t>
            </a:r>
            <a:r>
              <a:rPr lang="en-US" altLang="ko-KR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사회복지시설</a:t>
            </a:r>
            <a:r>
              <a:rPr lang="en-US" altLang="ko-KR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endParaRPr lang="ko-KR" altLang="en-US" sz="13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</a:t>
            </a:r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근무자</a:t>
            </a:r>
            <a:endParaRPr lang="en-US" altLang="ko-KR" sz="13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3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3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지원내용</a:t>
            </a:r>
            <a:endParaRPr lang="en-US" altLang="ko-KR" sz="13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300" b="1" u="sng" dirty="0">
                <a:solidFill>
                  <a:schemeClr val="bg1"/>
                </a:solidFill>
                <a:latin typeface="+mj-lt"/>
              </a:rPr>
              <a:t>지원내용 </a:t>
            </a:r>
            <a:r>
              <a:rPr lang="en-US" altLang="ko-KR" sz="1300" b="1" u="sng" dirty="0">
                <a:solidFill>
                  <a:schemeClr val="bg1"/>
                </a:solidFill>
                <a:latin typeface="+mj-lt"/>
              </a:rPr>
              <a:t>: </a:t>
            </a:r>
            <a:r>
              <a:rPr lang="ko-KR" altLang="en-US" sz="1300" b="1" u="sng" dirty="0">
                <a:solidFill>
                  <a:schemeClr val="bg1"/>
                </a:solidFill>
                <a:latin typeface="+mj-lt"/>
              </a:rPr>
              <a:t>인건비</a:t>
            </a:r>
            <a:r>
              <a:rPr lang="en-US" altLang="ko-KR" sz="1300" b="1" u="sng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300" b="1" u="sng" dirty="0">
                <a:solidFill>
                  <a:schemeClr val="bg1"/>
                </a:solidFill>
                <a:latin typeface="+mj-lt"/>
              </a:rPr>
              <a:t>직무교육비</a:t>
            </a:r>
            <a:r>
              <a:rPr lang="en-US" altLang="ko-KR" sz="1300" b="1" u="sng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300" b="1" u="sng" dirty="0">
                <a:solidFill>
                  <a:schemeClr val="bg1"/>
                </a:solidFill>
                <a:latin typeface="+mj-lt"/>
              </a:rPr>
              <a:t>자격증 취득비용</a:t>
            </a:r>
            <a:endParaRPr lang="ko-KR" altLang="en-US" sz="1300" b="1" dirty="0">
              <a:solidFill>
                <a:schemeClr val="bg1"/>
              </a:solidFill>
              <a:latin typeface="+mj-lt"/>
            </a:endParaRPr>
          </a:p>
          <a:p>
            <a:pPr algn="ctr" fontAlgn="base"/>
            <a:endParaRPr lang="ko-KR" altLang="en-US" sz="13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4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문의 </a:t>
            </a:r>
            <a:r>
              <a:rPr lang="en-US" altLang="ko-KR" sz="14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14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목포시 청년 일자리통합센터</a:t>
            </a:r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958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 공공근로 일자리 지원</a:t>
            </a:r>
            <a:endParaRPr lang="en-US" altLang="ko-KR" sz="3000" b="1" dirty="0"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지역에서 필요한 일자리를 발굴하여 저소득 취약계층 및 청년에게 </a:t>
            </a:r>
            <a:endParaRPr lang="en-US" altLang="ko-KR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일자리를 제공함으로써 청년 생계 및 고용안정 도모</a:t>
            </a: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1E2E7FC-58C2-42E8-A8BB-80D7789EAE0F}"/>
              </a:ext>
            </a:extLst>
          </p:cNvPr>
          <p:cNvGrpSpPr/>
          <p:nvPr/>
        </p:nvGrpSpPr>
        <p:grpSpPr>
          <a:xfrm>
            <a:off x="1629597" y="2823238"/>
            <a:ext cx="9245792" cy="2995156"/>
            <a:chOff x="1604430" y="1976830"/>
            <a:chExt cx="9245792" cy="299515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60443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12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2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추천대상</a:t>
              </a:r>
              <a:r>
                <a:rPr lang="en-US" altLang="ko-KR" sz="12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  <a:r>
                <a:rPr lang="ko-KR" altLang="en-US" sz="12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2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300" b="1" dirty="0">
                  <a:solidFill>
                    <a:schemeClr val="tx1"/>
                  </a:solidFill>
                </a:rPr>
                <a:t>지역에서 일하고 싶은 </a:t>
              </a:r>
              <a:endParaRPr lang="en-US" altLang="ko-KR" sz="1300" b="1" dirty="0">
                <a:solidFill>
                  <a:schemeClr val="tx1"/>
                </a:solidFill>
              </a:endParaRPr>
            </a:p>
            <a:p>
              <a:pPr algn="ctr" fontAlgn="base" latinLnBrk="0"/>
              <a:r>
                <a:rPr lang="ko-KR" altLang="en-US" sz="1300" b="1" dirty="0">
                  <a:solidFill>
                    <a:schemeClr val="tx1"/>
                  </a:solidFill>
                </a:rPr>
                <a:t>만 </a:t>
              </a:r>
              <a:r>
                <a:rPr lang="en-US" altLang="ko-KR" sz="1300" b="1" dirty="0">
                  <a:solidFill>
                    <a:schemeClr val="tx1"/>
                  </a:solidFill>
                </a:rPr>
                <a:t>18</a:t>
              </a:r>
              <a:r>
                <a:rPr lang="ko-KR" altLang="en-US" sz="1300" b="1" dirty="0">
                  <a:solidFill>
                    <a:schemeClr val="tx1"/>
                  </a:solidFill>
                </a:rPr>
                <a:t>세 </a:t>
              </a:r>
              <a:r>
                <a:rPr lang="en-US" altLang="ko-KR" sz="1300" b="1" dirty="0">
                  <a:solidFill>
                    <a:schemeClr val="tx1"/>
                  </a:solidFill>
                </a:rPr>
                <a:t>~ 39</a:t>
              </a:r>
              <a:r>
                <a:rPr lang="ko-KR" altLang="en-US" sz="1300" b="1" dirty="0">
                  <a:solidFill>
                    <a:schemeClr val="tx1"/>
                  </a:solidFill>
                </a:rPr>
                <a:t>세 이하 </a:t>
              </a:r>
              <a:endParaRPr lang="en-US" altLang="ko-KR" sz="1300" b="1" dirty="0">
                <a:solidFill>
                  <a:schemeClr val="tx1"/>
                </a:solidFill>
              </a:endParaRPr>
            </a:p>
            <a:p>
              <a:pPr algn="ctr" fontAlgn="base" latinLnBrk="0"/>
              <a:r>
                <a:rPr lang="ko-KR" altLang="en-US" sz="1300" b="1" dirty="0">
                  <a:solidFill>
                    <a:schemeClr val="tx1"/>
                  </a:solidFill>
                </a:rPr>
                <a:t>관내 </a:t>
              </a:r>
              <a:r>
                <a:rPr lang="ko-KR" altLang="en-US" sz="1300" b="1" dirty="0" err="1">
                  <a:solidFill>
                    <a:schemeClr val="tx1"/>
                  </a:solidFill>
                </a:rPr>
                <a:t>미취업</a:t>
              </a:r>
              <a:r>
                <a:rPr lang="ko-KR" altLang="en-US" sz="1300" b="1" dirty="0">
                  <a:solidFill>
                    <a:schemeClr val="tx1"/>
                  </a:solidFill>
                </a:rPr>
                <a:t> 청년</a:t>
              </a:r>
              <a:endParaRPr lang="ko-KR" altLang="en-US" sz="13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60443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참여대상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966755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1300" b="1" dirty="0">
                  <a:solidFill>
                    <a:schemeClr val="tx1"/>
                  </a:solidFill>
                </a:rPr>
                <a:t>&lt;</a:t>
              </a:r>
              <a:r>
                <a:rPr lang="ko-KR" altLang="en-US" sz="1300" b="1" dirty="0">
                  <a:solidFill>
                    <a:schemeClr val="tx1"/>
                  </a:solidFill>
                </a:rPr>
                <a:t>지원내용</a:t>
              </a:r>
              <a:r>
                <a:rPr lang="en-US" altLang="ko-KR" sz="1300" b="1" dirty="0">
                  <a:solidFill>
                    <a:schemeClr val="tx1"/>
                  </a:solidFill>
                </a:rPr>
                <a:t>&gt;</a:t>
              </a:r>
            </a:p>
            <a:p>
              <a:pPr algn="ctr" fontAlgn="base"/>
              <a:endParaRPr lang="en-US" altLang="ko-KR" sz="1000" b="1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dirty="0">
                  <a:solidFill>
                    <a:schemeClr val="tx1"/>
                  </a:solidFill>
                </a:rPr>
                <a:t>행정 사무보조</a:t>
              </a:r>
              <a:r>
                <a:rPr lang="en-US" altLang="ko-KR" sz="1300" dirty="0">
                  <a:solidFill>
                    <a:schemeClr val="tx1"/>
                  </a:solidFill>
                </a:rPr>
                <a:t> </a:t>
              </a:r>
            </a:p>
            <a:p>
              <a:pPr algn="ctr" fontAlgn="base"/>
              <a:r>
                <a:rPr lang="ko-KR" altLang="en-US" sz="1300" dirty="0">
                  <a:solidFill>
                    <a:schemeClr val="tx1"/>
                  </a:solidFill>
                </a:rPr>
                <a:t>정보화 </a:t>
              </a:r>
              <a:r>
                <a:rPr lang="en-US" altLang="ko-KR" sz="1300" dirty="0">
                  <a:solidFill>
                    <a:schemeClr val="tx1"/>
                  </a:solidFill>
                </a:rPr>
                <a:t>DB</a:t>
              </a:r>
              <a:r>
                <a:rPr lang="ko-KR" altLang="en-US" sz="1300" dirty="0">
                  <a:solidFill>
                    <a:schemeClr val="tx1"/>
                  </a:solidFill>
                </a:rPr>
                <a:t>구축 사업 지원</a:t>
              </a:r>
            </a:p>
            <a:p>
              <a:pPr algn="ctr" fontAlgn="base"/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dirty="0">
                  <a:solidFill>
                    <a:schemeClr val="tx1"/>
                  </a:solidFill>
                </a:rPr>
                <a:t>지역에서 필요한 청년층 </a:t>
              </a:r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dirty="0">
                  <a:solidFill>
                    <a:schemeClr val="tx1"/>
                  </a:solidFill>
                </a:rPr>
                <a:t>일자리를 발굴 및 제공하여 </a:t>
              </a:r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dirty="0">
                  <a:solidFill>
                    <a:schemeClr val="tx1"/>
                  </a:solidFill>
                </a:rPr>
                <a:t>청년실업 해소 및 </a:t>
              </a:r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dirty="0">
                  <a:solidFill>
                    <a:schemeClr val="tx1"/>
                  </a:solidFill>
                </a:rPr>
                <a:t>지역고용 활성화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66755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지원혜택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832908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300" b="1" dirty="0">
                  <a:solidFill>
                    <a:schemeClr val="tx1"/>
                  </a:solidFill>
                  <a:latin typeface="+mj-lt"/>
                </a:rPr>
                <a:t>&lt;</a:t>
              </a:r>
              <a:r>
                <a:rPr lang="ko-KR" altLang="en-US" sz="1300" b="1" dirty="0">
                  <a:solidFill>
                    <a:schemeClr val="tx1"/>
                  </a:solidFill>
                  <a:latin typeface="+mj-lt"/>
                </a:rPr>
                <a:t>기간</a:t>
              </a:r>
              <a:r>
                <a:rPr lang="en-US" altLang="ko-KR" sz="1300" b="1" dirty="0">
                  <a:solidFill>
                    <a:schemeClr val="tx1"/>
                  </a:solidFill>
                  <a:latin typeface="+mj-lt"/>
                </a:rPr>
                <a:t>&gt;</a:t>
              </a:r>
            </a:p>
            <a:p>
              <a:pPr algn="ctr"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2020</a:t>
              </a:r>
              <a:r>
                <a:rPr lang="ko-KR" altLang="en-US" sz="1200" dirty="0">
                  <a:solidFill>
                    <a:schemeClr val="tx1"/>
                  </a:solidFill>
                </a:rPr>
                <a:t>년 </a:t>
              </a:r>
              <a:r>
                <a:rPr lang="en-US" altLang="ko-KR" sz="1200" dirty="0">
                  <a:solidFill>
                    <a:schemeClr val="tx1"/>
                  </a:solidFill>
                </a:rPr>
                <a:t>3</a:t>
              </a:r>
              <a:r>
                <a:rPr lang="ko-KR" altLang="en-US" sz="1200" dirty="0">
                  <a:solidFill>
                    <a:schemeClr val="tx1"/>
                  </a:solidFill>
                </a:rPr>
                <a:t>월</a:t>
              </a:r>
              <a:r>
                <a:rPr lang="en-US" altLang="ko-KR" sz="1200" dirty="0">
                  <a:solidFill>
                    <a:schemeClr val="tx1"/>
                  </a:solidFill>
                </a:rPr>
                <a:t>~12</a:t>
              </a:r>
              <a:r>
                <a:rPr lang="ko-KR" altLang="en-US" sz="1200" dirty="0">
                  <a:solidFill>
                    <a:schemeClr val="tx1"/>
                  </a:solidFill>
                </a:rPr>
                <a:t>월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(</a:t>
              </a:r>
              <a:r>
                <a:rPr lang="ko-KR" altLang="en-US" sz="1200" dirty="0">
                  <a:solidFill>
                    <a:schemeClr val="tx1"/>
                  </a:solidFill>
                </a:rPr>
                <a:t>상반기 </a:t>
              </a:r>
              <a:r>
                <a:rPr lang="en-US" altLang="ko-KR" sz="1200" dirty="0">
                  <a:solidFill>
                    <a:schemeClr val="tx1"/>
                  </a:solidFill>
                </a:rPr>
                <a:t>4</a:t>
              </a:r>
              <a:r>
                <a:rPr lang="ko-KR" altLang="en-US" sz="1200" dirty="0">
                  <a:solidFill>
                    <a:schemeClr val="tx1"/>
                  </a:solidFill>
                </a:rPr>
                <a:t>개월</a:t>
              </a:r>
              <a:r>
                <a:rPr lang="en-US" altLang="ko-KR" sz="1200" dirty="0">
                  <a:solidFill>
                    <a:schemeClr val="tx1"/>
                  </a:solidFill>
                </a:rPr>
                <a:t>)</a:t>
              </a: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 (</a:t>
              </a:r>
              <a:r>
                <a:rPr lang="ko-KR" altLang="en-US" sz="1200" dirty="0">
                  <a:solidFill>
                    <a:schemeClr val="tx1"/>
                  </a:solidFill>
                </a:rPr>
                <a:t>하반기 </a:t>
              </a:r>
              <a:r>
                <a:rPr lang="en-US" altLang="ko-KR" sz="1200" dirty="0">
                  <a:solidFill>
                    <a:schemeClr val="tx1"/>
                  </a:solidFill>
                </a:rPr>
                <a:t>4</a:t>
              </a:r>
              <a:r>
                <a:rPr lang="ko-KR" altLang="en-US" sz="1200" dirty="0">
                  <a:solidFill>
                    <a:schemeClr val="tx1"/>
                  </a:solidFill>
                </a:rPr>
                <a:t>개월</a:t>
              </a:r>
              <a:r>
                <a:rPr lang="en-US" altLang="ko-KR" sz="1200" dirty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  <a:p>
              <a:pPr algn="ctr" fontAlgn="base"/>
              <a:endPara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목포시청</a:t>
              </a:r>
              <a:r>
                <a:rPr lang="en-US" altLang="ko-KR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</a:t>
              </a:r>
              <a:r>
                <a:rPr lang="ko-KR" altLang="en-US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5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사이트에서 신청</a:t>
              </a:r>
              <a:r>
                <a:rPr lang="en-US" altLang="ko-KR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!</a:t>
              </a:r>
              <a:endParaRPr lang="ko-KR" altLang="en-US" sz="15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32908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신청기간 및 참여방법</a:t>
              </a:r>
              <a:endParaRPr lang="ko-KR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47EBD863-D310-4B30-B4E1-8EA6549D6F7C}"/>
              </a:ext>
            </a:extLst>
          </p:cNvPr>
          <p:cNvSpPr/>
          <p:nvPr/>
        </p:nvSpPr>
        <p:spPr>
          <a:xfrm>
            <a:off x="9161039" y="799329"/>
            <a:ext cx="1714350" cy="31171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구직자 참여가능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7FA85395-5471-49D6-AAB7-4462EAF46DA4}"/>
              </a:ext>
            </a:extLst>
          </p:cNvPr>
          <p:cNvSpPr/>
          <p:nvPr/>
        </p:nvSpPr>
        <p:spPr>
          <a:xfrm>
            <a:off x="6669594" y="3665838"/>
            <a:ext cx="4264719" cy="23846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공무원 등 공공분야 청년일자리 창출</a:t>
            </a:r>
          </a:p>
          <a:p>
            <a:pPr algn="ctr" fontAlgn="base"/>
            <a:endParaRPr lang="ko-KR" altLang="en-US" sz="1000" dirty="0"/>
          </a:p>
          <a:p>
            <a:pPr algn="ctr" fontAlgn="base"/>
            <a:r>
              <a:rPr lang="ko-KR" altLang="en-US" sz="1300" b="1" dirty="0">
                <a:latin typeface="+mj-lt"/>
              </a:rPr>
              <a:t>공무원 등 공공부문 일자리를 제공 청년의 </a:t>
            </a:r>
            <a:endParaRPr lang="en-US" altLang="ko-KR" sz="1300" b="1" dirty="0">
              <a:latin typeface="+mj-lt"/>
            </a:endParaRPr>
          </a:p>
          <a:p>
            <a:pPr algn="ctr" fontAlgn="base"/>
            <a:r>
              <a:rPr lang="ko-KR" altLang="en-US" sz="1300" b="1" dirty="0">
                <a:latin typeface="+mj-lt"/>
              </a:rPr>
              <a:t>경제활동 기반과 소득 증진을 통해 </a:t>
            </a:r>
            <a:endParaRPr lang="en-US" altLang="ko-KR" sz="1300" b="1" dirty="0">
              <a:latin typeface="+mj-lt"/>
            </a:endParaRPr>
          </a:p>
          <a:p>
            <a:pPr algn="ctr" fontAlgn="base"/>
            <a:r>
              <a:rPr lang="ko-KR" altLang="en-US" sz="1300" b="1" dirty="0">
                <a:latin typeface="+mj-lt"/>
              </a:rPr>
              <a:t>우수인재 유출방지 및 지역 고용활성화</a:t>
            </a:r>
            <a:endParaRPr lang="en-US" altLang="ko-KR" sz="1300" b="1" dirty="0">
              <a:latin typeface="+mj-lt"/>
            </a:endParaRPr>
          </a:p>
          <a:p>
            <a:pPr algn="ctr" fontAlgn="base"/>
            <a:endParaRPr lang="en-US" altLang="ko-KR" sz="1300" b="1" dirty="0">
              <a:latin typeface="+mj-lt"/>
            </a:endParaRPr>
          </a:p>
          <a:p>
            <a:pPr algn="ctr" fontAlgn="base"/>
            <a:r>
              <a:rPr lang="en-US" altLang="ko-KR" sz="1300" b="1" dirty="0">
                <a:latin typeface="+mj-lt"/>
              </a:rPr>
              <a:t>2020</a:t>
            </a:r>
            <a:r>
              <a:rPr lang="ko-KR" altLang="en-US" sz="1300" b="1" dirty="0">
                <a:latin typeface="+mj-lt"/>
              </a:rPr>
              <a:t>년 연중</a:t>
            </a:r>
            <a:r>
              <a:rPr lang="en-US" altLang="ko-KR" sz="1300" b="1" dirty="0">
                <a:latin typeface="+mj-lt"/>
              </a:rPr>
              <a:t>(</a:t>
            </a:r>
            <a:r>
              <a:rPr lang="ko-KR" altLang="en-US" sz="1300" b="1" dirty="0">
                <a:latin typeface="+mj-lt"/>
              </a:rPr>
              <a:t>임용시험일 예정 </a:t>
            </a:r>
            <a:r>
              <a:rPr lang="en-US" altLang="ko-KR" sz="1300" b="1" dirty="0">
                <a:latin typeface="+mj-lt"/>
              </a:rPr>
              <a:t>: 6.13 / 7.25 / 10.17)</a:t>
            </a:r>
            <a:endParaRPr lang="ko-KR" altLang="en-US" sz="1300" b="1" dirty="0">
              <a:latin typeface="+mj-lt"/>
            </a:endParaRPr>
          </a:p>
          <a:p>
            <a:pPr algn="ctr" fontAlgn="base"/>
            <a:r>
              <a:rPr lang="ko-KR" altLang="en-US" sz="1300" b="1" dirty="0">
                <a:latin typeface="+mj-lt"/>
              </a:rPr>
              <a:t>신규 공무원 </a:t>
            </a:r>
            <a:r>
              <a:rPr lang="ko-KR" altLang="en-US" sz="1300" b="1" dirty="0" err="1">
                <a:latin typeface="+mj-lt"/>
              </a:rPr>
              <a:t>직렬별</a:t>
            </a:r>
            <a:r>
              <a:rPr lang="ko-KR" altLang="en-US" sz="1300" b="1" dirty="0">
                <a:latin typeface="+mj-lt"/>
              </a:rPr>
              <a:t> 채용인원 </a:t>
            </a:r>
            <a:r>
              <a:rPr lang="en-US" altLang="ko-KR" sz="1300" b="1" dirty="0">
                <a:latin typeface="+mj-lt"/>
              </a:rPr>
              <a:t>(110</a:t>
            </a:r>
            <a:r>
              <a:rPr lang="ko-KR" altLang="en-US" sz="1300" b="1" dirty="0">
                <a:latin typeface="+mj-lt"/>
              </a:rPr>
              <a:t>명</a:t>
            </a:r>
            <a:r>
              <a:rPr lang="en-US" altLang="ko-KR" sz="1300" b="1" dirty="0">
                <a:latin typeface="+mj-lt"/>
              </a:rPr>
              <a:t>)</a:t>
            </a:r>
            <a:endParaRPr lang="ko-KR" altLang="en-US" sz="1300" b="1" dirty="0">
              <a:latin typeface="+mj-lt"/>
            </a:endParaRPr>
          </a:p>
          <a:p>
            <a:pPr algn="ctr" fontAlgn="base"/>
            <a:endParaRPr lang="ko-KR" altLang="en-US" sz="1000" b="1" dirty="0"/>
          </a:p>
          <a:p>
            <a:pPr algn="ctr"/>
            <a:r>
              <a:rPr lang="ko-KR" altLang="en-US" sz="1300" b="1" dirty="0">
                <a:solidFill>
                  <a:schemeClr val="tx1"/>
                </a:solidFill>
              </a:rPr>
              <a:t>문의 </a:t>
            </a:r>
            <a:r>
              <a:rPr lang="en-US" altLang="ko-KR" sz="1300" b="1" dirty="0">
                <a:solidFill>
                  <a:schemeClr val="tx1"/>
                </a:solidFill>
              </a:rPr>
              <a:t>: </a:t>
            </a:r>
            <a:r>
              <a:rPr lang="ko-KR" altLang="en-US" sz="1300" b="1" dirty="0">
                <a:solidFill>
                  <a:schemeClr val="tx1"/>
                </a:solidFill>
              </a:rPr>
              <a:t>목포시 자치행정과 인사팀</a:t>
            </a:r>
            <a:endParaRPr lang="ko-KR" altLang="en-US" sz="1000" dirty="0"/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422151C0-ECDA-430F-8A55-367798131FDE}"/>
              </a:ext>
            </a:extLst>
          </p:cNvPr>
          <p:cNvSpPr/>
          <p:nvPr/>
        </p:nvSpPr>
        <p:spPr>
          <a:xfrm>
            <a:off x="1046559" y="2364680"/>
            <a:ext cx="4350498" cy="20908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맞춤형 청년 장애인 일자리 지원</a:t>
            </a:r>
            <a:endParaRPr lang="ko-KR" altLang="en-US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ko-KR" altLang="en-US" sz="1000" dirty="0"/>
          </a:p>
          <a:p>
            <a:pPr algn="ctr" fontAlgn="base"/>
            <a:r>
              <a:rPr lang="ko-KR" altLang="en-US" sz="1300" b="1" dirty="0"/>
              <a:t>청년 장애인에게 일자리를 제공하여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사회참여 기회확대 및 자립지원을 유도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장애인 기관과 연계한 새로운 일자리 창출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만 </a:t>
            </a:r>
            <a:r>
              <a:rPr lang="en-US" altLang="ko-KR" sz="1300" b="1" dirty="0"/>
              <a:t>18</a:t>
            </a:r>
            <a:r>
              <a:rPr lang="ko-KR" altLang="en-US" sz="1300" b="1" dirty="0"/>
              <a:t>세</a:t>
            </a:r>
            <a:r>
              <a:rPr lang="en-US" altLang="ko-KR" sz="1300" b="1" dirty="0"/>
              <a:t>~39</a:t>
            </a:r>
            <a:r>
              <a:rPr lang="ko-KR" altLang="en-US" sz="1300" b="1" dirty="0"/>
              <a:t>세 이하 장애인복지법상 등록장애인</a:t>
            </a:r>
            <a:r>
              <a:rPr lang="en-US" altLang="ko-KR" sz="1300" b="1" dirty="0"/>
              <a:t>(50</a:t>
            </a:r>
            <a:r>
              <a:rPr lang="ko-KR" altLang="en-US" sz="1300" b="1" dirty="0"/>
              <a:t>명</a:t>
            </a:r>
            <a:r>
              <a:rPr lang="en-US" altLang="ko-KR" sz="1300" b="1" dirty="0"/>
              <a:t>)</a:t>
            </a:r>
            <a:endParaRPr lang="ko-KR" altLang="en-US" sz="1300" b="1" dirty="0"/>
          </a:p>
          <a:p>
            <a:pPr fontAlgn="base"/>
            <a:endParaRPr lang="ko-KR" altLang="en-US" dirty="0"/>
          </a:p>
          <a:p>
            <a:pPr algn="ctr" fontAlgn="base"/>
            <a:r>
              <a:rPr lang="ko-KR" altLang="en-US" sz="1300" b="1" dirty="0">
                <a:solidFill>
                  <a:schemeClr val="tx1"/>
                </a:solidFill>
              </a:rPr>
              <a:t>문의 </a:t>
            </a:r>
            <a:r>
              <a:rPr lang="en-US" altLang="ko-KR" sz="1300" b="1" dirty="0">
                <a:solidFill>
                  <a:schemeClr val="tx1"/>
                </a:solidFill>
              </a:rPr>
              <a:t>: </a:t>
            </a:r>
            <a:r>
              <a:rPr lang="ko-KR" altLang="en-US" sz="1300" b="1" dirty="0">
                <a:solidFill>
                  <a:schemeClr val="tx1"/>
                </a:solidFill>
              </a:rPr>
              <a:t>목포시 노인장애인과 장애인복지팀</a:t>
            </a:r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ko-KR" altLang="en-US" sz="1000" dirty="0"/>
          </a:p>
          <a:p>
            <a:pPr algn="ctr"/>
            <a:r>
              <a:rPr lang="ko-KR" altLang="en-US" dirty="0" err="1"/>
              <a:t>ㅊ</a:t>
            </a:r>
            <a:endParaRPr lang="ko-KR" altLang="en-US" dirty="0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xmlns="" id="{1456E56D-4609-49A5-8B2B-A81AAF06476C}"/>
              </a:ext>
            </a:extLst>
          </p:cNvPr>
          <p:cNvSpPr/>
          <p:nvPr/>
        </p:nvSpPr>
        <p:spPr>
          <a:xfrm>
            <a:off x="1046559" y="224139"/>
            <a:ext cx="4475848" cy="19763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저소득층 청년 자활 지원</a:t>
            </a:r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ko-KR" altLang="en-US" sz="1000" dirty="0"/>
          </a:p>
          <a:p>
            <a:pPr algn="ctr" fontAlgn="base"/>
            <a:r>
              <a:rPr lang="ko-KR" altLang="en-US" sz="1300" b="1" dirty="0"/>
              <a:t>근로능력이 있는 저소득 청년에게 일자리 제공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탈빈곤을 지원하고 스스로 자활할 수 있도록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기능습득 지원 및 근로기회 제공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조건부수급자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일반수급자 중 희망자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차상위 계층 청년</a:t>
            </a:r>
            <a:endParaRPr lang="en-US" altLang="ko-KR" sz="1300" b="1" dirty="0"/>
          </a:p>
          <a:p>
            <a:pPr algn="ctr" fontAlgn="base"/>
            <a:endParaRPr lang="ko-KR" altLang="en-US" sz="1000" dirty="0"/>
          </a:p>
          <a:p>
            <a:pPr algn="ctr" fontAlgn="base"/>
            <a:r>
              <a:rPr lang="ko-KR" altLang="en-US" sz="1300" b="1" dirty="0">
                <a:solidFill>
                  <a:schemeClr val="tx1"/>
                </a:solidFill>
              </a:rPr>
              <a:t>문의 </a:t>
            </a:r>
            <a:r>
              <a:rPr lang="en-US" altLang="ko-KR" sz="1300" b="1" dirty="0">
                <a:solidFill>
                  <a:schemeClr val="tx1"/>
                </a:solidFill>
              </a:rPr>
              <a:t>: </a:t>
            </a:r>
            <a:r>
              <a:rPr lang="ko-KR" altLang="en-US" sz="1300" b="1" dirty="0">
                <a:solidFill>
                  <a:schemeClr val="tx1"/>
                </a:solidFill>
              </a:rPr>
              <a:t>목포시 노인장애인과 자활주거복지팀</a:t>
            </a:r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xmlns="" id="{D5DA118A-0BCE-4C31-B509-5FC76701CCC1}"/>
              </a:ext>
            </a:extLst>
          </p:cNvPr>
          <p:cNvSpPr/>
          <p:nvPr/>
        </p:nvSpPr>
        <p:spPr>
          <a:xfrm>
            <a:off x="1052219" y="4652337"/>
            <a:ext cx="4264719" cy="19135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0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300" b="1" dirty="0">
              <a:latin typeface="+mj-lt"/>
            </a:endParaRPr>
          </a:p>
          <a:p>
            <a:pPr algn="ctr" fontAlgn="base" latinLnBrk="0"/>
            <a:endParaRPr lang="en-US" altLang="ko-KR" sz="1300" b="1" dirty="0">
              <a:latin typeface="+mj-lt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모자보건사업 보조인력 채용</a:t>
            </a:r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ko-KR" altLang="en-US" sz="1300" dirty="0">
              <a:solidFill>
                <a:schemeClr val="bg1"/>
              </a:solidFill>
              <a:latin typeface="+mj-lt"/>
            </a:endParaRPr>
          </a:p>
          <a:p>
            <a:pPr algn="ctr" fontAlgn="base"/>
            <a:r>
              <a:rPr lang="ko-KR" altLang="en-US" sz="1300" b="1" dirty="0"/>
              <a:t>난임부부 </a:t>
            </a:r>
            <a:r>
              <a:rPr lang="ko-KR" altLang="en-US" sz="1300" b="1" dirty="0" err="1"/>
              <a:t>시술비</a:t>
            </a:r>
            <a:r>
              <a:rPr lang="ko-KR" altLang="en-US" sz="1300" b="1" dirty="0"/>
              <a:t> 지원사업 및 모자보건업무에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간호사 또는 영양사 면허 소지자</a:t>
            </a:r>
          </a:p>
          <a:p>
            <a:pPr algn="ctr" fontAlgn="base"/>
            <a:r>
              <a:rPr lang="ko-KR" altLang="en-US" sz="1300" b="1" dirty="0"/>
              <a:t>있는 청년을 보조인력을 활용하여</a:t>
            </a:r>
          </a:p>
          <a:p>
            <a:pPr algn="ctr" fontAlgn="base"/>
            <a:r>
              <a:rPr lang="ko-KR" altLang="en-US" sz="1300" b="1" dirty="0"/>
              <a:t>시민의 건강증진과 보건서비스 제공</a:t>
            </a:r>
            <a:endParaRPr lang="en-US" altLang="ko-KR" sz="1300" b="1" dirty="0"/>
          </a:p>
          <a:p>
            <a:pPr algn="ctr" fontAlgn="base"/>
            <a:endParaRPr lang="en-US" altLang="ko-KR" dirty="0"/>
          </a:p>
          <a:p>
            <a:pPr algn="ctr"/>
            <a:r>
              <a:rPr lang="ko-KR" altLang="en-US" sz="1300" b="1" dirty="0">
                <a:solidFill>
                  <a:schemeClr val="tx1"/>
                </a:solidFill>
              </a:rPr>
              <a:t>문의 </a:t>
            </a:r>
            <a:r>
              <a:rPr lang="en-US" altLang="ko-KR" sz="1300" b="1" dirty="0">
                <a:solidFill>
                  <a:schemeClr val="tx1"/>
                </a:solidFill>
              </a:rPr>
              <a:t>: </a:t>
            </a:r>
            <a:r>
              <a:rPr lang="ko-KR" altLang="en-US" sz="1300" b="1" dirty="0">
                <a:solidFill>
                  <a:schemeClr val="tx1"/>
                </a:solidFill>
              </a:rPr>
              <a:t>목포시 건강증진과 체육지원팀</a:t>
            </a:r>
            <a:endParaRPr lang="en-US" altLang="ko-KR" sz="1300" b="1" dirty="0">
              <a:solidFill>
                <a:schemeClr val="tx1"/>
              </a:solidFill>
            </a:endParaRPr>
          </a:p>
          <a:p>
            <a:pPr algn="ctr"/>
            <a:endParaRPr lang="en-US" altLang="ko-KR" sz="1300" b="1" dirty="0">
              <a:solidFill>
                <a:schemeClr val="tx1"/>
              </a:solidFill>
            </a:endParaRPr>
          </a:p>
          <a:p>
            <a:pPr algn="ctr"/>
            <a:endParaRPr lang="en-US" altLang="ko-KR" sz="1300" b="1" dirty="0">
              <a:solidFill>
                <a:schemeClr val="tx1"/>
              </a:solidFill>
            </a:endParaRPr>
          </a:p>
          <a:p>
            <a:pPr algn="ctr"/>
            <a:endParaRPr lang="ko-KR" altLang="en-US" sz="1000" dirty="0"/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xmlns="" id="{C2547811-A052-4BE3-B0EA-4569552A777A}"/>
              </a:ext>
            </a:extLst>
          </p:cNvPr>
          <p:cNvSpPr/>
          <p:nvPr/>
        </p:nvSpPr>
        <p:spPr>
          <a:xfrm>
            <a:off x="6762240" y="1383625"/>
            <a:ext cx="4264719" cy="19135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0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300" b="1" dirty="0">
              <a:latin typeface="+mj-lt"/>
            </a:endParaRPr>
          </a:p>
          <a:p>
            <a:pPr algn="ctr" fontAlgn="base" latinLnBrk="0"/>
            <a:endParaRPr lang="en-US" altLang="ko-KR" sz="1300" b="1" dirty="0">
              <a:latin typeface="+mj-lt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생활체육 프로그램 </a:t>
            </a:r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 체육지도자 배치 운영</a:t>
            </a:r>
            <a:endParaRPr lang="ko-KR" altLang="en-US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ko-KR" altLang="en-US" sz="1300" dirty="0">
              <a:solidFill>
                <a:schemeClr val="bg1"/>
              </a:solidFill>
              <a:latin typeface="+mj-lt"/>
            </a:endParaRPr>
          </a:p>
          <a:p>
            <a:pPr algn="ctr" fontAlgn="base" latinLnBrk="0"/>
            <a:r>
              <a:rPr lang="ko-KR" altLang="en-US" sz="1300" b="1" dirty="0">
                <a:solidFill>
                  <a:schemeClr val="bg1"/>
                </a:solidFill>
              </a:rPr>
              <a:t>체육지도자 자격증 소지한 청년생활체육 지도자를 배치하여 각종 프로그램 제공으로 시민들의 건강증진 및 체육분야 전문 일자리 창출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sz="1300" b="1" dirty="0">
                <a:solidFill>
                  <a:schemeClr val="tx1"/>
                </a:solidFill>
              </a:rPr>
              <a:t>문의 </a:t>
            </a:r>
            <a:r>
              <a:rPr lang="en-US" altLang="ko-KR" sz="1300" b="1" dirty="0">
                <a:solidFill>
                  <a:schemeClr val="tx1"/>
                </a:solidFill>
              </a:rPr>
              <a:t>: </a:t>
            </a:r>
            <a:r>
              <a:rPr lang="ko-KR" altLang="en-US" sz="1300" b="1" dirty="0">
                <a:solidFill>
                  <a:schemeClr val="tx1"/>
                </a:solidFill>
              </a:rPr>
              <a:t>목포시 교육체육과 체육지원팀</a:t>
            </a:r>
            <a:endParaRPr lang="en-US" altLang="ko-KR" sz="1300" b="1" dirty="0">
              <a:solidFill>
                <a:schemeClr val="tx1"/>
              </a:solidFill>
            </a:endParaRPr>
          </a:p>
          <a:p>
            <a:pPr algn="ctr"/>
            <a:endParaRPr lang="en-US" altLang="ko-KR" sz="1300" b="1" dirty="0">
              <a:solidFill>
                <a:schemeClr val="tx1"/>
              </a:solidFill>
            </a:endParaRPr>
          </a:p>
          <a:p>
            <a:pPr algn="ctr"/>
            <a:endParaRPr lang="en-US" altLang="ko-KR" sz="1300" b="1" dirty="0">
              <a:solidFill>
                <a:schemeClr val="tx1"/>
              </a:solidFill>
            </a:endParaRPr>
          </a:p>
          <a:p>
            <a:pPr algn="ctr"/>
            <a:endParaRPr lang="ko-KR" altLang="en-US" sz="1000" dirty="0"/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249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국민내일배움카드</a:t>
            </a:r>
            <a:r>
              <a:rPr lang="en-US" altLang="ko-KR" sz="5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국민 누구나 일자리 훈련을 받을 수 있는 평생능력개발 기반 마련 </a:t>
            </a:r>
          </a:p>
          <a:p>
            <a:pPr algn="ctr" fontAlgn="base"/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실업자와 재직자 </a:t>
            </a:r>
            <a:r>
              <a:rPr lang="ko-KR" altLang="en-US" sz="1700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내일배움카드를</a:t>
            </a:r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통합 </a:t>
            </a:r>
            <a:r>
              <a:rPr lang="en-US" altLang="ko-KR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(5</a:t>
            </a:r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년간 총 </a:t>
            </a:r>
            <a:r>
              <a:rPr lang="en-US" altLang="ko-KR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300~500</a:t>
            </a:r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 원 지원</a:t>
            </a:r>
            <a:r>
              <a:rPr lang="en-US" altLang="ko-KR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7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1E2E7FC-58C2-42E8-A8BB-80D7789EAE0F}"/>
              </a:ext>
            </a:extLst>
          </p:cNvPr>
          <p:cNvGrpSpPr/>
          <p:nvPr/>
        </p:nvGrpSpPr>
        <p:grpSpPr>
          <a:xfrm>
            <a:off x="1629597" y="2724626"/>
            <a:ext cx="9245792" cy="2995156"/>
            <a:chOff x="1604430" y="1976830"/>
            <a:chExt cx="9245792" cy="299515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60443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추천대상</a:t>
              </a:r>
              <a:r>
                <a:rPr lang="en-US" altLang="ko-KR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  <a:r>
                <a:rPr lang="ko-KR" altLang="en-US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3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6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구직활동을 하거나 재직중인 직업훈련을 희망하는 국민 누구나</a:t>
              </a:r>
              <a:endParaRPr lang="ko-KR" altLang="en-US" sz="16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endParaRPr lang="en-US" altLang="ko-KR" sz="10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en-US" altLang="ko-KR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제외 대상자</a:t>
              </a:r>
              <a:r>
                <a:rPr lang="en-US" altLang="ko-KR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</a:p>
            <a:p>
              <a:pPr algn="ctr" fontAlgn="base" latinLnBrk="0"/>
              <a:r>
                <a:rPr lang="ko-KR" altLang="en-US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공무원</a:t>
              </a:r>
              <a:r>
                <a:rPr lang="en-US" altLang="ko-KR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</a:p>
            <a:p>
              <a:pPr algn="ctr" fontAlgn="base" latinLnBrk="0"/>
              <a:r>
                <a:rPr lang="ko-KR" altLang="en-US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사학연금대상자</a:t>
              </a:r>
              <a:endParaRPr lang="en-US" altLang="ko-KR" sz="14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재학생 </a:t>
              </a:r>
              <a:r>
                <a:rPr lang="en-US" altLang="ko-KR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ko-KR" altLang="en-US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  <a:latin typeface="+mn-ea"/>
                </a:rPr>
                <a:t> 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60443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참여대상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806810" y="1976830"/>
              <a:ext cx="2649194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en-US" altLang="ko-KR" sz="15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5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dirty="0">
                  <a:solidFill>
                    <a:schemeClr val="tx1"/>
                  </a:solidFill>
                </a:rPr>
                <a:t>분리 운영 되었던 </a:t>
              </a:r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dirty="0">
                  <a:solidFill>
                    <a:schemeClr val="tx1"/>
                  </a:solidFill>
                </a:rPr>
                <a:t>실업자</a:t>
              </a:r>
              <a:r>
                <a:rPr lang="en-US" altLang="ko-KR" sz="1300" dirty="0">
                  <a:solidFill>
                    <a:schemeClr val="tx1"/>
                  </a:solidFill>
                </a:rPr>
                <a:t>‧</a:t>
              </a:r>
              <a:r>
                <a:rPr lang="ko-KR" altLang="en-US" sz="1300" dirty="0">
                  <a:solidFill>
                    <a:schemeClr val="tx1"/>
                  </a:solidFill>
                </a:rPr>
                <a:t>재직자 </a:t>
              </a:r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dirty="0" err="1">
                  <a:solidFill>
                    <a:schemeClr val="tx1"/>
                  </a:solidFill>
                </a:rPr>
                <a:t>내일배움카드를</a:t>
              </a:r>
              <a:r>
                <a:rPr lang="ko-KR" altLang="en-US" sz="1300" dirty="0">
                  <a:solidFill>
                    <a:schemeClr val="tx1"/>
                  </a:solidFill>
                </a:rPr>
                <a:t> 하나로 통합</a:t>
              </a:r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 fontAlgn="base"/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b="1" dirty="0">
                  <a:solidFill>
                    <a:schemeClr val="tx1"/>
                  </a:solidFill>
                </a:rPr>
                <a:t>지원기간</a:t>
              </a:r>
              <a:r>
                <a:rPr lang="ko-KR" altLang="en-US" sz="1300" dirty="0">
                  <a:solidFill>
                    <a:schemeClr val="tx1"/>
                  </a:solidFill>
                </a:rPr>
                <a:t> </a:t>
              </a:r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300" dirty="0">
                  <a:solidFill>
                    <a:schemeClr val="tx1"/>
                  </a:solidFill>
                </a:rPr>
                <a:t>5</a:t>
              </a:r>
              <a:r>
                <a:rPr lang="ko-KR" altLang="en-US" sz="1300" dirty="0">
                  <a:solidFill>
                    <a:schemeClr val="tx1"/>
                  </a:solidFill>
                </a:rPr>
                <a:t>년</a:t>
              </a:r>
              <a:r>
                <a:rPr lang="en-US" altLang="ko-KR" sz="1300" dirty="0">
                  <a:solidFill>
                    <a:schemeClr val="tx1"/>
                  </a:solidFill>
                </a:rPr>
                <a:t>(</a:t>
              </a:r>
              <a:r>
                <a:rPr lang="ko-KR" altLang="en-US" sz="1300" dirty="0">
                  <a:solidFill>
                    <a:schemeClr val="tx1"/>
                  </a:solidFill>
                </a:rPr>
                <a:t>재발급가능</a:t>
              </a:r>
              <a:r>
                <a:rPr lang="en-US" altLang="ko-KR" sz="1300" dirty="0">
                  <a:solidFill>
                    <a:schemeClr val="tx1"/>
                  </a:solidFill>
                </a:rPr>
                <a:t>)</a:t>
              </a:r>
            </a:p>
            <a:p>
              <a:pPr algn="ctr" fontAlgn="base"/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dirty="0">
                  <a:solidFill>
                    <a:schemeClr val="tx1"/>
                  </a:solidFill>
                </a:rPr>
                <a:t>훈련생은 </a:t>
              </a:r>
              <a:r>
                <a:rPr lang="ko-KR" altLang="en-US" sz="1300" dirty="0" err="1">
                  <a:solidFill>
                    <a:schemeClr val="tx1"/>
                  </a:solidFill>
                </a:rPr>
                <a:t>직업훈련포털</a:t>
              </a:r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300" dirty="0">
                  <a:solidFill>
                    <a:schemeClr val="tx1"/>
                  </a:solidFill>
                </a:rPr>
                <a:t>(HRD-Net)</a:t>
              </a:r>
              <a:r>
                <a:rPr lang="ko-KR" altLang="en-US" sz="1300" dirty="0">
                  <a:solidFill>
                    <a:schemeClr val="tx1"/>
                  </a:solidFill>
                </a:rPr>
                <a:t>을 통해 훈련 계좌 잔액</a:t>
              </a:r>
              <a:r>
                <a:rPr lang="en-US" altLang="ko-KR" sz="1300" dirty="0">
                  <a:solidFill>
                    <a:schemeClr val="tx1"/>
                  </a:solidFill>
                </a:rPr>
                <a:t>, </a:t>
              </a:r>
              <a:r>
                <a:rPr lang="ko-KR" altLang="en-US" sz="1300" dirty="0">
                  <a:solidFill>
                    <a:schemeClr val="tx1"/>
                  </a:solidFill>
                </a:rPr>
                <a:t>수강 </a:t>
              </a:r>
              <a:r>
                <a:rPr lang="ko-KR" altLang="en-US" sz="1300" dirty="0" err="1">
                  <a:solidFill>
                    <a:schemeClr val="tx1"/>
                  </a:solidFill>
                </a:rPr>
                <a:t>과정명</a:t>
              </a:r>
              <a:r>
                <a:rPr lang="en-US" altLang="ko-KR" sz="1300" dirty="0">
                  <a:solidFill>
                    <a:schemeClr val="tx1"/>
                  </a:solidFill>
                </a:rPr>
                <a:t>, </a:t>
              </a:r>
              <a:r>
                <a:rPr lang="ko-KR" altLang="en-US" sz="1300" dirty="0">
                  <a:solidFill>
                    <a:schemeClr val="tx1"/>
                  </a:solidFill>
                </a:rPr>
                <a:t>유효기간 등을 </a:t>
              </a:r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dirty="0">
                  <a:solidFill>
                    <a:schemeClr val="tx1"/>
                  </a:solidFill>
                </a:rPr>
                <a:t>실시간으로 확인할 수 있음</a:t>
              </a:r>
            </a:p>
            <a:p>
              <a:pPr fontAlgn="base"/>
              <a:endParaRPr lang="en-US" altLang="ko-KR" dirty="0">
                <a:solidFill>
                  <a:schemeClr val="tx1"/>
                </a:solidFill>
              </a:endParaRPr>
            </a:p>
            <a:p>
              <a:pPr fontAlgn="base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66755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지원혜택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832908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ko-KR" altLang="en-US" sz="1300" b="1" dirty="0">
                  <a:solidFill>
                    <a:schemeClr val="tx1"/>
                  </a:solidFill>
                </a:rPr>
                <a:t>상시 신청 가능</a:t>
              </a:r>
              <a:r>
                <a:rPr lang="en-US" altLang="ko-KR" sz="1300" b="1" dirty="0">
                  <a:solidFill>
                    <a:schemeClr val="tx1"/>
                  </a:solidFill>
                </a:rPr>
                <a:t>!</a:t>
              </a:r>
            </a:p>
            <a:p>
              <a:pPr algn="ctr" fontAlgn="base"/>
              <a:r>
                <a:rPr lang="en-US" altLang="ko-KR" sz="13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</a:p>
            <a:p>
              <a:pPr algn="ctr" fontAlgn="base"/>
              <a:r>
                <a:rPr lang="ko-KR" altLang="en-US" sz="1300" b="1" dirty="0">
                  <a:solidFill>
                    <a:schemeClr val="tx1"/>
                  </a:solidFill>
                  <a:latin typeface="+mj-lt"/>
                </a:rPr>
                <a:t>가까운 고용센터를 방문</a:t>
              </a:r>
              <a:r>
                <a:rPr lang="en-US" altLang="ko-KR" sz="1300" b="1" dirty="0">
                  <a:solidFill>
                    <a:schemeClr val="tx1"/>
                  </a:solidFill>
                  <a:latin typeface="+mj-lt"/>
                </a:rPr>
                <a:t>!</a:t>
              </a:r>
            </a:p>
            <a:p>
              <a:pPr algn="ctr" fontAlgn="base"/>
              <a:endParaRPr lang="ko-KR" altLang="en-US" sz="1300" b="1" dirty="0">
                <a:solidFill>
                  <a:schemeClr val="tx1"/>
                </a:solidFill>
                <a:latin typeface="+mj-lt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300" b="1" u="sng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‘</a:t>
              </a:r>
              <a:r>
                <a:rPr lang="en-US" altLang="ko-KR" sz="1300" b="1" dirty="0">
                  <a:solidFill>
                    <a:schemeClr val="tx1"/>
                  </a:solidFill>
                  <a:latin typeface="+mj-lt"/>
                </a:rPr>
                <a:t>HRD-Net</a:t>
              </a:r>
              <a:r>
                <a:rPr lang="en-US" altLang="ko-KR" sz="1300" b="1" u="sng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’</a:t>
              </a:r>
              <a:r>
                <a:rPr lang="ko-KR" altLang="en-US" sz="1300" b="1" u="sng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 </a:t>
              </a:r>
              <a:endParaRPr lang="en-US" altLang="ko-KR" sz="1300" b="1" u="sng" dirty="0">
                <a:solidFill>
                  <a:schemeClr val="tx1"/>
                </a:solidFill>
                <a:latin typeface="+mj-lt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3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사이트에서 신청</a:t>
              </a:r>
              <a:r>
                <a:rPr lang="en-US" altLang="ko-KR" sz="13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!</a:t>
              </a:r>
              <a:endParaRPr lang="ko-KR" altLang="en-US" sz="1300" b="1" dirty="0">
                <a:solidFill>
                  <a:schemeClr val="tx1"/>
                </a:solidFill>
                <a:latin typeface="+mj-lt"/>
                <a:ea typeface="나눔고딕 ExtraBold" panose="020D0904000000000000" pitchFamily="50" charset="-127"/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32908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신청기간 및 참여방법</a:t>
              </a:r>
              <a:endParaRPr lang="ko-KR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02BD746C-FE4E-4B1F-9A66-883CB0E941BF}"/>
              </a:ext>
            </a:extLst>
          </p:cNvPr>
          <p:cNvSpPr/>
          <p:nvPr/>
        </p:nvSpPr>
        <p:spPr>
          <a:xfrm>
            <a:off x="9161039" y="799328"/>
            <a:ext cx="1714350" cy="5991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구직자</a:t>
            </a:r>
            <a:r>
              <a:rPr lang="en-US" altLang="ko-KR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/</a:t>
            </a: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재직자 참여가능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7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청년내일채움공제</a:t>
            </a:r>
            <a:r>
              <a:rPr lang="en-US" altLang="ko-KR" sz="5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</a:p>
          <a:p>
            <a:pPr algn="ctr">
              <a:lnSpc>
                <a:spcPct val="150000"/>
              </a:lnSpc>
            </a:pPr>
            <a:r>
              <a:rPr lang="en-US" altLang="ko-KR" sz="5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 </a:t>
            </a:r>
            <a:r>
              <a:rPr lang="en-US" altLang="ko-KR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15</a:t>
            </a:r>
            <a:r>
              <a:rPr lang="ko-KR" altLang="en-US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 이상 </a:t>
            </a:r>
            <a:r>
              <a:rPr lang="en-US" altLang="ko-KR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34</a:t>
            </a:r>
            <a:r>
              <a:rPr lang="ko-KR" altLang="en-US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 이하 중소기업 등에 </a:t>
            </a:r>
            <a:endParaRPr lang="en-US" altLang="ko-KR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정규직으로 신규 취업한 청년</a:t>
            </a:r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근로자의 장기근속과 자산형성 지원</a:t>
            </a:r>
          </a:p>
          <a:p>
            <a:pPr fontAlgn="base"/>
            <a:endParaRPr lang="ko-KR" altLang="en-US" dirty="0"/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1E2E7FC-58C2-42E8-A8BB-80D7789EAE0F}"/>
              </a:ext>
            </a:extLst>
          </p:cNvPr>
          <p:cNvGrpSpPr/>
          <p:nvPr/>
        </p:nvGrpSpPr>
        <p:grpSpPr>
          <a:xfrm>
            <a:off x="1629597" y="2724626"/>
            <a:ext cx="9245792" cy="2995156"/>
            <a:chOff x="1604430" y="1976830"/>
            <a:chExt cx="9245792" cy="299515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60443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추천대상</a:t>
              </a:r>
              <a:r>
                <a:rPr lang="en-US" altLang="ko-KR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  <a:r>
                <a:rPr lang="ko-KR" altLang="en-US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3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13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6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만 </a:t>
              </a:r>
              <a:r>
                <a:rPr lang="en-US" altLang="ko-KR" sz="16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15</a:t>
              </a:r>
              <a:r>
                <a:rPr lang="ko-KR" altLang="en-US" sz="16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세 이상 </a:t>
              </a:r>
              <a:r>
                <a:rPr lang="en-US" altLang="ko-KR" sz="16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34</a:t>
              </a:r>
              <a:r>
                <a:rPr lang="ko-KR" altLang="en-US" sz="16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세 이하</a:t>
              </a:r>
              <a:endParaRPr lang="en-US" altLang="ko-KR" sz="16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6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중소기업 등에 정규직</a:t>
              </a:r>
              <a:endParaRPr lang="en-US" altLang="ko-KR" sz="16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6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신규 취업한 청년</a:t>
              </a:r>
              <a:endParaRPr lang="en-US" altLang="ko-KR" sz="16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endParaRPr lang="en-US" altLang="ko-KR" sz="10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고용보험 피보험자수 </a:t>
              </a:r>
              <a:r>
                <a:rPr lang="en-US" altLang="ko-KR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5</a:t>
              </a:r>
              <a:r>
                <a:rPr lang="ko-KR" altLang="en-US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인</a:t>
              </a:r>
              <a:endParaRPr lang="en-US" altLang="ko-KR" sz="14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이상 중소</a:t>
              </a:r>
              <a:r>
                <a:rPr lang="en-US" altLang="ko-KR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중견기업</a:t>
              </a:r>
              <a:endParaRPr lang="ko-KR" altLang="en-US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  <a:latin typeface="+mn-ea"/>
                </a:rPr>
                <a:t> 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60443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참여대상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806810" y="1976830"/>
              <a:ext cx="2649194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en-US" altLang="ko-KR" sz="13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300" dirty="0">
                <a:solidFill>
                  <a:schemeClr val="tx1"/>
                </a:solidFill>
              </a:endParaRPr>
            </a:p>
            <a:p>
              <a:pPr fontAlgn="base"/>
              <a:r>
                <a:rPr lang="ko-KR" altLang="en-US" sz="1300" dirty="0">
                  <a:solidFill>
                    <a:schemeClr val="tx1"/>
                  </a:solidFill>
                </a:rPr>
                <a:t>❍ 최소 </a:t>
              </a:r>
              <a:r>
                <a:rPr lang="en-US" altLang="ko-KR" sz="1300" dirty="0">
                  <a:solidFill>
                    <a:schemeClr val="tx1"/>
                  </a:solidFill>
                </a:rPr>
                <a:t>2~3</a:t>
              </a:r>
              <a:r>
                <a:rPr lang="ko-KR" altLang="en-US" sz="1300" dirty="0">
                  <a:solidFill>
                    <a:schemeClr val="tx1"/>
                  </a:solidFill>
                </a:rPr>
                <a:t>년 동일 사업장에서 근무</a:t>
              </a:r>
              <a:r>
                <a:rPr lang="en-US" altLang="ko-KR" sz="1300" dirty="0">
                  <a:solidFill>
                    <a:schemeClr val="tx1"/>
                  </a:solidFill>
                </a:rPr>
                <a:t>, </a:t>
              </a:r>
              <a:r>
                <a:rPr lang="ko-KR" altLang="en-US" sz="1300" dirty="0">
                  <a:solidFill>
                    <a:schemeClr val="tx1"/>
                  </a:solidFill>
                </a:rPr>
                <a:t>실질적 경력 형성의 기회</a:t>
              </a:r>
              <a:endParaRPr lang="en-US" altLang="ko-KR" sz="1300" dirty="0">
                <a:solidFill>
                  <a:schemeClr val="tx1"/>
                </a:solidFill>
              </a:endParaRPr>
            </a:p>
            <a:p>
              <a:pPr fontAlgn="base"/>
              <a:endParaRPr lang="ko-KR" altLang="en-US" sz="1300" dirty="0">
                <a:solidFill>
                  <a:schemeClr val="tx1"/>
                </a:solidFill>
              </a:endParaRPr>
            </a:p>
            <a:p>
              <a:pPr fontAlgn="base"/>
              <a:r>
                <a:rPr lang="ko-KR" altLang="en-US" sz="1300" dirty="0">
                  <a:solidFill>
                    <a:schemeClr val="tx1"/>
                  </a:solidFill>
                </a:rPr>
                <a:t>❍ 본인 납입금 대비 </a:t>
              </a:r>
              <a:r>
                <a:rPr lang="en-US" altLang="ko-KR" sz="1300" dirty="0">
                  <a:solidFill>
                    <a:schemeClr val="tx1"/>
                  </a:solidFill>
                </a:rPr>
                <a:t>5</a:t>
              </a:r>
              <a:r>
                <a:rPr lang="ko-KR" altLang="en-US" sz="1300" dirty="0">
                  <a:solidFill>
                    <a:schemeClr val="tx1"/>
                  </a:solidFill>
                </a:rPr>
                <a:t>배 이상을     수령</a:t>
              </a:r>
              <a:r>
                <a:rPr lang="en-US" altLang="ko-KR" sz="1300" dirty="0">
                  <a:solidFill>
                    <a:schemeClr val="tx1"/>
                  </a:solidFill>
                </a:rPr>
                <a:t>,</a:t>
              </a:r>
              <a:r>
                <a:rPr lang="ko-KR" altLang="en-US" sz="1300" dirty="0">
                  <a:solidFill>
                    <a:schemeClr val="tx1"/>
                  </a:solidFill>
                </a:rPr>
                <a:t> 미래 설계의 기반 마련</a:t>
              </a:r>
              <a:endParaRPr lang="en-US" altLang="ko-KR" sz="1300" dirty="0">
                <a:solidFill>
                  <a:schemeClr val="tx1"/>
                </a:solidFill>
              </a:endParaRPr>
            </a:p>
            <a:p>
              <a:pPr fontAlgn="base"/>
              <a:endParaRPr lang="ko-KR" altLang="en-US" sz="1300" dirty="0">
                <a:solidFill>
                  <a:schemeClr val="tx1"/>
                </a:solidFill>
              </a:endParaRPr>
            </a:p>
            <a:p>
              <a:pPr fontAlgn="base"/>
              <a:r>
                <a:rPr lang="ko-KR" altLang="en-US" sz="1300" dirty="0">
                  <a:solidFill>
                    <a:schemeClr val="tx1"/>
                  </a:solidFill>
                </a:rPr>
                <a:t>❍ 만기 후 중소벤처기업부의 </a:t>
              </a:r>
              <a:r>
                <a:rPr lang="ko-KR" altLang="en-US" sz="1300" dirty="0" err="1">
                  <a:solidFill>
                    <a:schemeClr val="tx1"/>
                  </a:solidFill>
                </a:rPr>
                <a:t>내일채움공제</a:t>
              </a:r>
              <a:r>
                <a:rPr lang="en-US" altLang="ko-KR" sz="1300" dirty="0">
                  <a:solidFill>
                    <a:schemeClr val="tx1"/>
                  </a:solidFill>
                </a:rPr>
                <a:t>(3~5</a:t>
              </a:r>
              <a:r>
                <a:rPr lang="ko-KR" altLang="en-US" sz="1300" dirty="0">
                  <a:solidFill>
                    <a:schemeClr val="tx1"/>
                  </a:solidFill>
                </a:rPr>
                <a:t>년</a:t>
              </a:r>
              <a:r>
                <a:rPr lang="en-US" altLang="ko-KR" sz="1300" dirty="0">
                  <a:solidFill>
                    <a:schemeClr val="tx1"/>
                  </a:solidFill>
                </a:rPr>
                <a:t>)</a:t>
              </a:r>
              <a:r>
                <a:rPr lang="ko-KR" altLang="en-US" sz="1300" dirty="0">
                  <a:solidFill>
                    <a:schemeClr val="tx1"/>
                  </a:solidFill>
                </a:rPr>
                <a:t>로 연장가입 최대 </a:t>
              </a:r>
              <a:r>
                <a:rPr lang="en-US" altLang="ko-KR" sz="1300" dirty="0">
                  <a:solidFill>
                    <a:schemeClr val="tx1"/>
                  </a:solidFill>
                </a:rPr>
                <a:t>8</a:t>
              </a:r>
              <a:r>
                <a:rPr lang="ko-KR" altLang="en-US" sz="1300" dirty="0">
                  <a:solidFill>
                    <a:schemeClr val="tx1"/>
                  </a:solidFill>
                </a:rPr>
                <a:t>년의 장기적인 목돈마련</a:t>
              </a:r>
              <a:r>
                <a:rPr lang="en-US" altLang="ko-KR" dirty="0"/>
                <a:t>.</a:t>
              </a:r>
              <a:endParaRPr lang="ko-KR" altLang="en-US" dirty="0"/>
            </a:p>
            <a:p>
              <a:pPr fontAlgn="base"/>
              <a:endParaRPr lang="en-US" altLang="ko-KR" dirty="0">
                <a:solidFill>
                  <a:schemeClr val="tx1"/>
                </a:solidFill>
              </a:endParaRPr>
            </a:p>
            <a:p>
              <a:pPr fontAlgn="base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66755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지원혜택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832908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ko-KR" altLang="en-US" sz="2000" b="1" dirty="0">
                  <a:solidFill>
                    <a:schemeClr val="tx1"/>
                  </a:solidFill>
                </a:rPr>
                <a:t>상시 신청 가능</a:t>
              </a:r>
              <a:r>
                <a:rPr lang="en-US" altLang="ko-KR" sz="2000" b="1" dirty="0">
                  <a:solidFill>
                    <a:schemeClr val="tx1"/>
                  </a:solidFill>
                </a:rPr>
                <a:t>!</a:t>
              </a:r>
            </a:p>
            <a:p>
              <a:pPr algn="ctr" fontAlgn="base"/>
              <a:r>
                <a:rPr lang="en-US" altLang="ko-KR" sz="13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</a:p>
            <a:p>
              <a:pPr algn="ctr" fontAlgn="base"/>
              <a:r>
                <a:rPr lang="ko-KR" altLang="en-US" dirty="0">
                  <a:solidFill>
                    <a:schemeClr val="tx1"/>
                  </a:solidFill>
                </a:rPr>
                <a:t>고용노동부 </a:t>
              </a:r>
              <a:endParaRPr lang="en-US" altLang="ko-KR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dirty="0">
                  <a:solidFill>
                    <a:schemeClr val="tx1"/>
                  </a:solidFill>
                </a:rPr>
                <a:t>고객상담센터 </a:t>
              </a:r>
              <a:endParaRPr lang="en-US" altLang="ko-KR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dirty="0">
                  <a:solidFill>
                    <a:schemeClr val="tx1"/>
                  </a:solidFill>
                </a:rPr>
                <a:t>(1350) </a:t>
              </a:r>
              <a:endParaRPr lang="ko-KR" altLang="en-US" dirty="0">
                <a:solidFill>
                  <a:schemeClr val="tx1"/>
                </a:solidFill>
              </a:endParaRPr>
            </a:p>
            <a:p>
              <a:pPr algn="ctr" fontAlgn="base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32908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신청기간 및 참여방법</a:t>
              </a:r>
              <a:endParaRPr lang="ko-KR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02BD746C-FE4E-4B1F-9A66-883CB0E941BF}"/>
              </a:ext>
            </a:extLst>
          </p:cNvPr>
          <p:cNvSpPr/>
          <p:nvPr/>
        </p:nvSpPr>
        <p:spPr>
          <a:xfrm>
            <a:off x="9161039" y="799328"/>
            <a:ext cx="1714350" cy="5991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중소기업</a:t>
            </a:r>
            <a:endParaRPr lang="en-US" altLang="ko-KR" sz="1500" b="1" kern="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 latinLnBrk="0">
              <a:defRPr/>
            </a:pP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재직자 참여가능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B955969B-F31A-40AF-B82B-C7E025183E4B}"/>
              </a:ext>
            </a:extLst>
          </p:cNvPr>
          <p:cNvSpPr/>
          <p:nvPr/>
        </p:nvSpPr>
        <p:spPr>
          <a:xfrm>
            <a:off x="1362293" y="1710755"/>
            <a:ext cx="4475848" cy="20538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/>
          </a:p>
          <a:p>
            <a:pPr algn="ctr" fontAlgn="base" latinLnBrk="0"/>
            <a:r>
              <a:rPr lang="ko-KR" altLang="en-US" sz="1500" b="1" dirty="0">
                <a:solidFill>
                  <a:schemeClr val="tx1"/>
                </a:solidFill>
              </a:rPr>
              <a:t>중소기업 취업하는 청년에 대한 소득세 감면</a:t>
            </a:r>
            <a:endParaRPr lang="en-US" altLang="ko-KR" sz="1500" b="1" dirty="0">
              <a:solidFill>
                <a:schemeClr val="tx1"/>
              </a:solidFill>
            </a:endParaRPr>
          </a:p>
          <a:p>
            <a:pPr algn="ctr" fontAlgn="base" latinLnBrk="0"/>
            <a:endParaRPr lang="en-US" altLang="ko-KR" sz="1500" dirty="0"/>
          </a:p>
          <a:p>
            <a:pPr algn="ctr" fontAlgn="base"/>
            <a:r>
              <a:rPr lang="ko-KR" altLang="en-US" sz="1200" b="1" dirty="0"/>
              <a:t>중소기업의 취업 활성화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청년층과 노년층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장애인과 </a:t>
            </a:r>
            <a:endParaRPr lang="en-US" altLang="ko-KR" sz="1200" b="1" dirty="0"/>
          </a:p>
          <a:p>
            <a:pPr algn="ctr" fontAlgn="base"/>
            <a:r>
              <a:rPr lang="ko-KR" altLang="en-US" sz="1200" b="1" dirty="0"/>
              <a:t>경력단절 여성의 취업을 장려하기 위해 </a:t>
            </a:r>
            <a:r>
              <a:rPr lang="en-US" altLang="ko-KR" sz="1200" b="1" dirty="0"/>
              <a:t>15</a:t>
            </a:r>
            <a:r>
              <a:rPr lang="ko-KR" altLang="en-US" sz="1200" b="1" dirty="0"/>
              <a:t>세 이상 </a:t>
            </a:r>
            <a:r>
              <a:rPr lang="en-US" altLang="ko-KR" sz="1200" b="1" dirty="0"/>
              <a:t>34</a:t>
            </a:r>
            <a:r>
              <a:rPr lang="ko-KR" altLang="en-US" sz="1200" b="1" dirty="0"/>
              <a:t>세 </a:t>
            </a:r>
            <a:endParaRPr lang="en-US" altLang="ko-KR" sz="1200" b="1" dirty="0"/>
          </a:p>
          <a:p>
            <a:pPr algn="ctr" fontAlgn="base"/>
            <a:r>
              <a:rPr lang="ko-KR" altLang="en-US" sz="1200" b="1" dirty="0"/>
              <a:t>이하 중소기업 등에 정규직으로 신규 취업한 청년에게 </a:t>
            </a:r>
            <a:endParaRPr lang="en-US" altLang="ko-KR" sz="1200" b="1" dirty="0"/>
          </a:p>
          <a:p>
            <a:pPr algn="ctr" fontAlgn="base"/>
            <a:r>
              <a:rPr lang="ko-KR" altLang="en-US" sz="1200" b="1" dirty="0"/>
              <a:t>소득세를 감면해주는 제도</a:t>
            </a:r>
            <a:endParaRPr lang="en-US" altLang="ko-KR" sz="1200" b="1" dirty="0"/>
          </a:p>
          <a:p>
            <a:pPr algn="ctr" fontAlgn="base"/>
            <a:endParaRPr lang="en-US" altLang="ko-KR" sz="1200" dirty="0"/>
          </a:p>
          <a:p>
            <a:pPr algn="ctr" fontAlgn="base"/>
            <a:r>
              <a:rPr lang="ko-KR" altLang="en-US" sz="1300" b="1" dirty="0">
                <a:solidFill>
                  <a:schemeClr val="tx1"/>
                </a:solidFill>
              </a:rPr>
              <a:t>문의 </a:t>
            </a:r>
            <a:r>
              <a:rPr lang="en-US" altLang="ko-KR" sz="1300" b="1" dirty="0">
                <a:solidFill>
                  <a:schemeClr val="tx1"/>
                </a:solidFill>
              </a:rPr>
              <a:t>: </a:t>
            </a:r>
            <a:r>
              <a:rPr lang="ko-KR" altLang="en-US" sz="1300" b="1" dirty="0">
                <a:solidFill>
                  <a:schemeClr val="tx1"/>
                </a:solidFill>
              </a:rPr>
              <a:t>국세청</a:t>
            </a:r>
            <a:endParaRPr lang="en-US" altLang="ko-KR" sz="1300" b="1" dirty="0">
              <a:solidFill>
                <a:schemeClr val="tx1"/>
              </a:solidFill>
            </a:endParaRPr>
          </a:p>
          <a:p>
            <a:pPr algn="ctr" fontAlgn="base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EBD28144-E60E-4EF7-B9B6-FE5A1159BB58}"/>
              </a:ext>
            </a:extLst>
          </p:cNvPr>
          <p:cNvSpPr/>
          <p:nvPr/>
        </p:nvSpPr>
        <p:spPr>
          <a:xfrm>
            <a:off x="1399546" y="4062374"/>
            <a:ext cx="4475848" cy="20538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/>
          </a:p>
          <a:p>
            <a:pPr algn="ctr" fontAlgn="base" latinLnBrk="0"/>
            <a:r>
              <a:rPr lang="ko-KR" altLang="en-US" sz="1500" b="1" dirty="0">
                <a:solidFill>
                  <a:schemeClr val="tx1"/>
                </a:solidFill>
              </a:rPr>
              <a:t>청년동행카드</a:t>
            </a:r>
            <a:endParaRPr lang="en-US" altLang="ko-KR" sz="1500" b="1" dirty="0">
              <a:solidFill>
                <a:schemeClr val="tx1"/>
              </a:solidFill>
            </a:endParaRPr>
          </a:p>
          <a:p>
            <a:pPr algn="ctr" fontAlgn="base" latinLnBrk="0"/>
            <a:endParaRPr lang="en-US" altLang="ko-KR" sz="1500" dirty="0"/>
          </a:p>
          <a:p>
            <a:pPr algn="ctr" fontAlgn="base"/>
            <a:r>
              <a:rPr lang="ko-KR" altLang="en-US" sz="1500" b="1" dirty="0"/>
              <a:t>산업단지 중소기업 청년 교통비 지원</a:t>
            </a:r>
          </a:p>
          <a:p>
            <a:pPr algn="ctr" fontAlgn="base"/>
            <a:r>
              <a:rPr lang="ko-KR" altLang="en-US" sz="1500" b="1" dirty="0"/>
              <a:t>산업단지 내 중소기업 근무 청년근로자 </a:t>
            </a:r>
            <a:endParaRPr lang="en-US" altLang="ko-KR" sz="1500" b="1" dirty="0"/>
          </a:p>
          <a:p>
            <a:pPr algn="ctr" fontAlgn="base"/>
            <a:r>
              <a:rPr lang="ko-KR" altLang="en-US" sz="1500" b="1" dirty="0"/>
              <a:t>매달 </a:t>
            </a:r>
            <a:r>
              <a:rPr lang="en-US" altLang="ko-KR" sz="1500" b="1" dirty="0"/>
              <a:t>5</a:t>
            </a:r>
            <a:r>
              <a:rPr lang="ko-KR" altLang="en-US" sz="1500" b="1" dirty="0" err="1"/>
              <a:t>만원씩</a:t>
            </a:r>
            <a:r>
              <a:rPr lang="ko-KR" altLang="en-US" sz="1500" b="1" dirty="0"/>
              <a:t> 교통비 지원</a:t>
            </a:r>
          </a:p>
          <a:p>
            <a:pPr algn="ctr" fontAlgn="base"/>
            <a:endParaRPr lang="en-US" altLang="ko-KR" sz="1200" dirty="0"/>
          </a:p>
          <a:p>
            <a:pPr algn="ctr" fontAlgn="base"/>
            <a:r>
              <a:rPr lang="ko-KR" altLang="en-US" sz="1300" b="1" dirty="0">
                <a:solidFill>
                  <a:schemeClr val="tx1"/>
                </a:solidFill>
              </a:rPr>
              <a:t>문의 </a:t>
            </a:r>
            <a:r>
              <a:rPr lang="en-US" altLang="ko-KR" sz="1300" b="1" dirty="0">
                <a:solidFill>
                  <a:schemeClr val="tx1"/>
                </a:solidFill>
              </a:rPr>
              <a:t>: </a:t>
            </a:r>
            <a:r>
              <a:rPr lang="ko-KR" altLang="en-US" sz="1300" b="1" dirty="0">
                <a:solidFill>
                  <a:schemeClr val="tx1"/>
                </a:solidFill>
              </a:rPr>
              <a:t>한국산업단지공단 청년동행카드</a:t>
            </a:r>
          </a:p>
          <a:p>
            <a:pPr algn="ctr" fontAlgn="base"/>
            <a:endParaRPr lang="en-US" altLang="ko-KR" sz="1300" b="1" dirty="0">
              <a:solidFill>
                <a:schemeClr val="tx1"/>
              </a:solidFill>
            </a:endParaRPr>
          </a:p>
          <a:p>
            <a:pPr algn="ctr" fontAlgn="base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3FF5FEEE-5479-4E2B-97FD-9EEBD5C10C26}"/>
              </a:ext>
            </a:extLst>
          </p:cNvPr>
          <p:cNvSpPr/>
          <p:nvPr/>
        </p:nvSpPr>
        <p:spPr>
          <a:xfrm>
            <a:off x="6758865" y="4028315"/>
            <a:ext cx="4475848" cy="19542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/>
          </a:p>
          <a:p>
            <a:pPr algn="ctr" fontAlgn="base" latinLnBrk="0"/>
            <a:r>
              <a:rPr lang="ko-KR" altLang="en-US" b="1" dirty="0">
                <a:solidFill>
                  <a:schemeClr val="tx1"/>
                </a:solidFill>
              </a:rPr>
              <a:t>청년우대형 청약통장</a:t>
            </a:r>
            <a:endParaRPr lang="ko-KR" altLang="en-US" dirty="0">
              <a:solidFill>
                <a:schemeClr val="tx1"/>
              </a:solidFill>
            </a:endParaRPr>
          </a:p>
          <a:p>
            <a:pPr algn="ctr" fontAlgn="base" latinLnBrk="0"/>
            <a:endParaRPr lang="en-US" altLang="ko-KR" sz="1500" b="1" dirty="0"/>
          </a:p>
          <a:p>
            <a:pPr algn="ctr" fontAlgn="base"/>
            <a:r>
              <a:rPr lang="ko-KR" altLang="en-US" sz="1300" b="1" dirty="0"/>
              <a:t>저소득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무주택 청년 재직자를 위한 청약 통장</a:t>
            </a:r>
          </a:p>
          <a:p>
            <a:pPr algn="ctr" fontAlgn="base"/>
            <a:r>
              <a:rPr lang="ko-KR" altLang="en-US" sz="1300" b="1" dirty="0"/>
              <a:t>기존 주택청약보다 이율이 약 </a:t>
            </a:r>
            <a:r>
              <a:rPr lang="en-US" altLang="ko-KR" sz="1300" b="1" dirty="0"/>
              <a:t>1.5% </a:t>
            </a:r>
            <a:r>
              <a:rPr lang="ko-KR" altLang="en-US" sz="1300" b="1" dirty="0"/>
              <a:t>높은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청년우대금리 제공</a:t>
            </a:r>
          </a:p>
          <a:p>
            <a:pPr algn="ctr" fontAlgn="base"/>
            <a:r>
              <a:rPr lang="en-US" altLang="ko-KR" sz="1300" b="1" dirty="0"/>
              <a:t>(2</a:t>
            </a:r>
            <a:r>
              <a:rPr lang="ko-KR" altLang="en-US" sz="1300" b="1" dirty="0"/>
              <a:t>년 이상 시 </a:t>
            </a:r>
            <a:r>
              <a:rPr lang="en-US" altLang="ko-KR" sz="1300" b="1" dirty="0"/>
              <a:t>3.3%) </a:t>
            </a:r>
            <a:endParaRPr lang="ko-KR" altLang="en-US" sz="1300" b="1" dirty="0"/>
          </a:p>
          <a:p>
            <a:pPr algn="ctr" fontAlgn="base"/>
            <a:endParaRPr lang="en-US" altLang="ko-KR" sz="1200" dirty="0"/>
          </a:p>
          <a:p>
            <a:pPr algn="ctr" fontAlgn="base"/>
            <a:r>
              <a:rPr lang="ko-KR" altLang="en-US" sz="1300" b="1" dirty="0">
                <a:solidFill>
                  <a:schemeClr val="tx1"/>
                </a:solidFill>
              </a:rPr>
              <a:t>문의 </a:t>
            </a:r>
            <a:r>
              <a:rPr lang="en-US" altLang="ko-KR" sz="1300" b="1" dirty="0">
                <a:solidFill>
                  <a:schemeClr val="tx1"/>
                </a:solidFill>
              </a:rPr>
              <a:t>: </a:t>
            </a:r>
            <a:r>
              <a:rPr lang="ko-KR" altLang="en-US" sz="1300" b="1" dirty="0">
                <a:solidFill>
                  <a:schemeClr val="tx1"/>
                </a:solidFill>
              </a:rPr>
              <a:t>주택도시기금</a:t>
            </a:r>
            <a:endParaRPr lang="en-US" altLang="ko-KR" sz="1300" b="1" dirty="0">
              <a:solidFill>
                <a:schemeClr val="tx1"/>
              </a:solidFill>
            </a:endParaRPr>
          </a:p>
          <a:p>
            <a:pPr algn="ctr" fontAlgn="base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329F2FF7-AF4D-4563-9F91-4D3384F3C6C5}"/>
              </a:ext>
            </a:extLst>
          </p:cNvPr>
          <p:cNvSpPr/>
          <p:nvPr/>
        </p:nvSpPr>
        <p:spPr>
          <a:xfrm>
            <a:off x="6789564" y="1741266"/>
            <a:ext cx="4475848" cy="20538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/>
          </a:p>
          <a:p>
            <a:pPr algn="ctr"/>
            <a:endParaRPr lang="en-US" altLang="ko-KR" sz="1200" b="1" dirty="0"/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en-US" altLang="ko-KR" sz="1500" b="1" dirty="0"/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</a:endParaRPr>
          </a:p>
          <a:p>
            <a:pPr algn="ctr" fontAlgn="base" latinLnBrk="0"/>
            <a:endParaRPr lang="en-US" altLang="ko-KR" sz="1500" b="1" dirty="0">
              <a:solidFill>
                <a:schemeClr val="tx1"/>
              </a:solidFill>
            </a:endParaRPr>
          </a:p>
          <a:p>
            <a:pPr algn="ctr" fontAlgn="base" latinLnBrk="0"/>
            <a:r>
              <a:rPr lang="ko-KR" altLang="en-US" sz="1500" b="1" dirty="0">
                <a:solidFill>
                  <a:schemeClr val="tx1"/>
                </a:solidFill>
              </a:rPr>
              <a:t>청년 추가고용장려금 지원사업</a:t>
            </a:r>
            <a:endParaRPr lang="en-US" altLang="ko-KR" sz="1500" b="1" dirty="0">
              <a:solidFill>
                <a:schemeClr val="tx1"/>
              </a:solidFill>
            </a:endParaRPr>
          </a:p>
          <a:p>
            <a:pPr algn="ctr" fontAlgn="base" latinLnBrk="0"/>
            <a:endParaRPr lang="en-US" altLang="ko-KR" sz="1500" dirty="0"/>
          </a:p>
          <a:p>
            <a:pPr algn="ctr" fontAlgn="base"/>
            <a:r>
              <a:rPr lang="ko-KR" altLang="en-US" sz="1500" b="1" dirty="0"/>
              <a:t>청년을 정규직으로 추가 고용한 </a:t>
            </a:r>
            <a:endParaRPr lang="en-US" altLang="ko-KR" sz="1500" b="1" dirty="0"/>
          </a:p>
          <a:p>
            <a:pPr algn="ctr" fontAlgn="base"/>
            <a:r>
              <a:rPr lang="ko-KR" altLang="en-US" sz="1500" b="1" dirty="0" err="1"/>
              <a:t>중소・중견기업</a:t>
            </a:r>
            <a:r>
              <a:rPr lang="ko-KR" altLang="en-US" sz="1500" b="1" dirty="0"/>
              <a:t> 인건비 지급</a:t>
            </a:r>
            <a:r>
              <a:rPr lang="en-US" altLang="ko-KR" sz="1500" b="1" dirty="0"/>
              <a:t>.</a:t>
            </a:r>
          </a:p>
          <a:p>
            <a:pPr algn="ctr" fontAlgn="base"/>
            <a:r>
              <a:rPr lang="en-US" altLang="ko-KR" sz="1300" b="1" dirty="0"/>
              <a:t>(</a:t>
            </a:r>
            <a:r>
              <a:rPr lang="ko-KR" altLang="en-US" sz="1300" b="1" dirty="0"/>
              <a:t>청년 추가채용 </a:t>
            </a:r>
            <a:r>
              <a:rPr lang="en-US" altLang="ko-KR" sz="1300" b="1" dirty="0"/>
              <a:t>1</a:t>
            </a:r>
            <a:r>
              <a:rPr lang="ko-KR" altLang="en-US" sz="1300" b="1" dirty="0"/>
              <a:t>명당 연 최대 </a:t>
            </a:r>
            <a:r>
              <a:rPr lang="en-US" altLang="ko-KR" sz="1300" b="1" dirty="0"/>
              <a:t>900</a:t>
            </a:r>
            <a:r>
              <a:rPr lang="ko-KR" altLang="en-US" sz="1300" b="1" dirty="0"/>
              <a:t>만원을 </a:t>
            </a:r>
            <a:r>
              <a:rPr lang="en-US" altLang="ko-KR" sz="1300" b="1" dirty="0"/>
              <a:t>3</a:t>
            </a:r>
            <a:r>
              <a:rPr lang="ko-KR" altLang="en-US" sz="1300" b="1" dirty="0"/>
              <a:t>년간 지원</a:t>
            </a:r>
            <a:r>
              <a:rPr lang="en-US" altLang="ko-KR" sz="1300" b="1" dirty="0"/>
              <a:t>) </a:t>
            </a:r>
          </a:p>
          <a:p>
            <a:pPr algn="ctr" fontAlgn="base"/>
            <a:endParaRPr lang="en-US" altLang="ko-KR" sz="1300" b="1" dirty="0"/>
          </a:p>
          <a:p>
            <a:pPr algn="ctr" fontAlgn="base"/>
            <a:r>
              <a:rPr lang="ko-KR" altLang="en-US" sz="1500" b="1" dirty="0"/>
              <a:t>중소기업의 정규직 전환 및 취업자의 </a:t>
            </a:r>
            <a:endParaRPr lang="en-US" altLang="ko-KR" sz="1500" b="1" dirty="0"/>
          </a:p>
          <a:p>
            <a:pPr algn="ctr" fontAlgn="base"/>
            <a:r>
              <a:rPr lang="ko-KR" altLang="en-US" sz="1500" b="1" dirty="0"/>
              <a:t>장기근속 유도를 통한 양질의 청년일자리 창출</a:t>
            </a:r>
            <a:r>
              <a:rPr lang="en-US" altLang="ko-KR" sz="1500" b="1" dirty="0"/>
              <a:t> </a:t>
            </a:r>
            <a:endParaRPr lang="ko-KR" altLang="en-US" sz="1500" b="1" dirty="0"/>
          </a:p>
          <a:p>
            <a:pPr algn="ctr" fontAlgn="base"/>
            <a:endParaRPr lang="en-US" altLang="ko-KR" sz="1200" dirty="0"/>
          </a:p>
          <a:p>
            <a:pPr algn="ctr" fontAlgn="base"/>
            <a:r>
              <a:rPr lang="ko-KR" altLang="en-US" sz="1300" b="1" dirty="0">
                <a:solidFill>
                  <a:schemeClr val="tx1"/>
                </a:solidFill>
              </a:rPr>
              <a:t>문의 </a:t>
            </a:r>
            <a:r>
              <a:rPr lang="en-US" altLang="ko-KR" sz="1300" b="1" dirty="0">
                <a:solidFill>
                  <a:schemeClr val="tx1"/>
                </a:solidFill>
              </a:rPr>
              <a:t>: </a:t>
            </a:r>
            <a:r>
              <a:rPr lang="ko-KR" altLang="en-US" sz="1300" b="1" dirty="0">
                <a:solidFill>
                  <a:schemeClr val="tx1"/>
                </a:solidFill>
              </a:rPr>
              <a:t>고용노동부</a:t>
            </a:r>
            <a:endParaRPr lang="en-US" altLang="ko-KR" sz="1300" b="1" dirty="0">
              <a:solidFill>
                <a:schemeClr val="tx1"/>
              </a:solidFill>
            </a:endParaRPr>
          </a:p>
          <a:p>
            <a:pPr algn="ctr" fontAlgn="base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en-US" altLang="ko-KR" sz="1300" dirty="0">
              <a:latin typeface="+mj-lt"/>
            </a:endParaRPr>
          </a:p>
          <a:p>
            <a:pPr algn="ctr"/>
            <a:endParaRPr lang="ko-KR" altLang="en-US" sz="1000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47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670617" y="511125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 latinLnBrk="0"/>
            <a:endParaRPr lang="en-US" altLang="ko-KR" b="1" dirty="0"/>
          </a:p>
          <a:p>
            <a:pPr algn="ctr" fontAlgn="base" latinLnBrk="0"/>
            <a:r>
              <a:rPr lang="ko-KR" altLang="en-US" sz="2500" b="1" dirty="0">
                <a:solidFill>
                  <a:schemeClr val="tx1"/>
                </a:solidFill>
              </a:rPr>
              <a:t>취업에 도움이 되는 웹사이트</a:t>
            </a:r>
            <a:r>
              <a:rPr lang="en-US" altLang="ko-KR" sz="2500" b="1" dirty="0">
                <a:solidFill>
                  <a:schemeClr val="tx1"/>
                </a:solidFill>
              </a:rPr>
              <a:t>,</a:t>
            </a:r>
            <a:r>
              <a:rPr lang="ko-KR" altLang="en-US" sz="2500" b="1" dirty="0">
                <a:solidFill>
                  <a:schemeClr val="tx1"/>
                </a:solidFill>
              </a:rPr>
              <a:t> 맛보기</a:t>
            </a:r>
            <a:r>
              <a:rPr lang="en-US" altLang="ko-KR" sz="2500" b="1" dirty="0">
                <a:solidFill>
                  <a:schemeClr val="tx1"/>
                </a:solidFill>
              </a:rPr>
              <a:t>! </a:t>
            </a:r>
          </a:p>
          <a:p>
            <a:pPr algn="ctr" fontAlgn="base" latinLnBrk="0"/>
            <a:r>
              <a:rPr lang="en-US" altLang="ko-KR" sz="1500" kern="0" dirty="0">
                <a:solidFill>
                  <a:srgbClr val="8C8280"/>
                </a:solidFill>
              </a:rPr>
              <a:t>#</a:t>
            </a:r>
            <a:r>
              <a:rPr lang="ko-KR" altLang="en-US" sz="1500" kern="0" dirty="0">
                <a:solidFill>
                  <a:srgbClr val="8C8280"/>
                </a:solidFill>
              </a:rPr>
              <a:t>구인구직 </a:t>
            </a:r>
            <a:r>
              <a:rPr lang="en-US" altLang="ko-KR" sz="1500" kern="0" dirty="0">
                <a:solidFill>
                  <a:srgbClr val="8C8280"/>
                </a:solidFill>
              </a:rPr>
              <a:t>#</a:t>
            </a:r>
            <a:r>
              <a:rPr lang="ko-KR" altLang="en-US" sz="1500" kern="0" dirty="0">
                <a:solidFill>
                  <a:srgbClr val="8C8280"/>
                </a:solidFill>
              </a:rPr>
              <a:t>청년정책 </a:t>
            </a:r>
            <a:r>
              <a:rPr lang="en-US" altLang="ko-KR" sz="1500" kern="0" dirty="0">
                <a:solidFill>
                  <a:srgbClr val="8C8280"/>
                </a:solidFill>
              </a:rPr>
              <a:t># </a:t>
            </a:r>
            <a:r>
              <a:rPr lang="ko-KR" altLang="en-US" sz="1500" kern="0" dirty="0">
                <a:solidFill>
                  <a:srgbClr val="8C8280"/>
                </a:solidFill>
              </a:rPr>
              <a:t>취업가이드 </a:t>
            </a:r>
            <a:r>
              <a:rPr lang="en-US" altLang="ko-KR" sz="1500" kern="0" dirty="0">
                <a:solidFill>
                  <a:srgbClr val="8C8280"/>
                </a:solidFill>
              </a:rPr>
              <a:t>#</a:t>
            </a:r>
            <a:r>
              <a:rPr lang="ko-KR" altLang="en-US" sz="1500" kern="0" dirty="0">
                <a:solidFill>
                  <a:srgbClr val="8C8280"/>
                </a:solidFill>
              </a:rPr>
              <a:t>무료수강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610449" y="2158428"/>
            <a:ext cx="2103221" cy="3905673"/>
            <a:chOff x="1411417" y="2195320"/>
            <a:chExt cx="2730501" cy="5070528"/>
          </a:xfrm>
        </p:grpSpPr>
        <p:sp>
          <p:nvSpPr>
            <p:cNvPr id="17" name="자유형 16"/>
            <p:cNvSpPr/>
            <p:nvPr/>
          </p:nvSpPr>
          <p:spPr>
            <a:xfrm rot="16200000">
              <a:off x="1413474" y="2193264"/>
              <a:ext cx="2726388" cy="2730500"/>
            </a:xfrm>
            <a:custGeom>
              <a:avLst/>
              <a:gdLst>
                <a:gd name="connsiteX0" fmla="*/ 2726388 w 2726388"/>
                <a:gd name="connsiteY0" fmla="*/ 1283823 h 2730500"/>
                <a:gd name="connsiteX1" fmla="*/ 2611058 w 2726388"/>
                <a:gd name="connsiteY1" fmla="*/ 1311268 h 2730500"/>
                <a:gd name="connsiteX2" fmla="*/ 2424499 w 2726388"/>
                <a:gd name="connsiteY2" fmla="*/ 1437653 h 2730500"/>
                <a:gd name="connsiteX3" fmla="*/ 1997511 w 2726388"/>
                <a:gd name="connsiteY3" fmla="*/ 1362965 h 2730500"/>
                <a:gd name="connsiteX4" fmla="*/ 1681185 w 2726388"/>
                <a:gd name="connsiteY4" fmla="*/ 1712503 h 2730500"/>
                <a:gd name="connsiteX5" fmla="*/ 1396926 w 2726388"/>
                <a:gd name="connsiteY5" fmla="*/ 2507489 h 2730500"/>
                <a:gd name="connsiteX6" fmla="*/ 1182543 w 2726388"/>
                <a:gd name="connsiteY6" fmla="*/ 2674277 h 2730500"/>
                <a:gd name="connsiteX7" fmla="*/ 1145439 w 2726388"/>
                <a:gd name="connsiteY7" fmla="*/ 2730500 h 2730500"/>
                <a:gd name="connsiteX8" fmla="*/ 0 w 2726388"/>
                <a:gd name="connsiteY8" fmla="*/ 2730500 h 2730500"/>
                <a:gd name="connsiteX9" fmla="*/ 0 w 2726388"/>
                <a:gd name="connsiteY9" fmla="*/ 0 h 2730500"/>
                <a:gd name="connsiteX10" fmla="*/ 1365250 w 2726388"/>
                <a:gd name="connsiteY10" fmla="*/ 0 h 2730500"/>
                <a:gd name="connsiteX11" fmla="*/ 2723451 w 2726388"/>
                <a:gd name="connsiteY11" fmla="*/ 1225661 h 2730500"/>
                <a:gd name="connsiteX12" fmla="*/ 2726388 w 2726388"/>
                <a:gd name="connsiteY12" fmla="*/ 1283823 h 273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6388" h="2730500">
                  <a:moveTo>
                    <a:pt x="2726388" y="1283823"/>
                  </a:moveTo>
                  <a:lnTo>
                    <a:pt x="2611058" y="1311268"/>
                  </a:lnTo>
                  <a:cubicBezTo>
                    <a:pt x="2534786" y="1338727"/>
                    <a:pt x="2469341" y="1382028"/>
                    <a:pt x="2424499" y="1437653"/>
                  </a:cubicBezTo>
                  <a:cubicBezTo>
                    <a:pt x="2310166" y="1359242"/>
                    <a:pt x="2147882" y="1330871"/>
                    <a:pt x="1997511" y="1362965"/>
                  </a:cubicBezTo>
                  <a:cubicBezTo>
                    <a:pt x="1789674" y="1407272"/>
                    <a:pt x="1655936" y="1555084"/>
                    <a:pt x="1681185" y="1712503"/>
                  </a:cubicBezTo>
                  <a:cubicBezTo>
                    <a:pt x="1297053" y="1872751"/>
                    <a:pt x="1168860" y="2231374"/>
                    <a:pt x="1396926" y="2507489"/>
                  </a:cubicBezTo>
                  <a:cubicBezTo>
                    <a:pt x="1306822" y="2551358"/>
                    <a:pt x="1234365" y="2608809"/>
                    <a:pt x="1182543" y="2674277"/>
                  </a:cubicBezTo>
                  <a:lnTo>
                    <a:pt x="1145439" y="2730500"/>
                  </a:lnTo>
                  <a:lnTo>
                    <a:pt x="0" y="2730500"/>
                  </a:lnTo>
                  <a:lnTo>
                    <a:pt x="0" y="0"/>
                  </a:lnTo>
                  <a:lnTo>
                    <a:pt x="1365250" y="0"/>
                  </a:lnTo>
                  <a:cubicBezTo>
                    <a:pt x="2072132" y="0"/>
                    <a:pt x="2653537" y="537226"/>
                    <a:pt x="2723451" y="1225661"/>
                  </a:cubicBezTo>
                  <a:lnTo>
                    <a:pt x="2726388" y="1283823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양쪽 모서리가 둥근 사각형 17"/>
            <p:cNvSpPr/>
            <p:nvPr/>
          </p:nvSpPr>
          <p:spPr>
            <a:xfrm>
              <a:off x="1411418" y="5857674"/>
              <a:ext cx="2730500" cy="323148"/>
            </a:xfrm>
            <a:prstGeom prst="round2SameRect">
              <a:avLst>
                <a:gd name="adj1" fmla="val 0"/>
                <a:gd name="adj2" fmla="val 129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456324" y="6180824"/>
              <a:ext cx="638629" cy="1085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양쪽 모서리가 둥근 사각형 19"/>
            <p:cNvSpPr/>
            <p:nvPr/>
          </p:nvSpPr>
          <p:spPr>
            <a:xfrm>
              <a:off x="1411417" y="4904969"/>
              <a:ext cx="2730500" cy="95270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양쪽 모서리가 둥근 사각형 20"/>
            <p:cNvSpPr/>
            <p:nvPr/>
          </p:nvSpPr>
          <p:spPr>
            <a:xfrm>
              <a:off x="2069441" y="2930506"/>
              <a:ext cx="531341" cy="2693773"/>
            </a:xfrm>
            <a:prstGeom prst="round2SameRect">
              <a:avLst>
                <a:gd name="adj1" fmla="val 50000"/>
                <a:gd name="adj2" fmla="val 16279"/>
              </a:avLst>
            </a:prstGeom>
            <a:solidFill>
              <a:srgbClr val="FF9999"/>
            </a:solidFill>
            <a:ln>
              <a:noFill/>
            </a:ln>
            <a:effectLst>
              <a:innerShdw blurRad="241300" dist="152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양쪽 모서리가 둥근 사각형 24"/>
            <p:cNvSpPr/>
            <p:nvPr/>
          </p:nvSpPr>
          <p:spPr>
            <a:xfrm>
              <a:off x="2993134" y="3496795"/>
              <a:ext cx="501803" cy="2144131"/>
            </a:xfrm>
            <a:prstGeom prst="round2SameRect">
              <a:avLst>
                <a:gd name="adj1" fmla="val 50000"/>
                <a:gd name="adj2" fmla="val 16279"/>
              </a:avLst>
            </a:prstGeom>
            <a:solidFill>
              <a:srgbClr val="FF9999"/>
            </a:solidFill>
            <a:ln>
              <a:noFill/>
            </a:ln>
            <a:effectLst>
              <a:innerShdw blurRad="241300" dist="152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3213879" y="1559889"/>
            <a:ext cx="222849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500" dirty="0">
                <a:solidFill>
                  <a:srgbClr val="F85B77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  <a:cs typeface="Aharoni" panose="02010803020104030203" pitchFamily="2" charset="-79"/>
              </a:rPr>
              <a:t>6</a:t>
            </a:r>
            <a:r>
              <a:rPr lang="ko-KR" altLang="en-US" sz="4800" dirty="0">
                <a:solidFill>
                  <a:srgbClr val="F85B77"/>
                </a:solidFill>
                <a:latin typeface="야놀자 야체 B" panose="02020603020101020101" pitchFamily="18" charset="-127"/>
                <a:ea typeface="야놀자 야체 R" panose="02020603020101020101" pitchFamily="18" charset="-127"/>
                <a:cs typeface="Aharoni" panose="02010803020104030203" pitchFamily="2" charset="-79"/>
              </a:rPr>
              <a:t>가지</a:t>
            </a:r>
            <a:endParaRPr lang="en-US" altLang="ko-KR" sz="1600" b="1" dirty="0">
              <a:solidFill>
                <a:srgbClr val="F85B77"/>
              </a:solidFill>
              <a:latin typeface="야놀자 야체 R" panose="02020603020101020101" pitchFamily="18" charset="-127"/>
              <a:ea typeface="야놀자 야체 R" panose="0202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749028" y="2446604"/>
            <a:ext cx="602090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1. </a:t>
            </a:r>
            <a:r>
              <a:rPr lang="ko-KR" altLang="en-US" b="1" dirty="0" err="1"/>
              <a:t>워크넷</a:t>
            </a:r>
            <a:r>
              <a:rPr lang="ko-KR" altLang="en-US" b="1" dirty="0"/>
              <a:t> </a:t>
            </a:r>
            <a:r>
              <a:rPr lang="en-US" altLang="ko-KR" b="1" dirty="0"/>
              <a:t>/ </a:t>
            </a:r>
            <a:r>
              <a:rPr lang="ko-KR" altLang="en-US" b="1" dirty="0"/>
              <a:t>청년워크넷</a:t>
            </a:r>
            <a:r>
              <a:rPr lang="en-US" altLang="ko-KR" b="1" dirty="0"/>
              <a:t>X</a:t>
            </a:r>
            <a:r>
              <a:rPr lang="ko-KR" altLang="en-US" b="1" dirty="0"/>
              <a:t>온라인청년센터</a:t>
            </a:r>
            <a:endParaRPr lang="en-US" altLang="ko-KR" b="1" dirty="0"/>
          </a:p>
          <a:p>
            <a:pPr fontAlgn="base" latinLnBrk="0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      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직업심리검사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취업가이드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취업지원프로그램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직업능력훈련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fontAlgn="base" latinLnBrk="0"/>
            <a:endParaRPr lang="en-US" altLang="ko-KR" sz="1000" b="1" dirty="0"/>
          </a:p>
          <a:p>
            <a:pPr fontAlgn="base" latinLnBrk="0"/>
            <a:r>
              <a:rPr lang="en-US" altLang="ko-KR" b="1" dirty="0"/>
              <a:t>2. </a:t>
            </a:r>
            <a:r>
              <a:rPr lang="ko-KR" altLang="en-US" b="1" dirty="0"/>
              <a:t>온라인 청년센터</a:t>
            </a:r>
            <a:endParaRPr lang="en-US" altLang="ko-KR" b="1" dirty="0"/>
          </a:p>
          <a:p>
            <a:pPr fontAlgn="base" latinLnBrk="0"/>
            <a:r>
              <a:rPr lang="en-US" altLang="ko-KR" sz="1000" dirty="0"/>
              <a:t>     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청년 정책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청년 공간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실시간상담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진로고민 심층상담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 latinLnBrk="0"/>
            <a:endParaRPr lang="en-US" altLang="ko-KR" sz="1000" b="1" dirty="0"/>
          </a:p>
          <a:p>
            <a:pPr fontAlgn="base" latinLnBrk="0"/>
            <a:r>
              <a:rPr lang="en-US" altLang="ko-KR" b="1" dirty="0"/>
              <a:t>3. </a:t>
            </a:r>
            <a:r>
              <a:rPr lang="ko-KR" altLang="en-US" b="1" dirty="0"/>
              <a:t>청년취업아카데미</a:t>
            </a:r>
            <a:endParaRPr lang="en-US" altLang="ko-KR" b="1" dirty="0"/>
          </a:p>
          <a:p>
            <a:pPr fontAlgn="base" latinLnBrk="0"/>
            <a:r>
              <a:rPr lang="en-US" altLang="ko-KR" sz="1000" dirty="0"/>
              <a:t>     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산업현장 교육과정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체계적인 교육 프로그램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 latinLnBrk="0"/>
            <a:endParaRPr lang="en-US" altLang="ko-KR" sz="1000" b="1" dirty="0"/>
          </a:p>
          <a:p>
            <a:pPr fontAlgn="base" latinLnBrk="0"/>
            <a:r>
              <a:rPr lang="en-US" altLang="ko-KR" b="1" dirty="0">
                <a:latin typeface="+mj-ea"/>
                <a:ea typeface="+mj-ea"/>
              </a:rPr>
              <a:t>4. </a:t>
            </a:r>
            <a:r>
              <a:rPr lang="ko-KR" altLang="en-US" b="1" dirty="0"/>
              <a:t>한국형 온라인 공개강좌</a:t>
            </a:r>
            <a:r>
              <a:rPr lang="en-US" altLang="ko-KR" b="1" dirty="0"/>
              <a:t>(K-MOOC)</a:t>
            </a:r>
            <a:endParaRPr lang="en-US" altLang="ko-KR" b="1" dirty="0">
              <a:latin typeface="+mj-ea"/>
              <a:ea typeface="+mj-ea"/>
            </a:endParaRPr>
          </a:p>
          <a:p>
            <a:pPr fontAlgn="base"/>
            <a:r>
              <a:rPr lang="en-US" altLang="ko-KR" sz="1000" dirty="0"/>
              <a:t>     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다양한 분야 강좌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무료 수강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재직자 교육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 latinLnBrk="0"/>
            <a:r>
              <a:rPr lang="en-US" altLang="ko-KR" b="1" dirty="0"/>
              <a:t>5. </a:t>
            </a:r>
            <a:r>
              <a:rPr lang="ko-KR" altLang="en-US" b="1" dirty="0"/>
              <a:t>전라남도 일자리통합정보망</a:t>
            </a:r>
            <a:endParaRPr lang="en-US" altLang="ko-KR" b="1" dirty="0"/>
          </a:p>
          <a:p>
            <a:pPr fontAlgn="base" latinLnBrk="0"/>
            <a:r>
              <a:rPr lang="en-US" altLang="ko-KR" sz="1000" dirty="0"/>
              <a:t>     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구인구직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교육훈련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일자리지원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</a:rPr>
              <a:t>청년구직활동수당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</a:rPr>
              <a:t>면접비지원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 latinLnBrk="0"/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 latinLnBrk="0"/>
            <a:r>
              <a:rPr lang="en-US" altLang="ko-KR" b="1" dirty="0"/>
              <a:t>6. </a:t>
            </a:r>
            <a:r>
              <a:rPr lang="ko-KR" altLang="en-US" b="1" dirty="0"/>
              <a:t>목포시 </a:t>
            </a:r>
            <a:r>
              <a:rPr lang="ko-KR" altLang="en-US" b="1" dirty="0" err="1"/>
              <a:t>청년⦁일자리</a:t>
            </a:r>
            <a:r>
              <a:rPr lang="ko-KR" altLang="en-US" b="1" dirty="0"/>
              <a:t> 통합센터</a:t>
            </a:r>
            <a:endParaRPr lang="en-US" altLang="ko-KR" b="1" dirty="0"/>
          </a:p>
          <a:p>
            <a:pPr fontAlgn="base" latinLnBrk="0"/>
            <a:r>
              <a:rPr lang="en-US" altLang="ko-KR" sz="1000" dirty="0"/>
              <a:t>     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구인구직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일자리 자료실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#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커뮤니티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#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청년꿀팁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fontAlgn="base" latinLnBrk="0"/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 latinLnBrk="0"/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 latinLnBrk="0"/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 latinLnBrk="0"/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C7837-36B2-4B9D-B2B4-DAE231E0C416}"/>
              </a:ext>
            </a:extLst>
          </p:cNvPr>
          <p:cNvSpPr txBox="1"/>
          <p:nvPr/>
        </p:nvSpPr>
        <p:spPr>
          <a:xfrm>
            <a:off x="5749028" y="2121581"/>
            <a:ext cx="91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xmlns="" val="1636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워크넷</a:t>
            </a: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청년워크넷</a:t>
            </a:r>
            <a:r>
              <a:rPr lang="en-US" altLang="ko-KR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X</a:t>
            </a: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온라인청년센터</a:t>
            </a:r>
            <a:endParaRPr lang="en-US" altLang="ko-KR" sz="3000" b="1" dirty="0"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고용노동부와 한국고용정보원이 운영하는 취업 정보사이트</a:t>
            </a:r>
          </a:p>
          <a:p>
            <a:pPr algn="ctr" fontAlgn="base"/>
            <a:r>
              <a:rPr lang="ko-KR" altLang="en-US" sz="1500" b="1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구인⦁구직정보와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직업 진로정보를 제공함</a:t>
            </a:r>
          </a:p>
          <a:p>
            <a:pPr algn="ctr" fontAlgn="base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ko-KR" altLang="en-US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BF0292E4-0CE7-4341-A8FA-4A01B5ACA592}"/>
              </a:ext>
            </a:extLst>
          </p:cNvPr>
          <p:cNvSpPr/>
          <p:nvPr/>
        </p:nvSpPr>
        <p:spPr>
          <a:xfrm>
            <a:off x="6230468" y="5376874"/>
            <a:ext cx="4370295" cy="8889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endParaRPr lang="en-US" altLang="ko-KR" sz="13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3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워크넷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13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3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https://www.work.go.kr</a:t>
            </a:r>
            <a:endParaRPr lang="en-US" altLang="ko-KR" sz="13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청년워크넷</a:t>
            </a:r>
            <a:r>
              <a:rPr lang="en-US" altLang="ko-KR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X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온라인청년센터 </a:t>
            </a:r>
            <a:r>
              <a:rPr lang="en-US" altLang="ko-KR" sz="13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https://www.work.go.kr/jobyoung/main.do</a:t>
            </a:r>
            <a:endParaRPr lang="en-US" altLang="ko-KR" sz="13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 latinLnBrk="0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D0F965-275C-4B18-AE0D-0829EAE2FD13}"/>
              </a:ext>
            </a:extLst>
          </p:cNvPr>
          <p:cNvSpPr txBox="1"/>
          <p:nvPr/>
        </p:nvSpPr>
        <p:spPr>
          <a:xfrm>
            <a:off x="2644588" y="2644588"/>
            <a:ext cx="7395883" cy="54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052333F8-F386-4367-805F-3C9D5F0C385C}"/>
              </a:ext>
            </a:extLst>
          </p:cNvPr>
          <p:cNvSpPr/>
          <p:nvPr/>
        </p:nvSpPr>
        <p:spPr>
          <a:xfrm>
            <a:off x="3074895" y="2232177"/>
            <a:ext cx="6472518" cy="103105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endParaRPr lang="en-US" altLang="ko-KR" sz="1400" dirty="0">
              <a:solidFill>
                <a:srgbClr val="C00000"/>
              </a:solidFill>
              <a:latin typeface="+mj-lt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400" dirty="0">
                <a:solidFill>
                  <a:srgbClr val="C00000"/>
                </a:solidFill>
                <a:latin typeface="+mj-lt"/>
                <a:ea typeface="나눔고딕 ExtraBold" panose="020D0904000000000000" pitchFamily="50" charset="-127"/>
              </a:rPr>
              <a:t>추천 대상</a:t>
            </a:r>
            <a:r>
              <a:rPr lang="en-US" altLang="ko-KR" sz="1400" dirty="0">
                <a:solidFill>
                  <a:srgbClr val="C00000"/>
                </a:solidFill>
                <a:latin typeface="+mj-lt"/>
                <a:ea typeface="나눔고딕 ExtraBold" panose="020D0904000000000000" pitchFamily="50" charset="-127"/>
              </a:rPr>
              <a:t>!</a:t>
            </a:r>
            <a:r>
              <a:rPr lang="ko-KR" altLang="en-US" sz="1400" dirty="0">
                <a:solidFill>
                  <a:schemeClr val="bg1"/>
                </a:solidFill>
                <a:latin typeface="+mj-lt"/>
                <a:ea typeface="나눔고딕 ExtraBold" panose="020D0904000000000000" pitchFamily="50" charset="-127"/>
              </a:rPr>
              <a:t> </a:t>
            </a:r>
            <a:endParaRPr lang="en-US" altLang="ko-KR" sz="1400" b="1" dirty="0">
              <a:solidFill>
                <a:schemeClr val="bg1"/>
              </a:solidFill>
              <a:latin typeface="+mj-lt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400" b="1" dirty="0">
                <a:latin typeface="+mj-lt"/>
              </a:rPr>
              <a:t>졸업할 때가 다가왔지만 아직까지 진로를 정하지 못한 청년</a:t>
            </a:r>
            <a:endParaRPr lang="ko-KR" altLang="en-US" sz="1400" dirty="0">
              <a:latin typeface="+mj-lt"/>
            </a:endParaRPr>
          </a:p>
          <a:p>
            <a:pPr algn="ctr" fontAlgn="base" latinLnBrk="0"/>
            <a:r>
              <a:rPr lang="ko-KR" altLang="en-US" sz="1400" b="1" dirty="0">
                <a:latin typeface="+mj-lt"/>
              </a:rPr>
              <a:t>취업에 대한 기초적인 역량을 쌓으며 취업 준비를 하고 싶은 청년</a:t>
            </a:r>
            <a:endParaRPr lang="ko-KR" altLang="en-US" sz="1400" dirty="0">
              <a:latin typeface="+mj-lt"/>
            </a:endParaRPr>
          </a:p>
          <a:p>
            <a:pPr algn="ctr" fontAlgn="base" latinLnBrk="0"/>
            <a:r>
              <a:rPr lang="ko-KR" altLang="en-US" sz="1400" b="1" dirty="0">
                <a:latin typeface="+mj-lt"/>
              </a:rPr>
              <a:t>다양한 취업지원 프로그램이 궁금한 청년 </a:t>
            </a:r>
            <a:endParaRPr lang="ko-KR" altLang="en-US" sz="1400" dirty="0">
              <a:latin typeface="+mj-lt"/>
            </a:endParaRPr>
          </a:p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D0CC1AD1-BC36-4480-8EC7-7771C24F7CDD}"/>
              </a:ext>
            </a:extLst>
          </p:cNvPr>
          <p:cNvSpPr/>
          <p:nvPr/>
        </p:nvSpPr>
        <p:spPr>
          <a:xfrm>
            <a:off x="2160494" y="3409228"/>
            <a:ext cx="3801036" cy="2641948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3446FC-5508-4F8D-9BA0-2FAD7D3728B3}"/>
              </a:ext>
            </a:extLst>
          </p:cNvPr>
          <p:cNvSpPr txBox="1"/>
          <p:nvPr/>
        </p:nvSpPr>
        <p:spPr>
          <a:xfrm>
            <a:off x="6096000" y="3463221"/>
            <a:ext cx="52680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청소년과 성인을 대상으로 총 </a:t>
            </a:r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여종의 무료 심리검사 진행</a:t>
            </a:r>
            <a:endParaRPr lang="en-US" altLang="ko-KR" sz="1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학생들의 전공을 활용한 직업 가이드북 제공</a:t>
            </a:r>
          </a:p>
          <a:p>
            <a:pPr fontAlgn="base"/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이력서</a:t>
            </a:r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자기소개서 작성법부터 면접전략</a:t>
            </a:r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채용트렌드</a:t>
            </a:r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</a:p>
          <a:p>
            <a:pPr fontAlgn="base"/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취업동향 등 취업준비를 위한 기초교육 안내 </a:t>
            </a:r>
            <a:endParaRPr lang="en-US" altLang="ko-KR" sz="1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취업성공패키지</a:t>
            </a:r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내일배움카드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등 다양한 취업 프로그램  소개</a:t>
            </a:r>
          </a:p>
          <a:p>
            <a:pPr fontAlgn="base"/>
            <a:endParaRPr lang="ko-KR" altLang="en-US" sz="1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endParaRPr lang="ko-KR" altLang="en-US" sz="1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F0FF6471-A0AF-49BD-8610-0730E602740E}"/>
              </a:ext>
            </a:extLst>
          </p:cNvPr>
          <p:cNvSpPr/>
          <p:nvPr/>
        </p:nvSpPr>
        <p:spPr>
          <a:xfrm>
            <a:off x="6230467" y="4812762"/>
            <a:ext cx="4370295" cy="4552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직업심리검사 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취업가이드 </a:t>
            </a:r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취업지원프로그램 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직업능력훈련</a:t>
            </a:r>
          </a:p>
          <a:p>
            <a:pPr algn="ctr"/>
            <a:endParaRPr lang="ko-KR" altLang="en-US" sz="15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9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청년센터</a:t>
            </a:r>
            <a:endParaRPr lang="en-US" altLang="ko-KR" sz="3000" b="1" dirty="0"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 정책</a:t>
            </a:r>
            <a:r>
              <a:rPr lang="en-US" altLang="ko-KR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공간 정보 및 통합 상담을 제공하는 온라인 홈페이지</a:t>
            </a:r>
          </a:p>
          <a:p>
            <a:pPr algn="ctr" fontAlgn="base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ko-KR" altLang="en-US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BF0292E4-0CE7-4341-A8FA-4A01B5ACA592}"/>
              </a:ext>
            </a:extLst>
          </p:cNvPr>
          <p:cNvSpPr/>
          <p:nvPr/>
        </p:nvSpPr>
        <p:spPr>
          <a:xfrm>
            <a:off x="6230469" y="5389888"/>
            <a:ext cx="4370295" cy="5278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청년센터</a:t>
            </a:r>
          </a:p>
          <a:p>
            <a:pPr algn="ctr" fontAlgn="base" latinLnBrk="0"/>
            <a:r>
              <a:rPr lang="en-US" altLang="ko-KR" sz="1500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https://www.youthcenter.go.kr</a:t>
            </a:r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D0F965-275C-4B18-AE0D-0829EAE2FD13}"/>
              </a:ext>
            </a:extLst>
          </p:cNvPr>
          <p:cNvSpPr txBox="1"/>
          <p:nvPr/>
        </p:nvSpPr>
        <p:spPr>
          <a:xfrm>
            <a:off x="2644588" y="2644588"/>
            <a:ext cx="7395883" cy="54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052333F8-F386-4367-805F-3C9D5F0C385C}"/>
              </a:ext>
            </a:extLst>
          </p:cNvPr>
          <p:cNvSpPr/>
          <p:nvPr/>
        </p:nvSpPr>
        <p:spPr>
          <a:xfrm>
            <a:off x="2160494" y="2169459"/>
            <a:ext cx="8139953" cy="96947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endParaRPr lang="en-US" altLang="ko-KR" sz="15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추천 대상</a:t>
            </a:r>
            <a:r>
              <a:rPr lang="en-US" altLang="ko-KR" sz="15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  <a:r>
              <a:rPr lang="ko-KR" altLang="en-US" sz="15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15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b="1" dirty="0"/>
              <a:t>현재 청년 관련 시행정책</a:t>
            </a:r>
            <a:r>
              <a:rPr lang="en-US" altLang="ko-KR" sz="1500" b="1" dirty="0"/>
              <a:t>, </a:t>
            </a:r>
            <a:r>
              <a:rPr lang="ko-KR" altLang="en-US" sz="1500" b="1" dirty="0"/>
              <a:t>이슈</a:t>
            </a:r>
            <a:r>
              <a:rPr lang="en-US" altLang="ko-KR" sz="1500" b="1" dirty="0"/>
              <a:t>, </a:t>
            </a:r>
            <a:r>
              <a:rPr lang="ko-KR" altLang="en-US" sz="1500" b="1" dirty="0"/>
              <a:t>기업 등 모든 정보를 한눈에 확인하고 싶은 청년</a:t>
            </a:r>
            <a:endParaRPr lang="ko-KR" altLang="en-US" sz="1500" dirty="0"/>
          </a:p>
          <a:p>
            <a:pPr algn="ctr" fontAlgn="base" latinLnBrk="0"/>
            <a:r>
              <a:rPr lang="ko-KR" altLang="en-US" sz="1500" b="1" dirty="0"/>
              <a:t>실시간으로 진로고민을 심층 상담 받고 싶은 청년 </a:t>
            </a:r>
            <a:endParaRPr lang="ko-KR" altLang="en-US" sz="1500" dirty="0"/>
          </a:p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D0CC1AD1-BC36-4480-8EC7-7771C24F7CDD}"/>
              </a:ext>
            </a:extLst>
          </p:cNvPr>
          <p:cNvSpPr/>
          <p:nvPr/>
        </p:nvSpPr>
        <p:spPr>
          <a:xfrm>
            <a:off x="2160494" y="3409228"/>
            <a:ext cx="3801036" cy="2641948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3446FC-5508-4F8D-9BA0-2FAD7D3728B3}"/>
              </a:ext>
            </a:extLst>
          </p:cNvPr>
          <p:cNvSpPr txBox="1"/>
          <p:nvPr/>
        </p:nvSpPr>
        <p:spPr>
          <a:xfrm>
            <a:off x="6096000" y="3533523"/>
            <a:ext cx="5268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청년취업에 도움을 주는 지원 청년정책과 혜택 소개</a:t>
            </a:r>
          </a:p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개인 학습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스터디 등 청년들이 이용 가능한 전국 모든 청년 공간 및 </a:t>
            </a:r>
            <a:endParaRPr lang="en-US" altLang="ko-KR" sz="13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공간에서 제공하는 취</a:t>
            </a:r>
            <a:r>
              <a:rPr lang="en-US" altLang="ko-KR" sz="1400" b="1" dirty="0"/>
              <a:t>•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창업 프로그램 소개</a:t>
            </a:r>
          </a:p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카카오톡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게시판으로 정책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공간을 실시간 상담</a:t>
            </a:r>
          </a:p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진로고민이 있는 청년들은 심층상담도 가능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F0FF6471-A0AF-49BD-8610-0730E602740E}"/>
              </a:ext>
            </a:extLst>
          </p:cNvPr>
          <p:cNvSpPr/>
          <p:nvPr/>
        </p:nvSpPr>
        <p:spPr>
          <a:xfrm>
            <a:off x="6230469" y="4719690"/>
            <a:ext cx="4370295" cy="527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 정책 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 공간 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실시간상담 </a:t>
            </a:r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진로고민 심층상담</a:t>
            </a:r>
          </a:p>
          <a:p>
            <a:pPr algn="ctr"/>
            <a:endParaRPr lang="ko-KR" altLang="en-US" sz="15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1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 취업아카데미</a:t>
            </a:r>
            <a:endParaRPr lang="ko-KR" altLang="en-US" sz="3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사업주단체 등 운영기관이 대학과 협력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  <a:p>
            <a:pPr algn="ctr" fontAlgn="base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대학 재학생을 대상으로 산업계 수요에 적합한 교육 훈련과정을 제공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  <a:endParaRPr lang="ko-KR" altLang="en-US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ko-KR" altLang="en-US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BF0292E4-0CE7-4341-A8FA-4A01B5ACA592}"/>
              </a:ext>
            </a:extLst>
          </p:cNvPr>
          <p:cNvSpPr/>
          <p:nvPr/>
        </p:nvSpPr>
        <p:spPr>
          <a:xfrm>
            <a:off x="6230469" y="5389888"/>
            <a:ext cx="4823013" cy="5278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r>
              <a:rPr lang="ko-KR" altLang="en-US" sz="1500" b="1" dirty="0"/>
              <a:t>청년취업아카데미</a:t>
            </a:r>
            <a:endParaRPr lang="ko-KR" altLang="en-US" sz="1500" dirty="0"/>
          </a:p>
          <a:p>
            <a:pPr algn="ctr" fontAlgn="base" latinLnBrk="0"/>
            <a:r>
              <a:rPr lang="en-US" altLang="ko-KR" sz="1500" b="1" u="sng" dirty="0">
                <a:solidFill>
                  <a:schemeClr val="tx1"/>
                </a:solidFill>
              </a:rPr>
              <a:t>https://www.hrdbank.net/myjobacademy/main.do</a:t>
            </a:r>
            <a:endParaRPr lang="en-US" altLang="ko-KR" sz="15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D0F965-275C-4B18-AE0D-0829EAE2FD13}"/>
              </a:ext>
            </a:extLst>
          </p:cNvPr>
          <p:cNvSpPr txBox="1"/>
          <p:nvPr/>
        </p:nvSpPr>
        <p:spPr>
          <a:xfrm>
            <a:off x="2644588" y="2644588"/>
            <a:ext cx="7395883" cy="54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052333F8-F386-4367-805F-3C9D5F0C385C}"/>
              </a:ext>
            </a:extLst>
          </p:cNvPr>
          <p:cNvSpPr/>
          <p:nvPr/>
        </p:nvSpPr>
        <p:spPr>
          <a:xfrm>
            <a:off x="2160494" y="2235970"/>
            <a:ext cx="8139953" cy="7646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endParaRPr lang="en-US" altLang="ko-KR" sz="1500" dirty="0">
              <a:solidFill>
                <a:srgbClr val="C00000"/>
              </a:solidFill>
              <a:latin typeface="+mj-lt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dirty="0">
                <a:solidFill>
                  <a:srgbClr val="C00000"/>
                </a:solidFill>
                <a:latin typeface="+mj-lt"/>
                <a:ea typeface="나눔고딕 ExtraBold" panose="020D0904000000000000" pitchFamily="50" charset="-127"/>
              </a:rPr>
              <a:t>추천 대상</a:t>
            </a:r>
            <a:r>
              <a:rPr lang="en-US" altLang="ko-KR" sz="1500" dirty="0">
                <a:solidFill>
                  <a:srgbClr val="C00000"/>
                </a:solidFill>
                <a:latin typeface="+mj-lt"/>
                <a:ea typeface="나눔고딕 ExtraBold" panose="020D0904000000000000" pitchFamily="50" charset="-127"/>
              </a:rPr>
              <a:t>!</a:t>
            </a:r>
            <a:r>
              <a:rPr lang="ko-KR" altLang="en-US" sz="1500" dirty="0">
                <a:solidFill>
                  <a:schemeClr val="bg1"/>
                </a:solidFill>
                <a:latin typeface="+mj-lt"/>
                <a:ea typeface="나눔고딕 ExtraBold" panose="020D0904000000000000" pitchFamily="50" charset="-127"/>
              </a:rPr>
              <a:t> </a:t>
            </a:r>
            <a:endParaRPr lang="en-US" altLang="ko-KR" sz="1500" dirty="0">
              <a:solidFill>
                <a:schemeClr val="bg1"/>
              </a:solidFill>
              <a:latin typeface="+mj-lt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b="1" dirty="0">
                <a:latin typeface="+mj-lt"/>
              </a:rPr>
              <a:t>다양한 교육을 희망하는 만</a:t>
            </a:r>
            <a:r>
              <a:rPr lang="en-US" altLang="ko-KR" sz="1500" b="1" dirty="0">
                <a:latin typeface="+mj-lt"/>
              </a:rPr>
              <a:t>34</a:t>
            </a:r>
            <a:r>
              <a:rPr lang="ko-KR" altLang="en-US" sz="1500" b="1" dirty="0">
                <a:latin typeface="+mj-lt"/>
              </a:rPr>
              <a:t>세 이하의 대학</a:t>
            </a:r>
            <a:r>
              <a:rPr lang="en-US" altLang="ko-KR" sz="1500" b="1" dirty="0">
                <a:latin typeface="+mj-lt"/>
              </a:rPr>
              <a:t>(</a:t>
            </a:r>
            <a:r>
              <a:rPr lang="ko-KR" altLang="en-US" sz="1500" b="1" dirty="0">
                <a:latin typeface="+mj-lt"/>
              </a:rPr>
              <a:t>원</a:t>
            </a:r>
            <a:r>
              <a:rPr lang="en-US" altLang="ko-KR" sz="1500" b="1" dirty="0">
                <a:latin typeface="+mj-lt"/>
              </a:rPr>
              <a:t>)</a:t>
            </a:r>
            <a:r>
              <a:rPr lang="ko-KR" altLang="en-US" sz="1500" b="1" dirty="0">
                <a:latin typeface="+mj-lt"/>
              </a:rPr>
              <a:t>재학생 및 졸업예정자</a:t>
            </a:r>
            <a:endParaRPr lang="ko-KR" altLang="en-US" sz="1500" dirty="0">
              <a:latin typeface="+mj-lt"/>
            </a:endParaRPr>
          </a:p>
          <a:p>
            <a:pPr algn="ctr" fontAlgn="base" latinLnBrk="0"/>
            <a:r>
              <a:rPr lang="ko-KR" altLang="en-US" sz="1500" b="1" dirty="0">
                <a:latin typeface="+mj-lt"/>
              </a:rPr>
              <a:t>직업의 전문성을 더욱 기르고 싶은 취업준비생 및 재직자</a:t>
            </a:r>
            <a:r>
              <a:rPr lang="en-US" altLang="ko-KR" sz="1500" b="1" dirty="0">
                <a:latin typeface="+mj-lt"/>
              </a:rPr>
              <a:t>, </a:t>
            </a:r>
            <a:r>
              <a:rPr lang="ko-KR" altLang="en-US" sz="1500" b="1" dirty="0">
                <a:latin typeface="+mj-lt"/>
              </a:rPr>
              <a:t>퇴직자 </a:t>
            </a:r>
            <a:endParaRPr lang="ko-KR" altLang="en-US" sz="1500" dirty="0">
              <a:latin typeface="+mj-lt"/>
            </a:endParaRPr>
          </a:p>
          <a:p>
            <a:pPr algn="ctr"/>
            <a:endParaRPr lang="ko-KR" altLang="en-US" dirty="0">
              <a:latin typeface="+mj-lt"/>
              <a:ea typeface="나눔고딕 ExtraBold" panose="020D0904000000000000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D0CC1AD1-BC36-4480-8EC7-7771C24F7CDD}"/>
              </a:ext>
            </a:extLst>
          </p:cNvPr>
          <p:cNvSpPr/>
          <p:nvPr/>
        </p:nvSpPr>
        <p:spPr>
          <a:xfrm>
            <a:off x="2160494" y="3409228"/>
            <a:ext cx="3801036" cy="2641948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3446FC-5508-4F8D-9BA0-2FAD7D3728B3}"/>
              </a:ext>
            </a:extLst>
          </p:cNvPr>
          <p:cNvSpPr txBox="1"/>
          <p:nvPr/>
        </p:nvSpPr>
        <p:spPr>
          <a:xfrm>
            <a:off x="6087617" y="3396831"/>
            <a:ext cx="5514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기업과 학생 등의 현장 요구직무가 반영된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강의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토론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PBL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체험 </a:t>
            </a:r>
            <a:endParaRPr lang="en-US" altLang="ko-KR" sz="13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방법을 활용한 체계적인 교육 프로그램에 참여 가능</a:t>
            </a:r>
          </a:p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단기과정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(300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시간 이내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/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장기과정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(500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시간 내외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endParaRPr lang="ko-KR" altLang="en-US" sz="13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buFontTx/>
              <a:buChar char="-"/>
            </a:pPr>
            <a:r>
              <a:rPr lang="ko-KR" altLang="en-US" sz="13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창직과정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평균 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200~500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시간 내외</a:t>
            </a:r>
            <a:r>
              <a:rPr lang="en-US" altLang="ko-KR" sz="13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fontAlgn="base">
              <a:buFontTx/>
              <a:buChar char="-"/>
            </a:pPr>
            <a:r>
              <a:rPr lang="en-US" altLang="ko-KR" sz="13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3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신직업</a:t>
            </a:r>
            <a:r>
              <a:rPr lang="ko-KR" altLang="en-US" sz="13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Making Lab (300~400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시간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3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원하는 직무분야 관련 교육훈련 프로그램 선택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무료로 참여 가능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F0FF6471-A0AF-49BD-8610-0730E602740E}"/>
              </a:ext>
            </a:extLst>
          </p:cNvPr>
          <p:cNvSpPr/>
          <p:nvPr/>
        </p:nvSpPr>
        <p:spPr>
          <a:xfrm>
            <a:off x="6230469" y="4834869"/>
            <a:ext cx="4370295" cy="3496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산업현장 교육과정 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체계적인 교육 프로그램</a:t>
            </a:r>
          </a:p>
          <a:p>
            <a:pPr algn="ctr"/>
            <a:endParaRPr lang="ko-KR" altLang="en-US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6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한국형 온라인 공개강좌</a:t>
            </a:r>
            <a:r>
              <a:rPr lang="en-US" altLang="ko-KR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(K-MOOC)</a:t>
            </a: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언제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어디서나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누구나 무료로 수강할 수 있는 온라인 공개강좌</a:t>
            </a:r>
          </a:p>
          <a:p>
            <a:pPr algn="ctr" fontAlgn="base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분야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전문지식 습득을 위한 우수강좌 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650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 이상 개발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·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제공</a:t>
            </a:r>
          </a:p>
          <a:p>
            <a:pPr algn="ctr" fontAlgn="base"/>
            <a:endParaRPr lang="ko-KR" altLang="en-US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BF0292E4-0CE7-4341-A8FA-4A01B5ACA592}"/>
              </a:ext>
            </a:extLst>
          </p:cNvPr>
          <p:cNvSpPr/>
          <p:nvPr/>
        </p:nvSpPr>
        <p:spPr>
          <a:xfrm>
            <a:off x="6230469" y="5389888"/>
            <a:ext cx="4370295" cy="5278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r>
              <a:rPr lang="ko-KR" altLang="en-US" sz="1500" b="1" dirty="0">
                <a:latin typeface="+mj-ea"/>
                <a:ea typeface="+mj-ea"/>
              </a:rPr>
              <a:t>한국형 온라인 공개강좌</a:t>
            </a:r>
            <a:r>
              <a:rPr lang="en-US" altLang="ko-KR" sz="1500" b="1" dirty="0">
                <a:latin typeface="+mj-ea"/>
                <a:ea typeface="+mj-ea"/>
              </a:rPr>
              <a:t>(K-MOOC)</a:t>
            </a:r>
            <a:endParaRPr lang="ko-KR" altLang="en-US" sz="1500" dirty="0">
              <a:latin typeface="+mj-ea"/>
              <a:ea typeface="+mj-ea"/>
            </a:endParaRPr>
          </a:p>
          <a:p>
            <a:pPr algn="ctr" fontAlgn="base" latinLnBrk="0"/>
            <a:r>
              <a:rPr lang="en-US" altLang="ko-KR" sz="1500" b="1" u="sng" dirty="0">
                <a:solidFill>
                  <a:schemeClr val="tx1"/>
                </a:solidFill>
                <a:latin typeface="+mj-ea"/>
                <a:ea typeface="+mj-ea"/>
              </a:rPr>
              <a:t>http://www.kmooc.kr/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D0F965-275C-4B18-AE0D-0829EAE2FD13}"/>
              </a:ext>
            </a:extLst>
          </p:cNvPr>
          <p:cNvSpPr txBox="1"/>
          <p:nvPr/>
        </p:nvSpPr>
        <p:spPr>
          <a:xfrm>
            <a:off x="2644588" y="2644588"/>
            <a:ext cx="7395883" cy="54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052333F8-F386-4367-805F-3C9D5F0C385C}"/>
              </a:ext>
            </a:extLst>
          </p:cNvPr>
          <p:cNvSpPr/>
          <p:nvPr/>
        </p:nvSpPr>
        <p:spPr>
          <a:xfrm>
            <a:off x="2160494" y="2374293"/>
            <a:ext cx="8139953" cy="81714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endParaRPr lang="en-US" altLang="ko-KR" sz="15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dirty="0">
                <a:solidFill>
                  <a:srgbClr val="C00000"/>
                </a:solidFill>
                <a:latin typeface="+mj-lt"/>
                <a:ea typeface="나눔고딕 ExtraBold" panose="020D0904000000000000" pitchFamily="50" charset="-127"/>
              </a:rPr>
              <a:t>추천 대상</a:t>
            </a:r>
            <a:r>
              <a:rPr lang="en-US" altLang="ko-KR" sz="1500" dirty="0">
                <a:solidFill>
                  <a:srgbClr val="C00000"/>
                </a:solidFill>
                <a:latin typeface="+mj-lt"/>
                <a:ea typeface="나눔고딕 ExtraBold" panose="020D0904000000000000" pitchFamily="50" charset="-127"/>
              </a:rPr>
              <a:t>!</a:t>
            </a:r>
            <a:r>
              <a:rPr lang="ko-KR" altLang="en-US" sz="1500" dirty="0">
                <a:solidFill>
                  <a:schemeClr val="bg1"/>
                </a:solidFill>
                <a:latin typeface="+mj-lt"/>
                <a:ea typeface="나눔고딕 ExtraBold" panose="020D0904000000000000" pitchFamily="50" charset="-127"/>
              </a:rPr>
              <a:t> </a:t>
            </a:r>
            <a:endParaRPr lang="en-US" altLang="ko-KR" sz="1500" dirty="0">
              <a:solidFill>
                <a:schemeClr val="bg1"/>
              </a:solidFill>
              <a:latin typeface="+mj-lt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1500" b="1" dirty="0">
                <a:latin typeface="+mj-lt"/>
              </a:rPr>
              <a:t>다양한 </a:t>
            </a:r>
            <a:r>
              <a:rPr lang="ko-KR" altLang="en-US" sz="1500" b="1" dirty="0"/>
              <a:t>교육을 희망하는 대학생 </a:t>
            </a:r>
            <a:endParaRPr lang="ko-KR" altLang="en-US" sz="1500" dirty="0"/>
          </a:p>
          <a:p>
            <a:pPr algn="ctr" fontAlgn="base" latinLnBrk="0"/>
            <a:r>
              <a:rPr lang="ko-KR" altLang="en-US" sz="1500" b="1" dirty="0"/>
              <a:t>직업의 전문성을 더욱 기르고 싶은 취업준비생 및 재직자</a:t>
            </a:r>
            <a:r>
              <a:rPr lang="en-US" altLang="ko-KR" sz="1500" b="1" dirty="0"/>
              <a:t>, </a:t>
            </a:r>
            <a:r>
              <a:rPr lang="ko-KR" altLang="en-US" sz="1500" b="1" dirty="0"/>
              <a:t>퇴직자 </a:t>
            </a:r>
            <a:endParaRPr lang="ko-KR" altLang="en-US" sz="1500" dirty="0"/>
          </a:p>
          <a:p>
            <a:pPr algn="ctr"/>
            <a:endParaRPr lang="ko-KR" altLang="en-US" sz="1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D0CC1AD1-BC36-4480-8EC7-7771C24F7CDD}"/>
              </a:ext>
            </a:extLst>
          </p:cNvPr>
          <p:cNvSpPr/>
          <p:nvPr/>
        </p:nvSpPr>
        <p:spPr>
          <a:xfrm>
            <a:off x="2160494" y="3409228"/>
            <a:ext cx="3801036" cy="2641948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3446FC-5508-4F8D-9BA0-2FAD7D3728B3}"/>
              </a:ext>
            </a:extLst>
          </p:cNvPr>
          <p:cNvSpPr txBox="1"/>
          <p:nvPr/>
        </p:nvSpPr>
        <p:spPr>
          <a:xfrm>
            <a:off x="6096000" y="3533523"/>
            <a:ext cx="52680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약 </a:t>
            </a:r>
            <a:r>
              <a:rPr lang="en-US" altLang="ko-KR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500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여개 우수 명품 강좌 무료 수강 </a:t>
            </a:r>
          </a:p>
          <a:p>
            <a:pPr fontAlgn="base"/>
            <a:r>
              <a:rPr lang="en-US" altLang="ko-KR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- 4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차산업혁명</a:t>
            </a:r>
            <a:r>
              <a:rPr lang="en-US" altLang="ko-KR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전문인력 양성과정</a:t>
            </a:r>
            <a:r>
              <a:rPr lang="en-US" altLang="ko-KR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직업교육 강좌 등 무료제공 </a:t>
            </a:r>
          </a:p>
          <a:p>
            <a:pPr fontAlgn="base"/>
            <a:r>
              <a:rPr lang="en-US" altLang="ko-KR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대학교수 등의 양방향 교수학습 지원 </a:t>
            </a:r>
          </a:p>
          <a:p>
            <a:pPr fontAlgn="base"/>
            <a:r>
              <a:rPr lang="en-US" altLang="ko-KR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‘K-MOOC 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학점은행제’ 과정 개설 예정 </a:t>
            </a:r>
          </a:p>
          <a:p>
            <a:pPr fontAlgn="base"/>
            <a:r>
              <a:rPr lang="en-US" altLang="ko-KR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대기업</a:t>
            </a:r>
            <a:r>
              <a:rPr lang="en-US" altLang="ko-KR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중소기업</a:t>
            </a:r>
            <a:r>
              <a:rPr lang="en-US" altLang="ko-KR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공공기관 등 재직자 교육 활용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F0FF6471-A0AF-49BD-8610-0730E602740E}"/>
              </a:ext>
            </a:extLst>
          </p:cNvPr>
          <p:cNvSpPr/>
          <p:nvPr/>
        </p:nvSpPr>
        <p:spPr>
          <a:xfrm>
            <a:off x="6230469" y="4834869"/>
            <a:ext cx="4370295" cy="3496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분야 강좌 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무료 수강 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재직자 교육</a:t>
            </a:r>
          </a:p>
          <a:p>
            <a:pPr algn="ctr"/>
            <a:endParaRPr lang="ko-KR" altLang="en-US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ko-KR" altLang="en-US" sz="15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전라남도 일자리통합정보망</a:t>
            </a: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전라남도일자리종합센터를 중심으로 </a:t>
            </a:r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민⦁관⦁학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연간 광역 네트워크를 구축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  <a:p>
            <a:pPr algn="ctr" fontAlgn="base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구인구직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교육훈련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일자리 지원 정보 소개 </a:t>
            </a:r>
          </a:p>
          <a:p>
            <a:pPr algn="ctr" fontAlgn="base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ko-KR" altLang="en-US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BF0292E4-0CE7-4341-A8FA-4A01B5ACA592}"/>
              </a:ext>
            </a:extLst>
          </p:cNvPr>
          <p:cNvSpPr/>
          <p:nvPr/>
        </p:nvSpPr>
        <p:spPr>
          <a:xfrm>
            <a:off x="6201894" y="5675638"/>
            <a:ext cx="4370295" cy="5278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r>
              <a:rPr lang="ko-KR" altLang="en-US" sz="1500" b="1" dirty="0"/>
              <a:t>전라남도 일자리통합정보망</a:t>
            </a:r>
            <a:endParaRPr lang="ko-KR" altLang="en-US" sz="1500" dirty="0"/>
          </a:p>
          <a:p>
            <a:pPr algn="ctr"/>
            <a:r>
              <a:rPr lang="en-US" altLang="ko-KR" sz="1500" b="1" u="sng" dirty="0">
                <a:solidFill>
                  <a:schemeClr val="tx1"/>
                </a:solidFill>
              </a:rPr>
              <a:t>https://job.jeonnam.go.kr/</a:t>
            </a:r>
            <a:endParaRPr lang="en-US" altLang="ko-KR" sz="15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D0F965-275C-4B18-AE0D-0829EAE2FD13}"/>
              </a:ext>
            </a:extLst>
          </p:cNvPr>
          <p:cNvSpPr txBox="1"/>
          <p:nvPr/>
        </p:nvSpPr>
        <p:spPr>
          <a:xfrm>
            <a:off x="2644588" y="2644588"/>
            <a:ext cx="7395883" cy="54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052333F8-F386-4367-805F-3C9D5F0C385C}"/>
              </a:ext>
            </a:extLst>
          </p:cNvPr>
          <p:cNvSpPr/>
          <p:nvPr/>
        </p:nvSpPr>
        <p:spPr>
          <a:xfrm>
            <a:off x="2160494" y="2582847"/>
            <a:ext cx="8139953" cy="4482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추천 대상</a:t>
            </a:r>
            <a:r>
              <a:rPr lang="en-US" altLang="ko-KR" b="1" dirty="0">
                <a:solidFill>
                  <a:srgbClr val="C00000"/>
                </a:solidFill>
                <a:latin typeface="+mj-ea"/>
                <a:ea typeface="+mj-ea"/>
              </a:rPr>
              <a:t>!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b="1" dirty="0">
                <a:latin typeface="+mj-ea"/>
                <a:ea typeface="+mj-ea"/>
              </a:rPr>
              <a:t>전라남도의 일자리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교육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지원정보가 궁금한 청년</a:t>
            </a:r>
          </a:p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D0CC1AD1-BC36-4480-8EC7-7771C24F7CDD}"/>
              </a:ext>
            </a:extLst>
          </p:cNvPr>
          <p:cNvSpPr/>
          <p:nvPr/>
        </p:nvSpPr>
        <p:spPr>
          <a:xfrm>
            <a:off x="2160494" y="3409228"/>
            <a:ext cx="3801036" cy="264194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3446FC-5508-4F8D-9BA0-2FAD7D3728B3}"/>
              </a:ext>
            </a:extLst>
          </p:cNvPr>
          <p:cNvSpPr txBox="1"/>
          <p:nvPr/>
        </p:nvSpPr>
        <p:spPr>
          <a:xfrm>
            <a:off x="6046202" y="3471712"/>
            <a:ext cx="52680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원하는 지역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직종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산업단지별 채용정보와 공공일자리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공채속보 등 </a:t>
            </a:r>
            <a:endParaRPr lang="en-US" altLang="ko-KR" sz="13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전라남도 내 일자리와 관련 된 모든 정보 제공</a:t>
            </a:r>
            <a:endParaRPr lang="en-US" altLang="ko-KR" sz="13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지역별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기관별 검색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전라남도 내 교육훈련 정보를 한눈에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마을로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내일로 등 다양한 일자리지원사업 온라인 원스톱 서비스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 </a:t>
            </a:r>
          </a:p>
          <a:p>
            <a:pPr fontAlgn="base"/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마일리지 신청관리</a:t>
            </a:r>
            <a:r>
              <a:rPr lang="en-US" altLang="ko-KR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일자리 정책사업 소개 등 다양한 서비스 이용 </a:t>
            </a:r>
          </a:p>
          <a:p>
            <a:pPr marL="285750" indent="-285750" fontAlgn="base">
              <a:buFontTx/>
              <a:buChar char="-"/>
            </a:pPr>
            <a:endParaRPr lang="ko-KR" altLang="en-US" sz="13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F0FF6471-A0AF-49BD-8610-0730E602740E}"/>
              </a:ext>
            </a:extLst>
          </p:cNvPr>
          <p:cNvSpPr/>
          <p:nvPr/>
        </p:nvSpPr>
        <p:spPr>
          <a:xfrm>
            <a:off x="6201894" y="4885261"/>
            <a:ext cx="4370295" cy="5278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구인구직 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교육훈련 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일자리지원 </a:t>
            </a:r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청년구직활동수당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면접비지원</a:t>
            </a:r>
            <a:endParaRPr lang="ko-KR" altLang="en-US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ko-KR" altLang="en-US" sz="15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4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348753" y="1362635"/>
            <a:ext cx="7978588" cy="4567517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127000" dir="5400000" sx="97000" sy="97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b"/>
          <a:lstStyle/>
          <a:p>
            <a:pPr marL="457200" indent="-457200" algn="ctr" fontAlgn="base" latinLnBrk="0">
              <a:buAutoNum type="arabicPeriod"/>
            </a:pPr>
            <a:r>
              <a:rPr lang="en-US" altLang="ko-KR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</a:t>
            </a:r>
            <a:r>
              <a:rPr lang="ko-KR" altLang="en-US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청년 일자리 정책 및 지원사업 </a:t>
            </a:r>
            <a:r>
              <a:rPr lang="en-US" altLang="ko-KR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(31</a:t>
            </a:r>
            <a:r>
              <a:rPr lang="ko-KR" altLang="en-US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</a:t>
            </a:r>
            <a:r>
              <a:rPr lang="en-US" altLang="ko-KR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algn="ctr" fontAlgn="base" latinLnBrk="0"/>
            <a:endParaRPr lang="en-US" altLang="ko-KR" sz="1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endParaRPr lang="ko-KR" altLang="en-US" sz="1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en-US" altLang="ko-KR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2500" b="1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대상별</a:t>
            </a:r>
            <a:r>
              <a:rPr lang="ko-KR" altLang="en-US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참여 가능한 취업 지원사업 소개</a:t>
            </a:r>
            <a:endParaRPr lang="en-US" altLang="ko-KR" sz="2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재학생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구직자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재직자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algn="ctr" fontAlgn="base" latinLnBrk="0"/>
            <a:endParaRPr lang="ko-KR" altLang="en-US" sz="1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en-US" altLang="ko-KR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취업에 도움이 되는 사이트 소개 </a:t>
            </a:r>
            <a:r>
              <a:rPr lang="en-US" altLang="ko-KR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(6</a:t>
            </a:r>
            <a:r>
              <a:rPr lang="ko-KR" altLang="en-US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</a:t>
            </a:r>
            <a:r>
              <a:rPr lang="en-US" altLang="ko-KR" sz="2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algn="ctr" fontAlgn="base" latinLnBrk="0"/>
            <a:endParaRPr lang="ko-KR" altLang="en-US" sz="2500" dirty="0">
              <a:solidFill>
                <a:schemeClr val="tx1"/>
              </a:solidFill>
            </a:endParaRPr>
          </a:p>
          <a:p>
            <a:pPr algn="ctr" latinLnBrk="0">
              <a:defRPr/>
            </a:pPr>
            <a:endParaRPr lang="ko-KR" altLang="en-US" sz="1400" kern="0" dirty="0">
              <a:solidFill>
                <a:srgbClr val="8C828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DD934B-386F-4249-B1C9-F47304BB4F3A}"/>
              </a:ext>
            </a:extLst>
          </p:cNvPr>
          <p:cNvSpPr txBox="1"/>
          <p:nvPr/>
        </p:nvSpPr>
        <p:spPr>
          <a:xfrm>
            <a:off x="4567518" y="1927412"/>
            <a:ext cx="3541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  <a:r>
              <a:rPr lang="en-US" altLang="ko-KR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</a:t>
            </a:r>
            <a:endParaRPr lang="ko-KR" altLang="en-US" sz="3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목포시 청년</a:t>
            </a:r>
            <a:r>
              <a:rPr lang="en-US" altLang="ko-KR" sz="3200" b="1" dirty="0">
                <a:solidFill>
                  <a:schemeClr val="bg2">
                    <a:lumMod val="50000"/>
                  </a:schemeClr>
                </a:solidFill>
              </a:rPr>
              <a:t>•</a:t>
            </a: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일자리 통합센터</a:t>
            </a:r>
            <a:endParaRPr lang="en-US" altLang="ko-KR" sz="3000" b="1" dirty="0"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0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목포 청년들의 취업과 창업을 지원</a:t>
            </a:r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매주 채용정보 및 </a:t>
            </a:r>
            <a:r>
              <a:rPr lang="ko-KR" altLang="en-US" sz="1500" b="1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취창업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지원사업</a:t>
            </a:r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교육 업로드</a:t>
            </a:r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동네 청년들과 함께하는 문화 활동 소개</a:t>
            </a:r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ko-KR" altLang="en-US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BF0292E4-0CE7-4341-A8FA-4A01B5ACA592}"/>
              </a:ext>
            </a:extLst>
          </p:cNvPr>
          <p:cNvSpPr/>
          <p:nvPr/>
        </p:nvSpPr>
        <p:spPr>
          <a:xfrm>
            <a:off x="6173319" y="5661351"/>
            <a:ext cx="4370295" cy="5278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/>
              <a:t>목포시 </a:t>
            </a:r>
            <a:r>
              <a:rPr lang="ko-KR" altLang="en-US" sz="1500" b="1" dirty="0" err="1"/>
              <a:t>청년⦁일자리</a:t>
            </a:r>
            <a:r>
              <a:rPr lang="ko-KR" altLang="en-US" sz="1500" b="1" dirty="0"/>
              <a:t> 통합센터</a:t>
            </a:r>
            <a:endParaRPr lang="en-US" altLang="ko-KR" sz="1500" b="1" u="sng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en-US" altLang="ko-KR" sz="1500" b="1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http://www.mokpo.go.kr/youthcenter</a:t>
            </a:r>
            <a:endParaRPr lang="en-US" altLang="ko-KR" sz="15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D0F965-275C-4B18-AE0D-0829EAE2FD13}"/>
              </a:ext>
            </a:extLst>
          </p:cNvPr>
          <p:cNvSpPr txBox="1"/>
          <p:nvPr/>
        </p:nvSpPr>
        <p:spPr>
          <a:xfrm>
            <a:off x="2644588" y="2644588"/>
            <a:ext cx="7395883" cy="54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052333F8-F386-4367-805F-3C9D5F0C385C}"/>
              </a:ext>
            </a:extLst>
          </p:cNvPr>
          <p:cNvSpPr/>
          <p:nvPr/>
        </p:nvSpPr>
        <p:spPr>
          <a:xfrm>
            <a:off x="2160494" y="2582847"/>
            <a:ext cx="8139953" cy="4482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추천 대상</a:t>
            </a:r>
            <a:r>
              <a:rPr lang="en-US" altLang="ko-KR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목포 </a:t>
            </a:r>
            <a:r>
              <a:rPr lang="ko-KR" altLang="en-US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</a:t>
            </a:r>
            <a:r>
              <a:rPr lang="en-US" altLang="ko-KR" b="1" dirty="0">
                <a:solidFill>
                  <a:schemeClr val="bg1"/>
                </a:solidFill>
              </a:rPr>
              <a:t>•</a:t>
            </a:r>
            <a:r>
              <a:rPr lang="ko-KR" altLang="en-US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창업 정보 및 동네 청년들의 문화활동이 궁금한 청년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D0CC1AD1-BC36-4480-8EC7-7771C24F7CDD}"/>
              </a:ext>
            </a:extLst>
          </p:cNvPr>
          <p:cNvSpPr/>
          <p:nvPr/>
        </p:nvSpPr>
        <p:spPr>
          <a:xfrm>
            <a:off x="2160494" y="3409228"/>
            <a:ext cx="3801036" cy="264194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3446FC-5508-4F8D-9BA0-2FAD7D3728B3}"/>
              </a:ext>
            </a:extLst>
          </p:cNvPr>
          <p:cNvSpPr txBox="1"/>
          <p:nvPr/>
        </p:nvSpPr>
        <p:spPr>
          <a:xfrm>
            <a:off x="6096000" y="3533523"/>
            <a:ext cx="52680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센터의 중요한 소식들이 궁금하다면</a:t>
            </a:r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=&gt; 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공지사항</a:t>
            </a:r>
            <a:endParaRPr lang="en-US" altLang="ko-KR" sz="1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매주 월요일</a:t>
            </a:r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구직 </a:t>
            </a:r>
            <a:r>
              <a:rPr lang="ko-KR" altLang="en-US" sz="1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정보 </a:t>
            </a:r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=&gt;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채용게시판 </a:t>
            </a:r>
          </a:p>
          <a:p>
            <a:pPr fontAlgn="base">
              <a:buFontTx/>
              <a:buChar char="-"/>
            </a:pPr>
            <a:r>
              <a:rPr lang="ko-KR" altLang="en-US" sz="15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</a:t>
            </a:r>
            <a:r>
              <a:rPr lang="en-US" altLang="ko-KR" sz="1600" b="1" dirty="0"/>
              <a:t>•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창업에 관련 된 교육 및 지원사업 정보</a:t>
            </a:r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15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buFontTx/>
              <a:buChar char="-"/>
            </a:pPr>
            <a:r>
              <a:rPr lang="en-US" altLang="ko-KR" sz="1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=&gt; 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일자리 자료실</a:t>
            </a:r>
          </a:p>
          <a:p>
            <a:pPr fontAlgn="base"/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동네 청년들의 소모임 알고 싶다면</a:t>
            </a:r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=&gt; ‘</a:t>
            </a:r>
            <a:r>
              <a:rPr lang="ko-KR" altLang="en-US" sz="1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청년꿀팁</a:t>
            </a:r>
            <a:r>
              <a:rPr lang="en-US" altLang="ko-KR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1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게시판</a:t>
            </a:r>
            <a:endParaRPr lang="en-US" altLang="ko-KR" sz="1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F0FF6471-A0AF-49BD-8610-0730E602740E}"/>
              </a:ext>
            </a:extLst>
          </p:cNvPr>
          <p:cNvSpPr/>
          <p:nvPr/>
        </p:nvSpPr>
        <p:spPr>
          <a:xfrm>
            <a:off x="6216181" y="4934882"/>
            <a:ext cx="4370295" cy="5800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구인구직 </a:t>
            </a:r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일자리 자료실 </a:t>
            </a:r>
            <a:endParaRPr lang="en-US" altLang="ko-KR" sz="1500" b="1" dirty="0" smtClean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500" b="1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커뮤니티 </a:t>
            </a:r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1500" b="1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청년꿀팁</a:t>
            </a:r>
            <a:endParaRPr lang="ko-KR" altLang="en-US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ko-KR" altLang="en-US" sz="15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2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680447" y="1341107"/>
            <a:ext cx="6831105" cy="45899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127000" dir="5400000" sx="97000" sy="97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b"/>
          <a:lstStyle/>
          <a:p>
            <a:pPr algn="ctr" latinLnBrk="0">
              <a:defRPr/>
            </a:pPr>
            <a:endParaRPr lang="ko-KR" altLang="en-US" sz="1400" kern="0" dirty="0">
              <a:solidFill>
                <a:srgbClr val="8C8280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129646" y="88837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062355" y="929812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071273-CFAD-4FEB-A8E5-44A2AD418E07}"/>
              </a:ext>
            </a:extLst>
          </p:cNvPr>
          <p:cNvSpPr txBox="1"/>
          <p:nvPr/>
        </p:nvSpPr>
        <p:spPr>
          <a:xfrm>
            <a:off x="2788023" y="2438885"/>
            <a:ext cx="67235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25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 입맛에 꼭 맞는 </a:t>
            </a:r>
            <a:endParaRPr lang="en-US" altLang="ko-KR" sz="2500" b="1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</a:t>
            </a:r>
            <a:r>
              <a:rPr lang="ko-KR" altLang="en-US" sz="25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청년 지원 사업</a:t>
            </a:r>
            <a:endParaRPr lang="en-US" altLang="ko-KR" sz="2500" b="1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/>
            <a:r>
              <a:rPr lang="ko-KR" altLang="en-US" sz="25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잘 골라서 지원하세요</a:t>
            </a:r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  <a:p>
            <a:pPr algn="ctr" fontAlgn="base" latinLnBrk="0"/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 algn="ctr" fontAlgn="base" latinLnBrk="0"/>
            <a:r>
              <a:rPr lang="en-US" altLang="ko-KR" sz="5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5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감사합니다</a:t>
            </a:r>
            <a:r>
              <a:rPr lang="en-US" altLang="ko-KR" sz="5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endParaRPr lang="ko-KR" altLang="en-US" sz="1000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424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792942" y="851647"/>
            <a:ext cx="8901952" cy="5181599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127000" dir="5400000" sx="97000" sy="97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b"/>
          <a:lstStyle/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endParaRPr lang="en-US" altLang="ko-KR" sz="14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r>
              <a:rPr lang="en-US" altLang="ko-KR" sz="1400" b="1" kern="0" dirty="0">
                <a:solidFill>
                  <a:srgbClr val="8C828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400" b="1" kern="0" dirty="0">
                <a:solidFill>
                  <a:srgbClr val="8C828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보너스</a:t>
            </a:r>
            <a:r>
              <a:rPr lang="en-US" altLang="ko-KR" sz="1400" b="1" kern="0" dirty="0">
                <a:solidFill>
                  <a:srgbClr val="8C828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</a:t>
            </a:r>
          </a:p>
          <a:p>
            <a:pPr algn="ctr" latinLnBrk="0">
              <a:defRPr/>
            </a:pPr>
            <a:endParaRPr lang="en-US" altLang="ko-KR" sz="1000" b="1" kern="0" dirty="0">
              <a:solidFill>
                <a:srgbClr val="8C828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latinLnBrk="0">
              <a:defRPr/>
            </a:pPr>
            <a:r>
              <a:rPr lang="ko-KR" altLang="en-US" sz="1400" kern="0" dirty="0">
                <a:solidFill>
                  <a:srgbClr val="8C8280"/>
                </a:solidFill>
              </a:rPr>
              <a:t>이미지 메이킹 맛보기 영상 </a:t>
            </a:r>
            <a:r>
              <a:rPr lang="en-US" altLang="ko-KR" sz="1400" kern="0" dirty="0">
                <a:solidFill>
                  <a:srgbClr val="8C8280"/>
                </a:solidFill>
              </a:rPr>
              <a:t>: </a:t>
            </a:r>
            <a:r>
              <a:rPr lang="ko-KR" altLang="en-US" sz="1400" kern="0" dirty="0" err="1">
                <a:solidFill>
                  <a:srgbClr val="8C8280"/>
                </a:solidFill>
              </a:rPr>
              <a:t>홍혜연</a:t>
            </a:r>
            <a:r>
              <a:rPr lang="ko-KR" altLang="en-US" sz="1400" kern="0" dirty="0">
                <a:solidFill>
                  <a:srgbClr val="8C8280"/>
                </a:solidFill>
              </a:rPr>
              <a:t> 강사</a:t>
            </a: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en-US" altLang="ko-KR" sz="1400" kern="0" dirty="0">
              <a:solidFill>
                <a:srgbClr val="8C8280"/>
              </a:solidFill>
            </a:endParaRPr>
          </a:p>
          <a:p>
            <a:pPr algn="ctr" latinLnBrk="0">
              <a:defRPr/>
            </a:pPr>
            <a:endParaRPr lang="ko-KR" altLang="en-US" sz="1400" kern="0" dirty="0">
              <a:solidFill>
                <a:srgbClr val="8C8280"/>
              </a:solidFill>
            </a:endParaRPr>
          </a:p>
        </p:txBody>
      </p:sp>
      <p:pic>
        <p:nvPicPr>
          <p:cNvPr id="2" name="온라인 미디어 1">
            <a:hlinkClick r:id="rId4"/>
            <a:extLst>
              <a:ext uri="{FF2B5EF4-FFF2-40B4-BE49-F238E27FC236}">
                <a16:creationId xmlns:a16="http://schemas.microsoft.com/office/drawing/2014/main" xmlns="" id="{8FF18150-8E90-432F-89CE-C14513D863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67318" y="207308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7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50606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</a:t>
            </a:r>
            <a:r>
              <a:rPr lang="en-US" altLang="ko-KR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2020</a:t>
            </a:r>
            <a:r>
              <a:rPr lang="ko-KR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년 청년 일자리 정책 및 지원 사업</a:t>
            </a:r>
            <a:endParaRPr lang="en-US" altLang="ko-KR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               </a:t>
            </a:r>
            <a:r>
              <a:rPr lang="ko-KR" altLang="en-US" sz="15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골라 지원하는 재미가 있다</a:t>
            </a:r>
            <a:r>
              <a:rPr lang="en-US" altLang="ko-KR" sz="15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1500" b="1" u="sng" dirty="0">
                <a:solidFill>
                  <a:srgbClr val="C00000"/>
                </a:solidFill>
              </a:rPr>
              <a:t>총 </a:t>
            </a:r>
            <a:r>
              <a:rPr lang="en-US" altLang="ko-KR" sz="1500" b="1" u="sng" dirty="0">
                <a:solidFill>
                  <a:srgbClr val="C00000"/>
                </a:solidFill>
              </a:rPr>
              <a:t>31</a:t>
            </a:r>
            <a:r>
              <a:rPr lang="ko-KR" altLang="en-US" sz="1500" b="1" u="sng" dirty="0">
                <a:solidFill>
                  <a:srgbClr val="C00000"/>
                </a:solidFill>
              </a:rPr>
              <a:t>가지 </a:t>
            </a:r>
            <a:r>
              <a:rPr lang="ko-KR" altLang="en-US" sz="15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취업 지원 사업</a:t>
            </a:r>
            <a:r>
              <a:rPr lang="en-US" altLang="ko-KR" sz="15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1500" b="1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대공개</a:t>
            </a:r>
            <a:r>
              <a:rPr lang="en-US" altLang="ko-KR" sz="15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!</a:t>
            </a:r>
            <a:endParaRPr lang="ko-KR" altLang="en-US" sz="15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r">
              <a:lnSpc>
                <a:spcPct val="150000"/>
              </a:lnSpc>
            </a:pPr>
            <a:endParaRPr lang="en-US" altLang="ko-KR" sz="1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1E2E7FC-58C2-42E8-A8BB-80D7789EAE0F}"/>
              </a:ext>
            </a:extLst>
          </p:cNvPr>
          <p:cNvGrpSpPr/>
          <p:nvPr/>
        </p:nvGrpSpPr>
        <p:grpSpPr>
          <a:xfrm>
            <a:off x="718190" y="1667963"/>
            <a:ext cx="11287510" cy="4563173"/>
            <a:chOff x="693023" y="1938781"/>
            <a:chExt cx="11287510" cy="2872521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171642" y="2224257"/>
              <a:ext cx="3320986" cy="761072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fontAlgn="base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marL="228600" indent="-228600" fontAlgn="base">
                <a:buFont typeface="+mj-lt"/>
                <a:buAutoNum type="arabicPeriod"/>
              </a:pPr>
              <a:r>
                <a:rPr lang="ko-KR" altLang="en-US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국가근로장학금</a:t>
              </a:r>
            </a:p>
            <a:p>
              <a:pPr marL="228600" indent="-228600" fontAlgn="base">
                <a:buFont typeface="+mj-lt"/>
                <a:buAutoNum type="arabicPeriod"/>
              </a:pPr>
              <a:r>
                <a:rPr lang="ko-KR" altLang="en-US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학자금 대출 상환 부담 경감</a:t>
              </a:r>
            </a:p>
            <a:p>
              <a:pPr marL="228600" indent="-228600" fontAlgn="base">
                <a:buFont typeface="+mj-lt"/>
                <a:buAutoNum type="arabicPeriod"/>
              </a:pPr>
              <a:r>
                <a:rPr lang="ko-KR" altLang="en-US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동계</a:t>
              </a:r>
              <a:r>
                <a:rPr lang="en-US" altLang="ko-KR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하계 대학생 아르바이트 지원</a:t>
              </a:r>
            </a:p>
            <a:p>
              <a:pPr marL="228600" indent="-228600" fontAlgn="base">
                <a:buFont typeface="+mj-lt"/>
                <a:buAutoNum type="arabicPeriod"/>
              </a:pPr>
              <a:r>
                <a:rPr lang="ko-KR" altLang="en-US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여름 특별수영교실 대학생 안전요원 운영</a:t>
              </a:r>
            </a:p>
            <a:p>
              <a:pPr marL="228600" indent="-228600" fontAlgn="base">
                <a:buFont typeface="+mj-lt"/>
                <a:buAutoNum type="arabicPeriod"/>
              </a:pPr>
              <a:r>
                <a:rPr lang="ko-KR" altLang="en-US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군 복무 중 자기 개발 지원</a:t>
              </a:r>
            </a:p>
            <a:p>
              <a:pPr fontAlgn="base"/>
              <a:endParaRPr lang="ko-KR" altLang="en-US"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93023" y="1938781"/>
              <a:ext cx="2521142" cy="26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재학생 참여가능 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151230" y="3009015"/>
              <a:ext cx="3763352" cy="1566489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altLang="ko-KR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17.   </a:t>
              </a:r>
              <a:r>
                <a:rPr lang="ko-KR" altLang="en-US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취업성공패키지</a:t>
              </a:r>
            </a:p>
            <a:p>
              <a:pPr fontAlgn="base"/>
              <a:r>
                <a:rPr lang="en-US" altLang="ko-KR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18.   </a:t>
              </a:r>
              <a:r>
                <a:rPr lang="ko-KR" altLang="en-US" sz="1300" dirty="0" err="1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청년구직활동지원금</a:t>
              </a:r>
              <a:endPara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fontAlgn="base"/>
              <a:r>
                <a:rPr lang="en-US" altLang="ko-KR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19.   </a:t>
              </a:r>
              <a:r>
                <a:rPr lang="ko-KR" altLang="en-US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지역 맞춤 </a:t>
              </a:r>
              <a:r>
                <a:rPr lang="ko-KR" altLang="en-US" sz="1300" dirty="0" err="1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면접비</a:t>
              </a:r>
              <a:r>
                <a:rPr lang="ko-KR" altLang="en-US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지원사업</a:t>
              </a:r>
            </a:p>
            <a:p>
              <a:pPr fontAlgn="base"/>
              <a:r>
                <a:rPr lang="en-US" altLang="ko-KR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20.   </a:t>
              </a:r>
              <a:r>
                <a:rPr lang="ko-KR" altLang="en-US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청년 공공근로 일자리 지원</a:t>
              </a:r>
              <a:endPara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marL="342900" indent="-342900" fontAlgn="base">
                <a:buAutoNum type="arabicPeriod" startAt="21"/>
              </a:pPr>
              <a:r>
                <a:rPr lang="ko-KR" altLang="en-US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공무원 등 공공분야 청년일자리창출</a:t>
              </a:r>
            </a:p>
            <a:p>
              <a:pPr fontAlgn="base"/>
              <a:r>
                <a:rPr lang="en-US" altLang="ko-KR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22.   </a:t>
              </a:r>
              <a:r>
                <a:rPr lang="ko-KR" altLang="en-US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맞춤형 청년 장애인 일자리 지원</a:t>
              </a:r>
            </a:p>
            <a:p>
              <a:pPr fontAlgn="base"/>
              <a:r>
                <a:rPr lang="en-US" altLang="ko-KR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23.   </a:t>
              </a:r>
              <a:r>
                <a:rPr lang="ko-KR" altLang="en-US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저소득층 청년 자활 지원</a:t>
              </a:r>
            </a:p>
            <a:p>
              <a:pPr fontAlgn="base"/>
              <a:r>
                <a:rPr lang="en-US" altLang="ko-KR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24.   </a:t>
              </a:r>
              <a:r>
                <a:rPr lang="ko-KR" altLang="en-US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생활체육 프로그램 청년체육지도자 배치운영</a:t>
              </a:r>
            </a:p>
            <a:p>
              <a:pPr fontAlgn="base"/>
              <a:r>
                <a:rPr lang="en-US" altLang="ko-KR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25.   </a:t>
              </a:r>
              <a:r>
                <a:rPr lang="ko-KR" altLang="en-US" sz="13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모자보건사업 보조인력 채용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810262" y="4547808"/>
              <a:ext cx="2521142" cy="26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구직자 </a:t>
              </a:r>
              <a:r>
                <a: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미취업자</a:t>
              </a:r>
              <a:r>
                <a: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8435813" y="3022733"/>
              <a:ext cx="2984895" cy="919742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27.  </a:t>
              </a:r>
              <a:r>
                <a:rPr lang="ko-KR" altLang="en-US" sz="1200" dirty="0" err="1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청년내일채움공제</a:t>
              </a:r>
              <a:endParaRPr lang="ko-KR" altLang="en-US" sz="1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28.  </a:t>
              </a:r>
              <a:r>
                <a:rPr lang="ko-KR" altLang="en-US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중소기업 취업하는 청년에 대한 </a:t>
              </a:r>
              <a:endParaRPr lang="en-US" altLang="ko-KR" sz="1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  </a:t>
              </a:r>
              <a:r>
                <a:rPr lang="ko-KR" altLang="en-US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소득세 감면</a:t>
              </a: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29. </a:t>
              </a:r>
              <a:r>
                <a:rPr lang="ko-KR" altLang="en-US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청년동행카드</a:t>
              </a: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30. </a:t>
              </a:r>
              <a:r>
                <a:rPr lang="ko-KR" altLang="en-US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청년우대형 청약통장</a:t>
              </a: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31. </a:t>
              </a:r>
              <a:r>
                <a:rPr lang="ko-KR" altLang="en-US" sz="1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청년 추가고용 장려금 지원사업</a:t>
              </a:r>
            </a:p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459391" y="3928497"/>
              <a:ext cx="2521142" cy="26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재직자 </a:t>
              </a:r>
              <a:r>
                <a: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취업자</a:t>
              </a:r>
              <a:r>
                <a: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65825A22-042B-473E-BD6D-038F1E9B9472}"/>
              </a:ext>
            </a:extLst>
          </p:cNvPr>
          <p:cNvSpPr/>
          <p:nvPr/>
        </p:nvSpPr>
        <p:spPr>
          <a:xfrm>
            <a:off x="914912" y="3438631"/>
            <a:ext cx="4113505" cy="28252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sz="1500" b="1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재학생</a:t>
            </a:r>
            <a:r>
              <a:rPr lang="en-US" altLang="ko-KR" sz="1500" b="1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1500" b="1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구직자 동시 참여가능</a:t>
            </a:r>
            <a:endParaRPr lang="en-US" altLang="ko-KR" sz="1500" b="1" dirty="0">
              <a:solidFill>
                <a:schemeClr val="accent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endParaRPr lang="en-US" altLang="ko-KR" sz="15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   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취업특강</a:t>
            </a:r>
          </a:p>
          <a:p>
            <a:pPr fontAlgn="base"/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7.    CAP+(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청년직업지도</a:t>
            </a:r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프로그램</a:t>
            </a:r>
            <a:endParaRPr lang="en-US" altLang="ko-KR" sz="1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8.    </a:t>
            </a:r>
            <a:r>
              <a:rPr lang="en-US" altLang="ko-KR" sz="1300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allA</a:t>
            </a:r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300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청년진로역량강화</a:t>
            </a:r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프로그램</a:t>
            </a:r>
          </a:p>
          <a:p>
            <a:pPr fontAlgn="base"/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9.    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 취업역량 프로그램</a:t>
            </a:r>
            <a:endParaRPr lang="en-US" altLang="ko-KR" sz="1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10.  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중소기업탐방 프로그램</a:t>
            </a:r>
          </a:p>
          <a:p>
            <a:pPr fontAlgn="base"/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11.  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일자리성공패키지</a:t>
            </a:r>
          </a:p>
          <a:p>
            <a:pPr fontAlgn="base"/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12.  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항공분야 취업지원</a:t>
            </a:r>
          </a:p>
          <a:p>
            <a:pPr fontAlgn="base"/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13.  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빅데이터 청년인재 양성 및 일자리연계</a:t>
            </a:r>
          </a:p>
          <a:p>
            <a:pPr fontAlgn="base"/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14.  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관광전문인력 양성</a:t>
            </a:r>
          </a:p>
          <a:p>
            <a:pPr fontAlgn="base"/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15.  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해외취업알선 및 해외취업아카데미</a:t>
            </a:r>
          </a:p>
          <a:p>
            <a:pPr fontAlgn="base"/>
            <a:r>
              <a:rPr lang="en-US" altLang="ko-KR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16.  </a:t>
            </a:r>
            <a:r>
              <a: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지역주도형 청년일자리사업</a:t>
            </a:r>
          </a:p>
          <a:p>
            <a:pPr fontAlgn="base"/>
            <a:endParaRPr lang="ko-KR" altLang="en-US" dirty="0">
              <a:solidFill>
                <a:schemeClr val="tx1"/>
              </a:solidFill>
            </a:endParaRPr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xmlns="" id="{500DFAE9-5B70-4BA0-8EA0-57B2AC35E10D}"/>
              </a:ext>
            </a:extLst>
          </p:cNvPr>
          <p:cNvSpPr/>
          <p:nvPr/>
        </p:nvSpPr>
        <p:spPr>
          <a:xfrm>
            <a:off x="7058073" y="2265240"/>
            <a:ext cx="3074378" cy="1015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accent6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구직자</a:t>
            </a:r>
            <a:r>
              <a:rPr lang="en-US" altLang="ko-KR" sz="1500" b="1" dirty="0">
                <a:solidFill>
                  <a:schemeClr val="accent6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1500" b="1" dirty="0">
                <a:solidFill>
                  <a:schemeClr val="accent6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재직자 동시 참여가능</a:t>
            </a:r>
            <a:endParaRPr lang="en-US" altLang="ko-KR" sz="1500" b="1" dirty="0">
              <a:solidFill>
                <a:schemeClr val="accent6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000" dirty="0"/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26. </a:t>
            </a:r>
            <a:r>
              <a:rPr lang="ko-KR" altLang="en-US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국민내일배움카드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4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국가근로장학금</a:t>
            </a:r>
            <a:endParaRPr lang="en-US" altLang="ko-KR" sz="3000" b="1" dirty="0"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안정적인 학업여건 조성과 취업역량 제고를 위한 장학금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endParaRPr lang="ko-KR" altLang="en-US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전공과 연계한 근로경험을 통해 취업능력을 제고 및 생활비 지원을 </a:t>
            </a:r>
          </a:p>
          <a:p>
            <a:pPr algn="ctr" fontAlgn="base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통한 취업 전 사회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·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직업체험 기회 제공 및 안정적인 학업여건 조성 </a:t>
            </a:r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1E2E7FC-58C2-42E8-A8BB-80D7789EAE0F}"/>
              </a:ext>
            </a:extLst>
          </p:cNvPr>
          <p:cNvGrpSpPr/>
          <p:nvPr/>
        </p:nvGrpSpPr>
        <p:grpSpPr>
          <a:xfrm>
            <a:off x="1629597" y="2823238"/>
            <a:ext cx="9245792" cy="2995156"/>
            <a:chOff x="1604430" y="1976830"/>
            <a:chExt cx="9245792" cy="299515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60443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추천대상</a:t>
              </a:r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2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국내 대학 재학생 </a:t>
              </a:r>
              <a:endParaRPr lang="en-US" altLang="ko-KR" sz="12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2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입학예정자 포함</a:t>
              </a:r>
              <a:r>
                <a:rPr lang="en-US" altLang="ko-KR" sz="12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r>
                <a:rPr lang="en-US" altLang="ko-KR" sz="1200" dirty="0">
                  <a:solidFill>
                    <a:srgbClr val="FF0000"/>
                  </a:solidFill>
                  <a:latin typeface="+mn-ea"/>
                </a:rPr>
                <a:t> </a:t>
              </a:r>
              <a:endParaRPr lang="ko-KR" altLang="en-US" sz="1200" dirty="0">
                <a:solidFill>
                  <a:srgbClr val="FF0000"/>
                </a:solidFill>
                <a:latin typeface="+mn-ea"/>
              </a:endParaRPr>
            </a:p>
            <a:p>
              <a:pPr fontAlgn="base"/>
              <a:endParaRPr lang="en-US" altLang="ko-KR" sz="1200" dirty="0">
                <a:solidFill>
                  <a:schemeClr val="tx1"/>
                </a:solidFill>
                <a:latin typeface="+mn-ea"/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+mn-ea"/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</a:rPr>
                <a:t>선발기준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</a:rPr>
                <a:t>&gt;</a:t>
              </a:r>
            </a:p>
            <a:p>
              <a:pPr algn="ctr" fontAlgn="base"/>
              <a:endParaRPr lang="ko-KR" altLang="en-US" sz="500" b="1" dirty="0">
                <a:solidFill>
                  <a:schemeClr val="tx1"/>
                </a:solidFill>
                <a:latin typeface="+mn-ea"/>
              </a:endParaRP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  <a:latin typeface="+mn-ea"/>
                </a:rPr>
                <a:t>‘</a:t>
              </a:r>
              <a:r>
                <a:rPr lang="ko-KR" altLang="en-US" sz="1200" dirty="0">
                  <a:solidFill>
                    <a:schemeClr val="tx1"/>
                  </a:solidFill>
                  <a:latin typeface="+mn-ea"/>
                </a:rPr>
                <a:t>학적</a:t>
              </a:r>
              <a:r>
                <a:rPr lang="en-US" altLang="ko-KR" sz="1200" dirty="0">
                  <a:solidFill>
                    <a:schemeClr val="tx1"/>
                  </a:solidFill>
                  <a:latin typeface="+mn-ea"/>
                </a:rPr>
                <a:t>, </a:t>
              </a:r>
              <a:r>
                <a:rPr lang="ko-KR" altLang="en-US" sz="1200" dirty="0">
                  <a:solidFill>
                    <a:schemeClr val="tx1"/>
                  </a:solidFill>
                  <a:latin typeface="+mn-ea"/>
                </a:rPr>
                <a:t>성적</a:t>
              </a:r>
              <a:r>
                <a:rPr lang="en-US" altLang="ko-KR" sz="1200" dirty="0">
                  <a:solidFill>
                    <a:schemeClr val="tx1"/>
                  </a:solidFill>
                  <a:latin typeface="+mn-ea"/>
                </a:rPr>
                <a:t>, </a:t>
              </a:r>
              <a:r>
                <a:rPr lang="ko-KR" altLang="en-US" sz="1200" dirty="0">
                  <a:solidFill>
                    <a:schemeClr val="tx1"/>
                  </a:solidFill>
                  <a:latin typeface="+mn-ea"/>
                </a:rPr>
                <a:t>소득요건 만족한 자</a:t>
              </a:r>
              <a:endParaRPr lang="en-US" altLang="ko-KR" sz="1200" dirty="0">
                <a:solidFill>
                  <a:schemeClr val="tx1"/>
                </a:solidFill>
                <a:latin typeface="+mn-ea"/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  <a:latin typeface="+mn-ea"/>
                </a:rPr>
                <a:t>우선선발 </a:t>
              </a:r>
              <a:r>
                <a:rPr lang="ko-KR" altLang="en-US" sz="1200" dirty="0" err="1">
                  <a:solidFill>
                    <a:schemeClr val="tx1"/>
                  </a:solidFill>
                  <a:latin typeface="+mn-ea"/>
                </a:rPr>
                <a:t>기준고려</a:t>
              </a:r>
              <a:endParaRPr lang="en-US" altLang="ko-KR" sz="1200" dirty="0">
                <a:solidFill>
                  <a:schemeClr val="tx1"/>
                </a:solidFill>
                <a:latin typeface="+mn-ea"/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  <a:latin typeface="+mn-ea"/>
                </a:rPr>
                <a:t> 대학 자체기준을 수립</a:t>
              </a:r>
              <a:endParaRPr lang="en-US" altLang="ko-KR" sz="1200" dirty="0">
                <a:solidFill>
                  <a:schemeClr val="tx1"/>
                </a:solidFill>
                <a:latin typeface="+mn-ea"/>
              </a:endParaRPr>
            </a:p>
            <a:p>
              <a:pPr algn="ctr" fontAlgn="base"/>
              <a:endParaRPr lang="ko-KR" altLang="en-US" sz="500" dirty="0">
                <a:solidFill>
                  <a:schemeClr val="tx1"/>
                </a:solidFill>
                <a:latin typeface="+mn-ea"/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  <a:latin typeface="+mn-ea"/>
                </a:rPr>
                <a:t>대학생을 심사</a:t>
              </a:r>
              <a:r>
                <a:rPr lang="en-US" altLang="ko-KR" sz="1200" dirty="0">
                  <a:solidFill>
                    <a:schemeClr val="tx1"/>
                  </a:solidFill>
                  <a:latin typeface="+mn-ea"/>
                </a:rPr>
                <a:t>, </a:t>
              </a: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  <a:latin typeface="+mn-ea"/>
                </a:rPr>
                <a:t>대학별 배정예산 내에서 선발 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60443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참여대상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966755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14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14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국가 근로장학생이 될 수 있음</a:t>
              </a:r>
              <a:r>
                <a:rPr lang="en-US" altLang="ko-KR" sz="14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</a:t>
              </a:r>
            </a:p>
            <a:p>
              <a:pPr algn="ctr" fontAlgn="base"/>
              <a:endParaRPr lang="ko-KR" altLang="en-US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교내근로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&gt;</a:t>
              </a: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9,000</a:t>
              </a:r>
              <a:r>
                <a:rPr lang="ko-KR" altLang="en-US" sz="1200" dirty="0">
                  <a:solidFill>
                    <a:schemeClr val="tx1"/>
                  </a:solidFill>
                </a:rPr>
                <a:t>원</a:t>
              </a:r>
            </a:p>
            <a:p>
              <a:pPr algn="ctr" fontAlgn="base"/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교외근로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&gt;</a:t>
              </a: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10,500</a:t>
              </a:r>
              <a:r>
                <a:rPr lang="ko-KR" altLang="en-US" sz="1200" dirty="0">
                  <a:solidFill>
                    <a:schemeClr val="tx1"/>
                  </a:solidFill>
                </a:rPr>
                <a:t>원</a:t>
              </a:r>
              <a:r>
                <a:rPr lang="en-US" altLang="ko-KR" sz="1200" dirty="0">
                  <a:solidFill>
                    <a:schemeClr val="tx1"/>
                  </a:solidFill>
                </a:rPr>
                <a:t> (20</a:t>
              </a:r>
              <a:r>
                <a:rPr lang="ko-KR" altLang="en-US" sz="1200" dirty="0">
                  <a:solidFill>
                    <a:schemeClr val="tx1"/>
                  </a:solidFill>
                </a:rPr>
                <a:t>년 </a:t>
              </a:r>
              <a:r>
                <a:rPr lang="en-US" altLang="ko-KR" sz="1200" dirty="0">
                  <a:solidFill>
                    <a:schemeClr val="tx1"/>
                  </a:solidFill>
                </a:rPr>
                <a:t>1~2</a:t>
              </a:r>
              <a:r>
                <a:rPr lang="ko-KR" altLang="en-US" sz="1200" dirty="0">
                  <a:solidFill>
                    <a:schemeClr val="tx1"/>
                  </a:solidFill>
                </a:rPr>
                <a:t>월</a:t>
              </a:r>
              <a:r>
                <a:rPr lang="en-US" altLang="ko-KR" sz="1200" dirty="0">
                  <a:solidFill>
                    <a:schemeClr val="tx1"/>
                  </a:solidFill>
                </a:rPr>
                <a:t>) </a:t>
              </a: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11,150</a:t>
              </a:r>
              <a:r>
                <a:rPr lang="ko-KR" altLang="en-US" sz="1200" dirty="0">
                  <a:solidFill>
                    <a:schemeClr val="tx1"/>
                  </a:solidFill>
                </a:rPr>
                <a:t>원 </a:t>
              </a:r>
              <a:r>
                <a:rPr lang="en-US" altLang="ko-KR" sz="1200" dirty="0">
                  <a:solidFill>
                    <a:schemeClr val="tx1"/>
                  </a:solidFill>
                </a:rPr>
                <a:t>(20</a:t>
              </a:r>
              <a:r>
                <a:rPr lang="ko-KR" altLang="en-US" sz="1200" dirty="0">
                  <a:solidFill>
                    <a:schemeClr val="tx1"/>
                  </a:solidFill>
                </a:rPr>
                <a:t>년 </a:t>
              </a:r>
              <a:r>
                <a:rPr lang="en-US" altLang="ko-KR" sz="1200" dirty="0">
                  <a:solidFill>
                    <a:schemeClr val="tx1"/>
                  </a:solidFill>
                </a:rPr>
                <a:t>3</a:t>
              </a:r>
              <a:r>
                <a:rPr lang="ko-KR" altLang="en-US" sz="1200" dirty="0">
                  <a:solidFill>
                    <a:schemeClr val="tx1"/>
                  </a:solidFill>
                </a:rPr>
                <a:t>월</a:t>
              </a:r>
              <a:r>
                <a:rPr lang="en-US" altLang="ko-KR" sz="1200" dirty="0">
                  <a:solidFill>
                    <a:schemeClr val="tx1"/>
                  </a:solidFill>
                </a:rPr>
                <a:t>~) </a:t>
              </a:r>
              <a:endParaRPr lang="ko-KR" altLang="en-US" sz="1200" dirty="0">
                <a:solidFill>
                  <a:schemeClr val="tx1"/>
                </a:solidFill>
              </a:endParaRPr>
            </a:p>
            <a:p>
              <a:pPr algn="ctr" fontAlgn="base"/>
              <a:endParaRPr lang="en-US" altLang="ko-KR" sz="1000" b="1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000" b="1" dirty="0">
                  <a:solidFill>
                    <a:schemeClr val="tx1"/>
                  </a:solidFill>
                </a:rPr>
                <a:t>&lt;</a:t>
              </a:r>
              <a:r>
                <a:rPr lang="ko-KR" altLang="en-US" sz="1000" b="1" dirty="0">
                  <a:solidFill>
                    <a:schemeClr val="tx1"/>
                  </a:solidFill>
                </a:rPr>
                <a:t>지원한도</a:t>
              </a:r>
              <a:r>
                <a:rPr lang="en-US" altLang="ko-KR" sz="1000" b="1" dirty="0">
                  <a:solidFill>
                    <a:schemeClr val="tx1"/>
                  </a:solidFill>
                </a:rPr>
                <a:t>&gt;</a:t>
              </a:r>
              <a:endParaRPr lang="ko-KR" altLang="en-US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000" dirty="0">
                  <a:solidFill>
                    <a:schemeClr val="tx1"/>
                  </a:solidFill>
                </a:rPr>
                <a:t>(</a:t>
              </a:r>
              <a:r>
                <a:rPr lang="ko-KR" altLang="en-US" sz="1000" dirty="0">
                  <a:solidFill>
                    <a:schemeClr val="tx1"/>
                  </a:solidFill>
                </a:rPr>
                <a:t>최대근로시간</a:t>
              </a:r>
              <a:r>
                <a:rPr lang="en-US" altLang="ko-KR" sz="1000" dirty="0">
                  <a:solidFill>
                    <a:schemeClr val="tx1"/>
                  </a:solidFill>
                </a:rPr>
                <a:t>) 1</a:t>
              </a:r>
              <a:r>
                <a:rPr lang="ko-KR" altLang="en-US" sz="1000" dirty="0">
                  <a:solidFill>
                    <a:schemeClr val="tx1"/>
                  </a:solidFill>
                </a:rPr>
                <a:t>일 </a:t>
              </a:r>
              <a:r>
                <a:rPr lang="en-US" altLang="ko-KR" sz="1000" dirty="0">
                  <a:solidFill>
                    <a:schemeClr val="tx1"/>
                  </a:solidFill>
                </a:rPr>
                <a:t>8</a:t>
              </a:r>
              <a:r>
                <a:rPr lang="ko-KR" altLang="en-US" sz="1000" dirty="0">
                  <a:solidFill>
                    <a:schemeClr val="tx1"/>
                  </a:solidFill>
                </a:rPr>
                <a:t>시간 </a:t>
              </a:r>
            </a:p>
            <a:p>
              <a:pPr algn="ctr" fontAlgn="base"/>
              <a:r>
                <a:rPr lang="ko-KR" altLang="en-US" sz="1000" dirty="0">
                  <a:solidFill>
                    <a:schemeClr val="tx1"/>
                  </a:solidFill>
                </a:rPr>
                <a:t>주당 학기 중 </a:t>
              </a:r>
              <a:r>
                <a:rPr lang="en-US" altLang="ko-KR" sz="1000" dirty="0">
                  <a:solidFill>
                    <a:schemeClr val="tx1"/>
                  </a:solidFill>
                </a:rPr>
                <a:t>20</a:t>
              </a:r>
              <a:r>
                <a:rPr lang="ko-KR" altLang="en-US" sz="1000" dirty="0">
                  <a:solidFill>
                    <a:schemeClr val="tx1"/>
                  </a:solidFill>
                </a:rPr>
                <a:t>시간</a:t>
              </a:r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000" dirty="0">
                  <a:solidFill>
                    <a:schemeClr val="tx1"/>
                  </a:solidFill>
                </a:rPr>
                <a:t>(</a:t>
              </a:r>
              <a:r>
                <a:rPr lang="ko-KR" altLang="en-US" sz="1000" dirty="0">
                  <a:solidFill>
                    <a:schemeClr val="tx1"/>
                  </a:solidFill>
                </a:rPr>
                <a:t>방학 중 </a:t>
              </a:r>
              <a:r>
                <a:rPr lang="en-US" altLang="ko-KR" sz="1000" dirty="0">
                  <a:solidFill>
                    <a:schemeClr val="tx1"/>
                  </a:solidFill>
                </a:rPr>
                <a:t>40</a:t>
              </a:r>
              <a:r>
                <a:rPr lang="ko-KR" altLang="en-US" sz="1000" dirty="0">
                  <a:solidFill>
                    <a:schemeClr val="tx1"/>
                  </a:solidFill>
                </a:rPr>
                <a:t>시간</a:t>
              </a:r>
              <a:r>
                <a:rPr lang="en-US" altLang="ko-KR" sz="1000" dirty="0">
                  <a:solidFill>
                    <a:schemeClr val="tx1"/>
                  </a:solidFill>
                </a:rPr>
                <a:t>) / </a:t>
              </a:r>
              <a:r>
                <a:rPr lang="ko-KR" altLang="en-US" sz="1000" dirty="0">
                  <a:solidFill>
                    <a:schemeClr val="tx1"/>
                  </a:solidFill>
                </a:rPr>
                <a:t>학기당 </a:t>
              </a:r>
              <a:r>
                <a:rPr lang="en-US" altLang="ko-KR" sz="1000" dirty="0">
                  <a:solidFill>
                    <a:schemeClr val="tx1"/>
                  </a:solidFill>
                </a:rPr>
                <a:t>450</a:t>
              </a:r>
              <a:r>
                <a:rPr lang="ko-KR" altLang="en-US" sz="1000" dirty="0">
                  <a:solidFill>
                    <a:schemeClr val="tx1"/>
                  </a:solidFill>
                </a:rPr>
                <a:t>시간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66755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지원혜택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832908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900" dirty="0">
                  <a:solidFill>
                    <a:schemeClr val="tx1"/>
                  </a:solidFill>
                </a:rPr>
                <a:t>20</a:t>
              </a:r>
              <a:r>
                <a:rPr lang="ko-KR" altLang="en-US" sz="900" dirty="0">
                  <a:solidFill>
                    <a:schemeClr val="tx1"/>
                  </a:solidFill>
                </a:rPr>
                <a:t>년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학기 사업기간 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900" dirty="0">
                  <a:solidFill>
                    <a:schemeClr val="tx1"/>
                  </a:solidFill>
                </a:rPr>
                <a:t>2020. 3. 1. ~ 2020. 8. 31.</a:t>
              </a:r>
              <a:endParaRPr lang="ko-KR" altLang="en-US" sz="900" dirty="0">
                <a:solidFill>
                  <a:schemeClr val="tx1"/>
                </a:solidFill>
              </a:endParaRPr>
            </a:p>
            <a:p>
              <a:pPr algn="ctr"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800" dirty="0">
                  <a:solidFill>
                    <a:schemeClr val="tx1"/>
                  </a:solidFill>
                </a:rPr>
                <a:t>1</a:t>
              </a:r>
              <a:r>
                <a:rPr lang="ko-KR" altLang="en-US" sz="800" dirty="0">
                  <a:solidFill>
                    <a:schemeClr val="tx1"/>
                  </a:solidFill>
                </a:rPr>
                <a:t>차 신청기간</a:t>
              </a:r>
              <a:endParaRPr lang="en-US" altLang="ko-KR" sz="8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800" dirty="0">
                  <a:solidFill>
                    <a:schemeClr val="tx1"/>
                  </a:solidFill>
                </a:rPr>
                <a:t>2019. 11. 19.(</a:t>
              </a:r>
              <a:r>
                <a:rPr lang="ko-KR" altLang="en-US" sz="800" dirty="0">
                  <a:solidFill>
                    <a:schemeClr val="tx1"/>
                  </a:solidFill>
                </a:rPr>
                <a:t>화</a:t>
              </a:r>
              <a:r>
                <a:rPr lang="en-US" altLang="ko-KR" sz="800" dirty="0">
                  <a:solidFill>
                    <a:schemeClr val="tx1"/>
                  </a:solidFill>
                </a:rPr>
                <a:t>) 9</a:t>
              </a:r>
              <a:r>
                <a:rPr lang="ko-KR" altLang="en-US" sz="800" dirty="0">
                  <a:solidFill>
                    <a:schemeClr val="tx1"/>
                  </a:solidFill>
                </a:rPr>
                <a:t>시 </a:t>
              </a:r>
              <a:r>
                <a:rPr lang="en-US" altLang="ko-KR" sz="800" dirty="0">
                  <a:solidFill>
                    <a:schemeClr val="tx1"/>
                  </a:solidFill>
                </a:rPr>
                <a:t> ~ 2019. 12. 17.(</a:t>
              </a:r>
              <a:r>
                <a:rPr lang="ko-KR" altLang="en-US" sz="800" dirty="0">
                  <a:solidFill>
                    <a:schemeClr val="tx1"/>
                  </a:solidFill>
                </a:rPr>
                <a:t>화</a:t>
              </a:r>
              <a:r>
                <a:rPr lang="en-US" altLang="ko-KR" sz="800" dirty="0">
                  <a:solidFill>
                    <a:schemeClr val="tx1"/>
                  </a:solidFill>
                </a:rPr>
                <a:t>) 18</a:t>
              </a:r>
              <a:r>
                <a:rPr lang="ko-KR" altLang="en-US" sz="800" dirty="0">
                  <a:solidFill>
                    <a:schemeClr val="tx1"/>
                  </a:solidFill>
                </a:rPr>
                <a:t>시</a:t>
              </a:r>
            </a:p>
            <a:p>
              <a:pPr algn="ctr" fontAlgn="base"/>
              <a:endParaRPr lang="en-US" altLang="ko-KR" sz="8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800" dirty="0">
                  <a:solidFill>
                    <a:schemeClr val="tx1"/>
                  </a:solidFill>
                </a:rPr>
                <a:t>2</a:t>
              </a:r>
              <a:r>
                <a:rPr lang="ko-KR" altLang="en-US" sz="800" dirty="0">
                  <a:solidFill>
                    <a:schemeClr val="tx1"/>
                  </a:solidFill>
                </a:rPr>
                <a:t>차 신청기간</a:t>
              </a:r>
              <a:r>
                <a:rPr lang="en-US" altLang="ko-KR" sz="800" dirty="0">
                  <a:solidFill>
                    <a:schemeClr val="tx1"/>
                  </a:solidFill>
                </a:rPr>
                <a:t> </a:t>
              </a:r>
            </a:p>
            <a:p>
              <a:pPr algn="ctr" fontAlgn="base"/>
              <a:r>
                <a:rPr lang="en-US" altLang="ko-KR" sz="800" dirty="0">
                  <a:solidFill>
                    <a:schemeClr val="tx1"/>
                  </a:solidFill>
                </a:rPr>
                <a:t>2020. 2. 3.(</a:t>
              </a:r>
              <a:r>
                <a:rPr lang="ko-KR" altLang="en-US" sz="800" dirty="0">
                  <a:solidFill>
                    <a:schemeClr val="tx1"/>
                  </a:solidFill>
                </a:rPr>
                <a:t>월</a:t>
              </a:r>
              <a:r>
                <a:rPr lang="en-US" altLang="ko-KR" sz="800" dirty="0">
                  <a:solidFill>
                    <a:schemeClr val="tx1"/>
                  </a:solidFill>
                </a:rPr>
                <a:t>) 9</a:t>
              </a:r>
              <a:r>
                <a:rPr lang="ko-KR" altLang="en-US" sz="800" dirty="0">
                  <a:solidFill>
                    <a:schemeClr val="tx1"/>
                  </a:solidFill>
                </a:rPr>
                <a:t>시 </a:t>
              </a:r>
              <a:r>
                <a:rPr lang="en-US" altLang="ko-KR" sz="800" dirty="0">
                  <a:solidFill>
                    <a:schemeClr val="tx1"/>
                  </a:solidFill>
                </a:rPr>
                <a:t>~ 2020. 3. 23.(</a:t>
              </a:r>
              <a:r>
                <a:rPr lang="ko-KR" altLang="en-US" sz="800" dirty="0">
                  <a:solidFill>
                    <a:schemeClr val="tx1"/>
                  </a:solidFill>
                </a:rPr>
                <a:t>월</a:t>
              </a:r>
              <a:r>
                <a:rPr lang="en-US" altLang="ko-KR" sz="800" dirty="0">
                  <a:solidFill>
                    <a:schemeClr val="tx1"/>
                  </a:solidFill>
                </a:rPr>
                <a:t>) 18</a:t>
              </a:r>
              <a:r>
                <a:rPr lang="ko-KR" altLang="en-US" sz="800" dirty="0">
                  <a:solidFill>
                    <a:schemeClr val="tx1"/>
                  </a:solidFill>
                </a:rPr>
                <a:t>시</a:t>
              </a:r>
              <a:endParaRPr lang="en-US" altLang="ko-KR" sz="800" dirty="0">
                <a:solidFill>
                  <a:schemeClr val="tx1"/>
                </a:solidFill>
              </a:endParaRPr>
            </a:p>
            <a:p>
              <a:pPr algn="ctr" fontAlgn="base"/>
              <a:endParaRPr lang="ko-KR" altLang="en-US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300" b="1" u="sng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20</a:t>
              </a:r>
              <a:r>
                <a:rPr lang="ko-KR" altLang="en-US" sz="1300" b="1" u="sng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년 </a:t>
              </a:r>
              <a:r>
                <a:rPr lang="en-US" altLang="ko-KR" sz="1300" b="1" u="sng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</a:t>
              </a:r>
              <a:r>
                <a:rPr lang="ko-KR" altLang="en-US" sz="1300" b="1" u="sng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학기 사업기간</a:t>
              </a:r>
              <a:endParaRPr lang="en-US" altLang="ko-KR" sz="1300" b="1" u="sng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300" b="1" u="sng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2020. 9. 1. ~ 2021. 2. 28. </a:t>
              </a:r>
            </a:p>
            <a:p>
              <a:pPr algn="ctr" fontAlgn="base"/>
              <a:endParaRPr lang="ko-KR" altLang="en-US" sz="1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한국장학재단</a:t>
              </a:r>
              <a:r>
                <a:rPr lang="en-US" altLang="ko-KR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</a:t>
              </a:r>
              <a:r>
                <a:rPr lang="ko-KR" altLang="en-US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5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사이트에서 신청</a:t>
              </a:r>
              <a:r>
                <a:rPr lang="en-US" altLang="ko-KR" sz="1500" b="1" u="sng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!</a:t>
              </a:r>
              <a:endParaRPr lang="ko-KR" altLang="en-US" sz="15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32908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신청기간 및 참여방법</a:t>
              </a:r>
              <a:endParaRPr lang="ko-KR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02BD746C-FE4E-4B1F-9A66-883CB0E941BF}"/>
              </a:ext>
            </a:extLst>
          </p:cNvPr>
          <p:cNvSpPr/>
          <p:nvPr/>
        </p:nvSpPr>
        <p:spPr>
          <a:xfrm>
            <a:off x="9161039" y="799329"/>
            <a:ext cx="1714350" cy="3117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재학생 참여가능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xmlns="" id="{DA9BCAE4-5522-4D6B-9740-BF632DFD5534}"/>
              </a:ext>
            </a:extLst>
          </p:cNvPr>
          <p:cNvSpPr/>
          <p:nvPr/>
        </p:nvSpPr>
        <p:spPr>
          <a:xfrm>
            <a:off x="2488392" y="2714342"/>
            <a:ext cx="3510761" cy="25765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1&gt;</a:t>
            </a:r>
          </a:p>
          <a:p>
            <a:pPr algn="ctr"/>
            <a:endParaRPr lang="en-US" altLang="ko-KR" sz="1000" b="1" dirty="0"/>
          </a:p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학자금 대출 상환 부담 경감</a:t>
            </a:r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</a:p>
          <a:p>
            <a:pPr algn="ctr"/>
            <a:endParaRPr lang="en-US" altLang="ko-KR" sz="1200" b="1" dirty="0"/>
          </a:p>
          <a:p>
            <a:pPr algn="ctr"/>
            <a:r>
              <a:rPr lang="ko-KR" altLang="en-US" sz="1200" b="1" dirty="0"/>
              <a:t>학자금대출 연체</a:t>
            </a:r>
            <a:r>
              <a:rPr lang="en-US" altLang="ko-KR" sz="1200" b="1" dirty="0"/>
              <a:t>,</a:t>
            </a:r>
            <a:r>
              <a:rPr lang="ko-KR" altLang="en-US" sz="1200" b="1" dirty="0"/>
              <a:t>신용유의 정보가 등록되어 정상적인 경제활동에 어려움을 겪는 자</a:t>
            </a:r>
            <a:r>
              <a:rPr lang="en-US" altLang="ko-KR" sz="1200" b="1" dirty="0"/>
              <a:t>!</a:t>
            </a:r>
          </a:p>
          <a:p>
            <a:pPr algn="ctr"/>
            <a:r>
              <a:rPr lang="ko-KR" altLang="en-US" sz="1200" b="1" dirty="0"/>
              <a:t> 채무상환 부담을 경감 해주는 제도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 </a:t>
            </a:r>
            <a:endParaRPr lang="ko-KR" altLang="en-US" sz="1200" dirty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/>
              <a:t> </a:t>
            </a:r>
            <a:r>
              <a:rPr lang="ko-KR" altLang="en-US" sz="1500" b="1" dirty="0">
                <a:solidFill>
                  <a:schemeClr val="tx1"/>
                </a:solidFill>
              </a:rPr>
              <a:t>문의 </a:t>
            </a:r>
            <a:r>
              <a:rPr lang="en-US" altLang="ko-KR" sz="1500" b="1" dirty="0">
                <a:solidFill>
                  <a:schemeClr val="tx1"/>
                </a:solidFill>
              </a:rPr>
              <a:t>: </a:t>
            </a:r>
            <a:r>
              <a:rPr lang="ko-KR" altLang="en-US" sz="1500" b="1" dirty="0">
                <a:solidFill>
                  <a:schemeClr val="tx1"/>
                </a:solidFill>
              </a:rPr>
              <a:t>한국장학재단</a:t>
            </a:r>
            <a:endParaRPr lang="ko-KR" altLang="en-US" sz="1500" dirty="0"/>
          </a:p>
          <a:p>
            <a:pPr algn="ctr"/>
            <a:endParaRPr lang="ko-KR" altLang="en-US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5C176423-4AC6-40CE-AD8F-8B7D18981C31}"/>
              </a:ext>
            </a:extLst>
          </p:cNvPr>
          <p:cNvSpPr/>
          <p:nvPr/>
        </p:nvSpPr>
        <p:spPr>
          <a:xfrm>
            <a:off x="6470611" y="2714342"/>
            <a:ext cx="3749496" cy="25765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/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2&gt;</a:t>
            </a:r>
          </a:p>
          <a:p>
            <a:pPr algn="ctr"/>
            <a:endParaRPr lang="en-US" altLang="ko-KR" sz="1000" b="1" dirty="0"/>
          </a:p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대학생 학자금 대출이자 지원사업</a:t>
            </a:r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</a:p>
          <a:p>
            <a:pPr algn="ctr"/>
            <a:endParaRPr lang="en-US" altLang="ko-KR" sz="1200" b="1" dirty="0">
              <a:latin typeface="+mj-lt"/>
            </a:endParaRPr>
          </a:p>
          <a:p>
            <a:pPr algn="ctr" fontAlgn="base"/>
            <a:r>
              <a:rPr lang="ko-KR" altLang="en-US" sz="1200" b="1" dirty="0">
                <a:latin typeface="+mj-lt"/>
              </a:rPr>
              <a:t>전국 대학교에 재학중이며 부모 또는 본인이 목포시에 주민등록이 되어있는 자</a:t>
            </a:r>
          </a:p>
          <a:p>
            <a:pPr algn="ctr" fontAlgn="base"/>
            <a:r>
              <a:rPr lang="en-US" altLang="ko-KR" sz="1200" b="1" dirty="0">
                <a:latin typeface="+mj-lt"/>
              </a:rPr>
              <a:t>2018</a:t>
            </a:r>
            <a:r>
              <a:rPr lang="ko-KR" altLang="en-US" sz="1200" b="1" dirty="0">
                <a:latin typeface="+mj-lt"/>
              </a:rPr>
              <a:t>년 이후 한국장학재단에서 </a:t>
            </a:r>
            <a:endParaRPr lang="en-US" altLang="ko-KR" sz="1200" b="1" dirty="0">
              <a:latin typeface="+mj-lt"/>
            </a:endParaRPr>
          </a:p>
          <a:p>
            <a:pPr algn="ctr" fontAlgn="base"/>
            <a:r>
              <a:rPr lang="ko-KR" altLang="en-US" sz="1200" b="1" dirty="0">
                <a:latin typeface="+mj-lt"/>
              </a:rPr>
              <a:t>대출받은 대학생</a:t>
            </a:r>
          </a:p>
          <a:p>
            <a:pPr algn="ctr"/>
            <a:r>
              <a:rPr lang="ko-KR" altLang="en-US" sz="1200" b="1" dirty="0"/>
              <a:t> </a:t>
            </a:r>
            <a:endParaRPr lang="ko-KR" altLang="en-US" sz="1200" dirty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/>
              <a:t> </a:t>
            </a:r>
            <a:r>
              <a:rPr lang="ko-KR" altLang="en-US" sz="1500" b="1" dirty="0">
                <a:solidFill>
                  <a:schemeClr val="tx1"/>
                </a:solidFill>
              </a:rPr>
              <a:t>문의 </a:t>
            </a:r>
            <a:r>
              <a:rPr lang="en-US" altLang="ko-KR" sz="1500" b="1" dirty="0">
                <a:solidFill>
                  <a:schemeClr val="tx1"/>
                </a:solidFill>
              </a:rPr>
              <a:t>: </a:t>
            </a:r>
            <a:r>
              <a:rPr lang="ko-KR" altLang="en-US" sz="1500" b="1" dirty="0">
                <a:solidFill>
                  <a:schemeClr val="tx1"/>
                </a:solidFill>
              </a:rPr>
              <a:t>목포시 일자리정책과</a:t>
            </a:r>
            <a:endParaRPr lang="en-US" altLang="ko-KR" sz="1500" b="1" dirty="0">
              <a:solidFill>
                <a:schemeClr val="tx1"/>
              </a:solidFill>
            </a:endParaRPr>
          </a:p>
          <a:p>
            <a:pPr algn="ctr"/>
            <a:endParaRPr lang="ko-KR" altLang="en-US" sz="1300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070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동계</a:t>
            </a:r>
            <a:r>
              <a:rPr lang="en-US" altLang="ko-KR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하계 대학생 아르바이트지원</a:t>
            </a:r>
            <a:endParaRPr lang="en-US" altLang="ko-KR" sz="3000" b="1" dirty="0"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동계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하계 방학기간 대학생 일자리 체험</a:t>
            </a:r>
            <a:r>
              <a:rPr lang="en-US" altLang="ko-KR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endParaRPr lang="ko-KR" altLang="en-US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대학생들의 진로선택을 위한 직장경험과 경력형성 기회제공</a:t>
            </a:r>
          </a:p>
          <a:p>
            <a:pPr algn="ctr" fontAlgn="base"/>
            <a:r>
              <a:rPr lang="ko-KR" altLang="en-US" sz="15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미래 인적자원인 대학생들에게 시정참여 기회 제공 및 확대</a:t>
            </a: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1E2E7FC-58C2-42E8-A8BB-80D7789EAE0F}"/>
              </a:ext>
            </a:extLst>
          </p:cNvPr>
          <p:cNvGrpSpPr/>
          <p:nvPr/>
        </p:nvGrpSpPr>
        <p:grpSpPr>
          <a:xfrm>
            <a:off x="1629597" y="2823238"/>
            <a:ext cx="9245792" cy="2995156"/>
            <a:chOff x="1604430" y="1976830"/>
            <a:chExt cx="9245792" cy="299515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60443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추천대상</a:t>
              </a:r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2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동계</a:t>
              </a:r>
              <a:r>
                <a:rPr lang="en-US" altLang="ko-KR" sz="12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</a:t>
              </a:r>
              <a:r>
                <a:rPr lang="ko-KR" altLang="en-US" sz="12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하계 방학기간 동안 일자리 체험을 해보고 싶은 재학생</a:t>
              </a:r>
              <a:endParaRPr lang="ko-KR" altLang="en-US" sz="12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fontAlgn="base"/>
              <a:endParaRPr lang="en-US" altLang="ko-KR" sz="1200" dirty="0">
                <a:solidFill>
                  <a:schemeClr val="tx1"/>
                </a:solidFill>
                <a:latin typeface="+mn-ea"/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+mj-lt"/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  <a:latin typeface="+mj-lt"/>
                </a:rPr>
                <a:t>선발기준</a:t>
              </a:r>
              <a:r>
                <a:rPr lang="en-US" altLang="ko-KR" sz="1200" b="1" dirty="0">
                  <a:solidFill>
                    <a:schemeClr val="tx1"/>
                  </a:solidFill>
                  <a:latin typeface="+mj-lt"/>
                </a:rPr>
                <a:t>&gt;</a:t>
              </a:r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  <a:latin typeface="+mj-lt"/>
                </a:rPr>
                <a:t>-</a:t>
              </a:r>
              <a:r>
                <a:rPr lang="ko-KR" altLang="en-US" sz="1200" dirty="0">
                  <a:solidFill>
                    <a:schemeClr val="tx1"/>
                  </a:solidFill>
                  <a:latin typeface="+mj-lt"/>
                </a:rPr>
                <a:t>학생 또는 부모 중 </a:t>
              </a:r>
              <a:r>
                <a:rPr lang="en-US" altLang="ko-KR" sz="1200" dirty="0">
                  <a:solidFill>
                    <a:schemeClr val="tx1"/>
                  </a:solidFill>
                  <a:latin typeface="+mj-lt"/>
                </a:rPr>
                <a:t>1</a:t>
              </a:r>
              <a:r>
                <a:rPr lang="ko-KR" altLang="en-US" sz="1200" dirty="0">
                  <a:solidFill>
                    <a:schemeClr val="tx1"/>
                  </a:solidFill>
                  <a:latin typeface="+mj-lt"/>
                </a:rPr>
                <a:t>명의 주민등록지가 목포시로 되어있는 사람</a:t>
              </a: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  <a:latin typeface="+mj-lt"/>
                </a:rPr>
                <a:t>-</a:t>
              </a:r>
              <a:r>
                <a:rPr lang="ko-KR" altLang="en-US" sz="1200" dirty="0">
                  <a:solidFill>
                    <a:schemeClr val="tx1"/>
                  </a:solidFill>
                  <a:latin typeface="+mj-lt"/>
                </a:rPr>
                <a:t>목포시 또는 타 지역에 소재하고 있는 교육법상 대학교 재학생</a:t>
              </a:r>
            </a:p>
            <a:p>
              <a:pPr algn="ctr" fontAlgn="base"/>
              <a:endParaRPr lang="ko-KR" altLang="en-US"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60443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참여대상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966755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</a:rPr>
                <a:t>동계</a:t>
              </a:r>
              <a:r>
                <a:rPr lang="en-US" altLang="ko-KR" sz="1200" dirty="0">
                  <a:solidFill>
                    <a:schemeClr val="tx1"/>
                  </a:solidFill>
                </a:rPr>
                <a:t>, </a:t>
              </a:r>
              <a:r>
                <a:rPr lang="ko-KR" altLang="en-US" sz="1200" dirty="0">
                  <a:solidFill>
                    <a:schemeClr val="tx1"/>
                  </a:solidFill>
                </a:rPr>
                <a:t>하계 기간동안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</a:rPr>
                <a:t>공공기관에서 일경험을 통해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</a:rPr>
                <a:t>대학생들의 진로선택을 위한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</a:rPr>
                <a:t>직장경험과 경력형성 기회제공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66755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지원혜택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832908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&lt;</a:t>
              </a:r>
              <a:r>
                <a:rPr lang="ko-KR" altLang="en-US" sz="1200" dirty="0">
                  <a:solidFill>
                    <a:schemeClr val="tx1"/>
                  </a:solidFill>
                </a:rPr>
                <a:t>신청기간</a:t>
              </a:r>
              <a:r>
                <a:rPr lang="en-US" altLang="ko-KR" sz="1200" dirty="0">
                  <a:solidFill>
                    <a:schemeClr val="tx1"/>
                  </a:solidFill>
                </a:rPr>
                <a:t>&gt;</a:t>
              </a: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2020</a:t>
              </a:r>
              <a:r>
                <a:rPr lang="ko-KR" altLang="en-US" sz="1200" dirty="0">
                  <a:solidFill>
                    <a:schemeClr val="tx1"/>
                  </a:solidFill>
                </a:rPr>
                <a:t>년 </a:t>
              </a:r>
              <a:r>
                <a:rPr lang="en-US" altLang="ko-KR" sz="1200" dirty="0">
                  <a:solidFill>
                    <a:schemeClr val="tx1"/>
                  </a:solidFill>
                </a:rPr>
                <a:t>1</a:t>
              </a:r>
              <a:r>
                <a:rPr lang="ko-KR" altLang="en-US" sz="1200" dirty="0">
                  <a:solidFill>
                    <a:schemeClr val="tx1"/>
                  </a:solidFill>
                </a:rPr>
                <a:t>월</a:t>
              </a:r>
              <a:r>
                <a:rPr lang="en-US" altLang="ko-KR" sz="1200" dirty="0">
                  <a:solidFill>
                    <a:schemeClr val="tx1"/>
                  </a:solidFill>
                </a:rPr>
                <a:t>, 7</a:t>
              </a:r>
              <a:r>
                <a:rPr lang="ko-KR" altLang="en-US" sz="1200" dirty="0">
                  <a:solidFill>
                    <a:schemeClr val="tx1"/>
                  </a:solidFill>
                </a:rPr>
                <a:t>월 </a:t>
              </a:r>
              <a:r>
                <a:rPr lang="en-US" altLang="ko-KR" sz="1200" dirty="0">
                  <a:solidFill>
                    <a:schemeClr val="tx1"/>
                  </a:solidFill>
                </a:rPr>
                <a:t>(1</a:t>
              </a:r>
              <a:r>
                <a:rPr lang="ko-KR" altLang="en-US" sz="1200" dirty="0">
                  <a:solidFill>
                    <a:schemeClr val="tx1"/>
                  </a:solidFill>
                </a:rPr>
                <a:t>개월</a:t>
              </a:r>
              <a:r>
                <a:rPr lang="en-US" altLang="ko-KR" sz="1200" dirty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-</a:t>
              </a:r>
              <a:r>
                <a:rPr lang="ko-KR" altLang="en-US" sz="1200" dirty="0">
                  <a:solidFill>
                    <a:schemeClr val="tx1"/>
                  </a:solidFill>
                </a:rPr>
                <a:t>모집인원 </a:t>
              </a:r>
              <a:r>
                <a:rPr lang="en-US" altLang="ko-KR" sz="1200" dirty="0">
                  <a:solidFill>
                    <a:schemeClr val="tx1"/>
                  </a:solidFill>
                </a:rPr>
                <a:t>: 40</a:t>
              </a:r>
              <a:r>
                <a:rPr lang="ko-KR" altLang="en-US" sz="1200" dirty="0">
                  <a:solidFill>
                    <a:schemeClr val="tx1"/>
                  </a:solidFill>
                </a:rPr>
                <a:t>명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(</a:t>
              </a:r>
              <a:r>
                <a:rPr lang="ko-KR" altLang="en-US" sz="1200" dirty="0">
                  <a:solidFill>
                    <a:schemeClr val="tx1"/>
                  </a:solidFill>
                </a:rPr>
                <a:t>상반기 </a:t>
              </a:r>
              <a:r>
                <a:rPr lang="en-US" altLang="ko-KR" sz="1200" dirty="0">
                  <a:solidFill>
                    <a:schemeClr val="tx1"/>
                  </a:solidFill>
                </a:rPr>
                <a:t>20</a:t>
              </a:r>
              <a:r>
                <a:rPr lang="ko-KR" altLang="en-US" sz="1200" dirty="0">
                  <a:solidFill>
                    <a:schemeClr val="tx1"/>
                  </a:solidFill>
                </a:rPr>
                <a:t>명</a:t>
              </a:r>
              <a:r>
                <a:rPr lang="en-US" altLang="ko-KR" sz="1200" dirty="0">
                  <a:solidFill>
                    <a:schemeClr val="tx1"/>
                  </a:solidFill>
                </a:rPr>
                <a:t>, </a:t>
              </a:r>
              <a:r>
                <a:rPr lang="ko-KR" altLang="en-US" sz="1200" dirty="0">
                  <a:solidFill>
                    <a:schemeClr val="tx1"/>
                  </a:solidFill>
                </a:rPr>
                <a:t>하반기 </a:t>
              </a:r>
              <a:r>
                <a:rPr lang="en-US" altLang="ko-KR" sz="1200" dirty="0">
                  <a:solidFill>
                    <a:schemeClr val="tx1"/>
                  </a:solidFill>
                </a:rPr>
                <a:t>20</a:t>
              </a:r>
              <a:r>
                <a:rPr lang="ko-KR" altLang="en-US" sz="1200" dirty="0">
                  <a:solidFill>
                    <a:schemeClr val="tx1"/>
                  </a:solidFill>
                </a:rPr>
                <a:t>명</a:t>
              </a:r>
              <a:r>
                <a:rPr lang="en-US" altLang="ko-KR" sz="1200" dirty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  <a:p>
              <a:pPr algn="ctr" fontAlgn="base"/>
              <a:endParaRPr lang="ko-KR" altLang="en-US" sz="1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2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해당기간에 </a:t>
              </a:r>
              <a:endParaRPr lang="en-US" altLang="ko-KR" sz="1200" b="1" dirty="0">
                <a:solidFill>
                  <a:schemeClr val="tx1"/>
                </a:solidFill>
                <a:latin typeface="+mj-lt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‘</a:t>
              </a:r>
              <a:r>
                <a:rPr lang="ko-KR" altLang="en-US" sz="12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목포시청</a:t>
              </a:r>
              <a:r>
                <a:rPr lang="en-US" altLang="ko-KR" sz="12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’ </a:t>
              </a:r>
              <a:r>
                <a:rPr lang="ko-KR" altLang="en-US" sz="12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사이트 </a:t>
              </a:r>
              <a:endParaRPr lang="en-US" altLang="ko-KR" sz="1200" b="1" dirty="0">
                <a:solidFill>
                  <a:schemeClr val="tx1"/>
                </a:solidFill>
                <a:latin typeface="+mj-lt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2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공지사항에서 모집공고 </a:t>
              </a:r>
              <a:endParaRPr lang="en-US" altLang="ko-KR" sz="1200" b="1" dirty="0">
                <a:solidFill>
                  <a:schemeClr val="tx1"/>
                </a:solidFill>
                <a:latin typeface="+mj-lt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2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참고 및 신청</a:t>
              </a:r>
              <a:r>
                <a:rPr lang="en-US" altLang="ko-KR" sz="12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!</a:t>
              </a:r>
              <a:endParaRPr lang="ko-KR" altLang="en-US" sz="1200" b="1" dirty="0">
                <a:solidFill>
                  <a:schemeClr val="tx1"/>
                </a:solidFill>
                <a:latin typeface="+mj-lt"/>
                <a:ea typeface="나눔고딕 ExtraBold" panose="020D0904000000000000" pitchFamily="50" charset="-127"/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32908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신청기간 및 참여방법</a:t>
              </a:r>
              <a:endParaRPr lang="ko-KR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02BD746C-FE4E-4B1F-9A66-883CB0E941BF}"/>
              </a:ext>
            </a:extLst>
          </p:cNvPr>
          <p:cNvSpPr/>
          <p:nvPr/>
        </p:nvSpPr>
        <p:spPr>
          <a:xfrm>
            <a:off x="9161039" y="799329"/>
            <a:ext cx="1714350" cy="3117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재학생 참여가능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29EACCFA-9140-4702-A64D-55AA75677F69}"/>
              </a:ext>
            </a:extLst>
          </p:cNvPr>
          <p:cNvSpPr/>
          <p:nvPr/>
        </p:nvSpPr>
        <p:spPr>
          <a:xfrm>
            <a:off x="4219527" y="2477358"/>
            <a:ext cx="4043002" cy="33410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</a:t>
            </a:r>
          </a:p>
          <a:p>
            <a:pPr algn="ctr"/>
            <a:endParaRPr lang="en-US" altLang="ko-KR" sz="1000" b="1" dirty="0"/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여름 특별수영교실 대학생 안전요원 운영</a:t>
            </a:r>
            <a:r>
              <a:rPr lang="en-US" altLang="ko-KR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</a:p>
          <a:p>
            <a:pPr algn="ctr"/>
            <a:endParaRPr lang="en-US" altLang="ko-KR" sz="1200" b="1" dirty="0"/>
          </a:p>
          <a:p>
            <a:pPr algn="ctr" fontAlgn="base"/>
            <a:r>
              <a:rPr lang="ko-KR" altLang="en-US" sz="1300" b="1" dirty="0">
                <a:solidFill>
                  <a:schemeClr val="bg1"/>
                </a:solidFill>
                <a:latin typeface="+mj-lt"/>
              </a:rPr>
              <a:t>초등학생 여름 특별수영교실 대학생 안전요원을 배치 운영</a:t>
            </a:r>
            <a:r>
              <a:rPr lang="en-US" altLang="ko-KR" sz="13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ko-KR" altLang="en-US" sz="1300" b="1" dirty="0">
                <a:solidFill>
                  <a:schemeClr val="bg1"/>
                </a:solidFill>
                <a:latin typeface="+mj-lt"/>
              </a:rPr>
              <a:t> 체육학과 재학 중인 청년 모집</a:t>
            </a:r>
            <a:r>
              <a:rPr lang="en-US" altLang="ko-KR" sz="1300" b="1" dirty="0">
                <a:solidFill>
                  <a:schemeClr val="bg1"/>
                </a:solidFill>
                <a:latin typeface="+mj-lt"/>
              </a:rPr>
              <a:t>!</a:t>
            </a:r>
            <a:endParaRPr lang="ko-KR" altLang="en-US" sz="13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 문의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목포시 </a:t>
            </a:r>
            <a:endParaRPr lang="en-US" altLang="ko-KR" sz="15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체육시설관리사무소 운영팀</a:t>
            </a:r>
          </a:p>
          <a:p>
            <a:pPr algn="ctr"/>
            <a:endParaRPr lang="ko-KR" altLang="en-US" sz="1500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587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 취업역량 프로그램</a:t>
            </a:r>
            <a:endParaRPr lang="en-US" altLang="ko-KR" sz="3000" b="1" dirty="0"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 취업준비생의 능력중심 채용제도 및 역량채용에 대한 이해도</a:t>
            </a:r>
            <a:r>
              <a:rPr lang="en-US" altLang="ko-KR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UP!</a:t>
            </a:r>
            <a:r>
              <a:rPr lang="ko-KR" altLang="en-US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16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적합한 기업</a:t>
            </a:r>
            <a:r>
              <a:rPr lang="en-US" altLang="ko-KR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및</a:t>
            </a:r>
            <a:r>
              <a:rPr lang="en-US" altLang="ko-KR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직무탐색</a:t>
            </a:r>
            <a:r>
              <a:rPr lang="en-US" altLang="ko-KR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역량개발계획 수립을 지원하는 집단상담식 취업 프로그램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1E2E7FC-58C2-42E8-A8BB-80D7789EAE0F}"/>
              </a:ext>
            </a:extLst>
          </p:cNvPr>
          <p:cNvGrpSpPr/>
          <p:nvPr/>
        </p:nvGrpSpPr>
        <p:grpSpPr>
          <a:xfrm>
            <a:off x="1261457" y="2823238"/>
            <a:ext cx="9613932" cy="2995156"/>
            <a:chOff x="1236290" y="1976830"/>
            <a:chExt cx="9613932" cy="299515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236290" y="1976830"/>
              <a:ext cx="3058944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2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2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2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추천대상</a:t>
              </a:r>
              <a:r>
                <a:rPr lang="en-US" altLang="ko-KR" sz="12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  <a:r>
                <a:rPr lang="ko-KR" altLang="en-US" sz="1200" b="1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2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100" b="1" dirty="0">
                  <a:solidFill>
                    <a:schemeClr val="tx1"/>
                  </a:solidFill>
                </a:rPr>
                <a:t>역량채용 및 </a:t>
              </a:r>
              <a:r>
                <a:rPr lang="en-US" altLang="ko-KR" sz="1100" b="1" dirty="0">
                  <a:solidFill>
                    <a:schemeClr val="tx1"/>
                  </a:solidFill>
                </a:rPr>
                <a:t>NCS</a:t>
              </a:r>
              <a:r>
                <a:rPr lang="ko-KR" altLang="en-US" sz="1100" b="1" dirty="0">
                  <a:solidFill>
                    <a:schemeClr val="tx1"/>
                  </a:solidFill>
                </a:rPr>
                <a:t>기반 능력중심채용제도에 대해 심도 깊은 이해</a:t>
              </a:r>
              <a:r>
                <a:rPr lang="en-US" altLang="ko-KR" sz="1100" b="1" dirty="0">
                  <a:solidFill>
                    <a:schemeClr val="tx1"/>
                  </a:solidFill>
                </a:rPr>
                <a:t>!</a:t>
              </a:r>
              <a:r>
                <a:rPr lang="ko-KR" altLang="en-US" sz="1100" b="1" dirty="0">
                  <a:solidFill>
                    <a:schemeClr val="tx1"/>
                  </a:solidFill>
                </a:rPr>
                <a:t> </a:t>
              </a:r>
              <a:endParaRPr lang="en-US" altLang="ko-KR" sz="1100" b="1" dirty="0">
                <a:solidFill>
                  <a:schemeClr val="tx1"/>
                </a:solidFill>
              </a:endParaRPr>
            </a:p>
            <a:p>
              <a:pPr algn="ctr" fontAlgn="base" latinLnBrk="0"/>
              <a:r>
                <a:rPr lang="ko-KR" altLang="en-US" sz="1100" b="1" dirty="0">
                  <a:solidFill>
                    <a:srgbClr val="FF0000"/>
                  </a:solidFill>
                </a:rPr>
                <a:t>자신의 구직역량 강화를 위한 </a:t>
              </a:r>
              <a:endParaRPr lang="en-US" altLang="ko-KR" sz="1100" b="1" dirty="0">
                <a:solidFill>
                  <a:srgbClr val="FF0000"/>
                </a:solidFill>
              </a:endParaRPr>
            </a:p>
            <a:p>
              <a:pPr algn="ctr" fontAlgn="base" latinLnBrk="0"/>
              <a:r>
                <a:rPr lang="ko-KR" altLang="en-US" sz="1100" b="1" dirty="0">
                  <a:solidFill>
                    <a:srgbClr val="FF0000"/>
                  </a:solidFill>
                </a:rPr>
                <a:t>실질적인 준비를 하려는 </a:t>
              </a:r>
              <a:endParaRPr lang="en-US" altLang="ko-KR" sz="1100" b="1" dirty="0">
                <a:solidFill>
                  <a:srgbClr val="FF0000"/>
                </a:solidFill>
              </a:endParaRPr>
            </a:p>
            <a:p>
              <a:pPr algn="ctr" fontAlgn="base" latinLnBrk="0"/>
              <a:r>
                <a:rPr lang="ko-KR" altLang="en-US" sz="1100" b="1" dirty="0">
                  <a:solidFill>
                    <a:srgbClr val="FF0000"/>
                  </a:solidFill>
                </a:rPr>
                <a:t>만 </a:t>
              </a:r>
              <a:r>
                <a:rPr lang="en-US" altLang="ko-KR" sz="1100" b="1" dirty="0">
                  <a:solidFill>
                    <a:srgbClr val="FF0000"/>
                  </a:solidFill>
                </a:rPr>
                <a:t>34</a:t>
              </a:r>
              <a:r>
                <a:rPr lang="ko-KR" altLang="en-US" sz="1100" b="1" dirty="0">
                  <a:solidFill>
                    <a:srgbClr val="FF0000"/>
                  </a:solidFill>
                </a:rPr>
                <a:t>세 이하의 청년 구직자</a:t>
              </a:r>
              <a:r>
                <a:rPr lang="en-US" altLang="ko-KR" sz="1100" b="1" dirty="0">
                  <a:solidFill>
                    <a:srgbClr val="FF0000"/>
                  </a:solidFill>
                </a:rPr>
                <a:t>!</a:t>
              </a:r>
              <a:endParaRPr lang="ko-KR" altLang="en-US" sz="1100" dirty="0">
                <a:solidFill>
                  <a:srgbClr val="FF0000"/>
                </a:solidFill>
              </a:endParaRPr>
            </a:p>
            <a:p>
              <a:pPr algn="ctr" fontAlgn="base"/>
              <a:endParaRPr lang="en-US" altLang="ko-KR" sz="1000" dirty="0">
                <a:solidFill>
                  <a:schemeClr val="tx1"/>
                </a:solidFill>
                <a:latin typeface="+mn-ea"/>
              </a:endParaRPr>
            </a:p>
            <a:p>
              <a:pPr algn="ctr" fontAlgn="base" latinLnBrk="0"/>
              <a:r>
                <a:rPr lang="en-US" altLang="ko-KR" sz="1200" b="1" dirty="0">
                  <a:solidFill>
                    <a:srgbClr val="0070C0"/>
                  </a:solidFill>
                </a:rPr>
                <a:t>&lt;</a:t>
              </a:r>
              <a:r>
                <a:rPr lang="ko-KR" altLang="en-US" sz="1200" b="1" dirty="0">
                  <a:solidFill>
                    <a:srgbClr val="0070C0"/>
                  </a:solidFill>
                </a:rPr>
                <a:t>타 프로그램 우선적 참가 </a:t>
              </a:r>
              <a:r>
                <a:rPr lang="ko-KR" altLang="en-US" sz="1200" b="1" dirty="0" err="1">
                  <a:solidFill>
                    <a:srgbClr val="0070C0"/>
                  </a:solidFill>
                </a:rPr>
                <a:t>권고자</a:t>
              </a:r>
              <a:r>
                <a:rPr lang="en-US" altLang="ko-KR" sz="1200" b="1" dirty="0">
                  <a:solidFill>
                    <a:srgbClr val="0070C0"/>
                  </a:solidFill>
                </a:rPr>
                <a:t>&gt;</a:t>
              </a:r>
            </a:p>
            <a:p>
              <a:pPr algn="ctr" fontAlgn="base" latinLnBrk="0"/>
              <a:endParaRPr lang="en-US" altLang="ko-KR" sz="500" b="1" u="sng" dirty="0">
                <a:solidFill>
                  <a:schemeClr val="tx1"/>
                </a:solidFill>
              </a:endParaRPr>
            </a:p>
            <a:p>
              <a:pPr algn="ctr" fontAlgn="base" latinLnBrk="0"/>
              <a:r>
                <a:rPr lang="ko-KR" altLang="en-US" sz="1000" b="1" dirty="0">
                  <a:solidFill>
                    <a:schemeClr val="tx1"/>
                  </a:solidFill>
                </a:rPr>
                <a:t>*고졸</a:t>
              </a:r>
              <a:r>
                <a:rPr lang="en-US" altLang="ko-KR" sz="1000" b="1" dirty="0">
                  <a:solidFill>
                    <a:schemeClr val="tx1"/>
                  </a:solidFill>
                </a:rPr>
                <a:t>(</a:t>
              </a:r>
              <a:r>
                <a:rPr lang="ko-KR" altLang="en-US" sz="1000" b="1" dirty="0">
                  <a:solidFill>
                    <a:schemeClr val="tx1"/>
                  </a:solidFill>
                </a:rPr>
                <a:t>예정</a:t>
              </a:r>
              <a:r>
                <a:rPr lang="en-US" altLang="ko-KR" sz="1000" b="1" dirty="0">
                  <a:solidFill>
                    <a:schemeClr val="tx1"/>
                  </a:solidFill>
                </a:rPr>
                <a:t>)</a:t>
              </a:r>
              <a:r>
                <a:rPr lang="ko-KR" altLang="en-US" sz="1000" b="1" dirty="0">
                  <a:solidFill>
                    <a:schemeClr val="tx1"/>
                  </a:solidFill>
                </a:rPr>
                <a:t>신규 취업준비자 </a:t>
              </a:r>
              <a:r>
                <a:rPr lang="en-US" altLang="ko-KR" sz="1000" b="1" dirty="0">
                  <a:solidFill>
                    <a:schemeClr val="tx1"/>
                  </a:solidFill>
                </a:rPr>
                <a:t>: Hi</a:t>
              </a:r>
              <a:r>
                <a:rPr lang="ko-KR" altLang="en-US" sz="1000" b="1" dirty="0">
                  <a:solidFill>
                    <a:schemeClr val="tx1"/>
                  </a:solidFill>
                </a:rPr>
                <a:t>프로그램</a:t>
              </a:r>
              <a:endParaRPr lang="ko-KR" altLang="en-US" sz="1000" dirty="0">
                <a:solidFill>
                  <a:schemeClr val="tx1"/>
                </a:solidFill>
              </a:endParaRPr>
            </a:p>
            <a:p>
              <a:pPr algn="ctr" fontAlgn="base" latinLnBrk="0"/>
              <a:r>
                <a:rPr lang="ko-KR" altLang="en-US" sz="1000" b="1" dirty="0">
                  <a:solidFill>
                    <a:schemeClr val="tx1"/>
                  </a:solidFill>
                </a:rPr>
                <a:t>대졸</a:t>
              </a:r>
              <a:r>
                <a:rPr lang="en-US" altLang="ko-KR" sz="1000" b="1" dirty="0">
                  <a:solidFill>
                    <a:schemeClr val="tx1"/>
                  </a:solidFill>
                </a:rPr>
                <a:t>(</a:t>
              </a:r>
              <a:r>
                <a:rPr lang="ko-KR" altLang="en-US" sz="1000" b="1" dirty="0">
                  <a:solidFill>
                    <a:schemeClr val="tx1"/>
                  </a:solidFill>
                </a:rPr>
                <a:t>예정</a:t>
              </a:r>
              <a:r>
                <a:rPr lang="en-US" altLang="ko-KR" sz="1000" b="1" dirty="0">
                  <a:solidFill>
                    <a:schemeClr val="tx1"/>
                  </a:solidFill>
                </a:rPr>
                <a:t>) </a:t>
              </a:r>
              <a:r>
                <a:rPr lang="ko-KR" altLang="en-US" sz="1000" b="1" dirty="0">
                  <a:solidFill>
                    <a:schemeClr val="tx1"/>
                  </a:solidFill>
                </a:rPr>
                <a:t>신규 취업준비자 </a:t>
              </a:r>
              <a:r>
                <a:rPr lang="en-US" altLang="ko-KR" sz="1000" b="1" dirty="0">
                  <a:solidFill>
                    <a:schemeClr val="tx1"/>
                  </a:solidFill>
                </a:rPr>
                <a:t>: CAP+</a:t>
              </a:r>
              <a:r>
                <a:rPr lang="ko-KR" altLang="en-US" sz="1000" b="1" dirty="0">
                  <a:solidFill>
                    <a:schemeClr val="tx1"/>
                  </a:solidFill>
                </a:rPr>
                <a:t>프로그램</a:t>
              </a:r>
              <a:endParaRPr lang="ko-KR" altLang="en-US" sz="10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200" dirty="0">
                <a:solidFill>
                  <a:schemeClr val="tx1"/>
                </a:solidFill>
                <a:latin typeface="+mn-ea"/>
              </a:endParaRPr>
            </a:p>
            <a:p>
              <a:pPr fontAlgn="base"/>
              <a:endParaRPr lang="en-US" altLang="ko-KR"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60443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참여대상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966755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4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4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14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집중적인 워크숍 형태 운영</a:t>
              </a:r>
              <a:r>
                <a:rPr lang="en-US" altLang="ko-KR" sz="14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</a:t>
              </a:r>
            </a:p>
            <a:p>
              <a:pPr algn="ctr" fontAlgn="base"/>
              <a:r>
                <a:rPr lang="ko-KR" altLang="en-US" sz="1000" b="1" dirty="0">
                  <a:solidFill>
                    <a:srgbClr val="FF0000"/>
                  </a:solidFill>
                </a:rPr>
                <a:t>각 </a:t>
              </a:r>
              <a:r>
                <a:rPr lang="ko-KR" altLang="en-US" sz="1000" b="1" dirty="0" err="1">
                  <a:solidFill>
                    <a:srgbClr val="FF0000"/>
                  </a:solidFill>
                </a:rPr>
                <a:t>집단별</a:t>
              </a:r>
              <a:r>
                <a:rPr lang="ko-KR" altLang="en-US" sz="1000" b="1" dirty="0">
                  <a:solidFill>
                    <a:srgbClr val="FF0000"/>
                  </a:solidFill>
                </a:rPr>
                <a:t> </a:t>
              </a:r>
              <a:r>
                <a:rPr lang="en-US" altLang="ko-KR" sz="1000" b="1" dirty="0">
                  <a:solidFill>
                    <a:srgbClr val="FF0000"/>
                  </a:solidFill>
                </a:rPr>
                <a:t>15</a:t>
              </a:r>
              <a:r>
                <a:rPr lang="ko-KR" altLang="en-US" sz="1000" b="1" dirty="0">
                  <a:solidFill>
                    <a:srgbClr val="FF0000"/>
                  </a:solidFill>
                </a:rPr>
                <a:t>명 내외</a:t>
              </a:r>
              <a:r>
                <a:rPr lang="en-US" altLang="ko-KR" sz="1000" b="1" dirty="0">
                  <a:solidFill>
                    <a:srgbClr val="FF0000"/>
                  </a:solidFill>
                </a:rPr>
                <a:t>, </a:t>
              </a:r>
              <a:r>
                <a:rPr lang="ko-KR" altLang="en-US" sz="1000" b="1" dirty="0">
                  <a:solidFill>
                    <a:srgbClr val="FF0000"/>
                  </a:solidFill>
                </a:rPr>
                <a:t>총 </a:t>
              </a:r>
              <a:r>
                <a:rPr lang="en-US" altLang="ko-KR" sz="1000" b="1" dirty="0">
                  <a:solidFill>
                    <a:srgbClr val="FF0000"/>
                  </a:solidFill>
                </a:rPr>
                <a:t>4</a:t>
              </a:r>
              <a:r>
                <a:rPr lang="ko-KR" altLang="en-US" sz="1000" b="1" dirty="0">
                  <a:solidFill>
                    <a:srgbClr val="FF0000"/>
                  </a:solidFill>
                </a:rPr>
                <a:t>일 운영</a:t>
              </a:r>
              <a:endParaRPr lang="en-US" altLang="ko-KR" sz="1000" b="1" dirty="0">
                <a:solidFill>
                  <a:srgbClr val="FF0000"/>
                </a:solidFill>
              </a:endParaRPr>
            </a:p>
            <a:p>
              <a:pPr algn="ctr" fontAlgn="base"/>
              <a:r>
                <a:rPr lang="en-US" altLang="ko-KR" sz="1000" b="1" dirty="0">
                  <a:solidFill>
                    <a:srgbClr val="FF0000"/>
                  </a:solidFill>
                </a:rPr>
                <a:t>(1</a:t>
              </a:r>
              <a:r>
                <a:rPr lang="ko-KR" altLang="en-US" sz="1000" b="1" dirty="0">
                  <a:solidFill>
                    <a:srgbClr val="FF0000"/>
                  </a:solidFill>
                </a:rPr>
                <a:t>일평균</a:t>
              </a:r>
              <a:r>
                <a:rPr lang="en-US" altLang="ko-KR" sz="1000" b="1" dirty="0">
                  <a:solidFill>
                    <a:srgbClr val="FF0000"/>
                  </a:solidFill>
                </a:rPr>
                <a:t>,</a:t>
              </a:r>
              <a:r>
                <a:rPr lang="ko-KR" altLang="en-US" sz="1000" b="1" dirty="0">
                  <a:solidFill>
                    <a:srgbClr val="FF0000"/>
                  </a:solidFill>
                </a:rPr>
                <a:t> </a:t>
              </a:r>
              <a:r>
                <a:rPr lang="en-US" altLang="ko-KR" sz="1000" b="1" dirty="0">
                  <a:solidFill>
                    <a:srgbClr val="FF0000"/>
                  </a:solidFill>
                </a:rPr>
                <a:t>6</a:t>
              </a:r>
              <a:r>
                <a:rPr lang="ko-KR" altLang="en-US" sz="1000" b="1" dirty="0">
                  <a:solidFill>
                    <a:srgbClr val="FF0000"/>
                  </a:solidFill>
                </a:rPr>
                <a:t>시간씩 총 </a:t>
              </a:r>
              <a:r>
                <a:rPr lang="en-US" altLang="ko-KR" sz="1000" b="1" dirty="0">
                  <a:solidFill>
                    <a:srgbClr val="FF0000"/>
                  </a:solidFill>
                </a:rPr>
                <a:t>24</a:t>
              </a:r>
              <a:r>
                <a:rPr lang="ko-KR" altLang="en-US" sz="1000" b="1" dirty="0">
                  <a:solidFill>
                    <a:srgbClr val="FF0000"/>
                  </a:solidFill>
                </a:rPr>
                <a:t>시간</a:t>
              </a:r>
              <a:r>
                <a:rPr lang="en-US" altLang="ko-KR" sz="1000" b="1" dirty="0">
                  <a:solidFill>
                    <a:srgbClr val="FF0000"/>
                  </a:solidFill>
                </a:rPr>
                <a:t>)</a:t>
              </a:r>
              <a:endParaRPr lang="ko-KR" altLang="en-US" sz="1000" b="1" dirty="0">
                <a:solidFill>
                  <a:srgbClr val="FF0000"/>
                </a:solidFill>
              </a:endParaRPr>
            </a:p>
            <a:p>
              <a:pPr algn="ctr" fontAlgn="base"/>
              <a:endParaRPr lang="ko-KR" altLang="en-US" sz="1000" dirty="0">
                <a:solidFill>
                  <a:schemeClr val="tx1"/>
                </a:solidFill>
              </a:endParaRPr>
            </a:p>
            <a:p>
              <a:pPr marL="171450" indent="-171450" fontAlgn="base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/>
                  </a:solidFill>
                </a:rPr>
                <a:t>기업이 속한 산업계의 특성과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ko-KR" altLang="en-US" sz="1200" dirty="0">
                  <a:solidFill>
                    <a:schemeClr val="tx1"/>
                  </a:solidFill>
                </a:rPr>
                <a:t>   조직 문화 이해</a:t>
              </a:r>
              <a:r>
                <a:rPr lang="en-US" altLang="ko-KR" sz="1200" dirty="0">
                  <a:solidFill>
                    <a:schemeClr val="tx1"/>
                  </a:solidFill>
                </a:rPr>
                <a:t>!</a:t>
              </a:r>
              <a:r>
                <a:rPr lang="ko-KR" altLang="en-US" sz="1200" dirty="0">
                  <a:solidFill>
                    <a:schemeClr val="tx1"/>
                  </a:solidFill>
                </a:rPr>
                <a:t> </a:t>
              </a:r>
            </a:p>
            <a:p>
              <a:pPr marL="171450" indent="-171450" fontAlgn="base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/>
                  </a:solidFill>
                </a:rPr>
                <a:t>자신이 보유한 역량 및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   </a:t>
              </a:r>
              <a:r>
                <a:rPr lang="ko-KR" altLang="en-US" sz="1200" dirty="0">
                  <a:solidFill>
                    <a:schemeClr val="tx1"/>
                  </a:solidFill>
                </a:rPr>
                <a:t>지원분야에 요구되는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   </a:t>
              </a:r>
              <a:r>
                <a:rPr lang="ko-KR" altLang="en-US" sz="1200" dirty="0">
                  <a:solidFill>
                    <a:schemeClr val="tx1"/>
                  </a:solidFill>
                </a:rPr>
                <a:t>직무능력 이해 및 성찰</a:t>
              </a:r>
              <a:r>
                <a:rPr lang="en-US" altLang="ko-KR" sz="1200" dirty="0">
                  <a:solidFill>
                    <a:schemeClr val="tx1"/>
                  </a:solidFill>
                </a:rPr>
                <a:t>!</a:t>
              </a:r>
              <a:endParaRPr lang="ko-KR" altLang="en-US" sz="1200" dirty="0">
                <a:solidFill>
                  <a:schemeClr val="tx1"/>
                </a:solidFill>
              </a:endParaRPr>
            </a:p>
            <a:p>
              <a:pPr marL="171450" indent="-171450" fontAlgn="base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/>
                  </a:solidFill>
                </a:rPr>
                <a:t>구직기술을 준비 및 역량개발계획을 수립하는 워크숍 과정 제공</a:t>
              </a:r>
            </a:p>
            <a:p>
              <a:pPr algn="ctr" fontAlgn="base"/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66755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지원혜택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832908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5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온라인</a:t>
              </a:r>
              <a:r>
                <a:rPr lang="en-US" altLang="ko-KR" sz="10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</a:p>
            <a:p>
              <a:pPr algn="ctr" fontAlgn="base"/>
              <a:endParaRPr lang="en-US" altLang="ko-KR" sz="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1300" b="1" dirty="0" err="1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워크넷</a:t>
              </a:r>
              <a:r>
                <a:rPr lang="en-US" altLang="ko-KR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 </a:t>
              </a:r>
              <a:r>
                <a:rPr lang="ko-KR" altLang="en-US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사이트 신청</a:t>
              </a:r>
              <a:r>
                <a:rPr lang="en-US" altLang="ko-KR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!</a:t>
              </a:r>
            </a:p>
            <a:p>
              <a:pPr algn="ctr" fontAlgn="base"/>
              <a:endParaRPr lang="en-US" altLang="ko-KR" sz="1000" b="1" u="sng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오프라인</a:t>
              </a:r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</a:p>
            <a:p>
              <a:pPr algn="ctr" fontAlgn="base"/>
              <a:endParaRPr lang="en-US" altLang="ko-KR" sz="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해당 지역고용센터</a:t>
              </a:r>
              <a:endParaRPr lang="en-US" altLang="ko-KR" sz="13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300" b="1" dirty="0">
                  <a:solidFill>
                    <a:schemeClr val="tx1"/>
                  </a:solidFill>
                </a:rPr>
                <a:t>고용복지</a:t>
              </a:r>
              <a:r>
                <a:rPr lang="en-US" altLang="ko-KR" sz="1300" b="1" dirty="0">
                  <a:solidFill>
                    <a:schemeClr val="tx1"/>
                  </a:solidFill>
                </a:rPr>
                <a:t>+</a:t>
              </a:r>
              <a:r>
                <a:rPr lang="ko-KR" altLang="en-US" sz="1300" b="1" dirty="0">
                  <a:solidFill>
                    <a:schemeClr val="tx1"/>
                  </a:solidFill>
                </a:rPr>
                <a:t>센터</a:t>
              </a:r>
              <a:r>
                <a:rPr lang="en-US" altLang="ko-KR" sz="1300" b="1" dirty="0">
                  <a:solidFill>
                    <a:schemeClr val="tx1"/>
                  </a:solidFill>
                </a:rPr>
                <a:t>, </a:t>
              </a:r>
            </a:p>
            <a:p>
              <a:pPr algn="ctr" fontAlgn="base"/>
              <a:r>
                <a:rPr lang="ko-KR" altLang="en-US" sz="1300" b="1" dirty="0">
                  <a:solidFill>
                    <a:schemeClr val="tx1"/>
                  </a:solidFill>
                </a:rPr>
                <a:t>대학창조일자리센터</a:t>
              </a:r>
              <a:endParaRPr lang="en-US" altLang="ko-KR" sz="1300" b="1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300" b="1" dirty="0">
                  <a:solidFill>
                    <a:schemeClr val="tx1"/>
                  </a:solidFill>
                  <a:latin typeface="+mj-lt"/>
                </a:rPr>
                <a:t>대학청년고용센터 </a:t>
              </a:r>
              <a:endParaRPr lang="en-US" altLang="ko-KR" sz="1300" b="1" dirty="0">
                <a:solidFill>
                  <a:schemeClr val="tx1"/>
                </a:solidFill>
                <a:latin typeface="+mj-lt"/>
              </a:endParaRPr>
            </a:p>
            <a:p>
              <a:pPr algn="ctr" fontAlgn="base"/>
              <a:r>
                <a:rPr lang="ko-KR" altLang="en-US" sz="1300" b="1" dirty="0">
                  <a:solidFill>
                    <a:schemeClr val="tx1"/>
                  </a:solidFill>
                  <a:latin typeface="+mj-lt"/>
                </a:rPr>
                <a:t>참가</a:t>
              </a:r>
              <a:r>
                <a:rPr lang="ko-KR" altLang="en-US" sz="13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신청</a:t>
              </a:r>
              <a:r>
                <a:rPr lang="en-US" altLang="ko-KR" sz="1300" b="1" dirty="0">
                  <a:solidFill>
                    <a:schemeClr val="tx1"/>
                  </a:solidFill>
                  <a:latin typeface="+mj-lt"/>
                  <a:ea typeface="나눔고딕 ExtraBold" panose="020D0904000000000000" pitchFamily="50" charset="-127"/>
                </a:rPr>
                <a:t>!</a:t>
              </a:r>
              <a:endParaRPr lang="ko-KR" altLang="en-US" sz="1300" b="1" dirty="0">
                <a:solidFill>
                  <a:schemeClr val="tx1"/>
                </a:solidFill>
                <a:latin typeface="+mj-lt"/>
                <a:ea typeface="나눔고딕 ExtraBold" panose="020D0904000000000000" pitchFamily="50" charset="-127"/>
              </a:endParaRPr>
            </a:p>
            <a:p>
              <a:pPr algn="ctr"/>
              <a:endParaRPr lang="en-US" altLang="ko-KR" sz="5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000" b="1" dirty="0">
                  <a:solidFill>
                    <a:srgbClr val="FF0000"/>
                  </a:solidFill>
                </a:rPr>
                <a:t>*</a:t>
              </a:r>
              <a:r>
                <a:rPr lang="ko-KR" altLang="en-US" sz="1000" b="1" dirty="0">
                  <a:solidFill>
                    <a:srgbClr val="FF0000"/>
                  </a:solidFill>
                </a:rPr>
                <a:t>참가일정 등을 담당자와 </a:t>
              </a:r>
              <a:endParaRPr lang="en-US" altLang="ko-KR" sz="1000" b="1" dirty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1000" b="1" dirty="0">
                  <a:solidFill>
                    <a:srgbClr val="FF0000"/>
                  </a:solidFill>
                </a:rPr>
                <a:t>협의한 뒤 프로그램에 참여 가능</a:t>
              </a:r>
            </a:p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32908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신청기간 및 참여방법</a:t>
              </a:r>
              <a:endParaRPr lang="ko-KR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02BD746C-FE4E-4B1F-9A66-883CB0E941BF}"/>
              </a:ext>
            </a:extLst>
          </p:cNvPr>
          <p:cNvSpPr/>
          <p:nvPr/>
        </p:nvSpPr>
        <p:spPr>
          <a:xfrm>
            <a:off x="9161039" y="799328"/>
            <a:ext cx="1714350" cy="52744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재학생</a:t>
            </a:r>
            <a:r>
              <a:rPr lang="en-US" altLang="ko-KR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구직자 참여가능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2EBD6293-DD28-443A-9E19-3CED31C31FE9}"/>
              </a:ext>
            </a:extLst>
          </p:cNvPr>
          <p:cNvSpPr/>
          <p:nvPr/>
        </p:nvSpPr>
        <p:spPr>
          <a:xfrm>
            <a:off x="302417" y="2525521"/>
            <a:ext cx="3950407" cy="3292873"/>
          </a:xfrm>
          <a:prstGeom prst="roundRect">
            <a:avLst>
              <a:gd name="adj" fmla="val 821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2&gt;</a:t>
            </a:r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CAP+(</a:t>
            </a:r>
            <a:r>
              <a:rPr lang="ko-KR" altLang="en-US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청년직업지도</a:t>
            </a:r>
            <a:r>
              <a:rPr lang="en-US" altLang="ko-KR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프로그램</a:t>
            </a:r>
            <a:endParaRPr lang="ko-KR" altLang="en-US" sz="16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200" b="1" dirty="0"/>
          </a:p>
          <a:p>
            <a:pPr algn="ctr" fontAlgn="base"/>
            <a:r>
              <a:rPr lang="ko-KR" altLang="en-US" sz="1300" b="1" dirty="0"/>
              <a:t>청년 취업준비생의 진로결정을 위한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직업탐색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강점 강화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면접 실습 등에 대한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 err="1"/>
              <a:t>참여식</a:t>
            </a:r>
            <a:r>
              <a:rPr lang="ko-KR" altLang="en-US" sz="1300" b="1" dirty="0"/>
              <a:t> 집단상담 프로그램</a:t>
            </a:r>
            <a:endParaRPr lang="en-US" altLang="ko-KR" sz="1300" b="1" dirty="0"/>
          </a:p>
          <a:p>
            <a:pPr algn="ctr" fontAlgn="base"/>
            <a:endParaRPr lang="en-US" altLang="ko-KR" sz="1000" b="1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000" b="1" u="sng" dirty="0">
                <a:solidFill>
                  <a:schemeClr val="tx1"/>
                </a:solidFill>
              </a:rPr>
              <a:t>*</a:t>
            </a:r>
            <a:r>
              <a:rPr lang="ko-KR" altLang="en-US" sz="1000" b="1" u="sng" dirty="0">
                <a:solidFill>
                  <a:schemeClr val="tx1"/>
                </a:solidFill>
              </a:rPr>
              <a:t>소요 기간 </a:t>
            </a:r>
            <a:r>
              <a:rPr lang="en-US" altLang="ko-KR" sz="1000" b="1" u="sng" dirty="0">
                <a:solidFill>
                  <a:schemeClr val="tx1"/>
                </a:solidFill>
              </a:rPr>
              <a:t>(</a:t>
            </a:r>
            <a:r>
              <a:rPr lang="ko-KR" altLang="en-US" sz="1000" b="1" u="sng" dirty="0">
                <a:solidFill>
                  <a:schemeClr val="tx1"/>
                </a:solidFill>
              </a:rPr>
              <a:t>총 </a:t>
            </a:r>
            <a:r>
              <a:rPr lang="en-US" altLang="ko-KR" sz="1000" b="1" u="sng" dirty="0">
                <a:solidFill>
                  <a:schemeClr val="tx1"/>
                </a:solidFill>
              </a:rPr>
              <a:t>24</a:t>
            </a:r>
            <a:r>
              <a:rPr lang="ko-KR" altLang="en-US" sz="1000" b="1" u="sng" dirty="0">
                <a:solidFill>
                  <a:schemeClr val="tx1"/>
                </a:solidFill>
              </a:rPr>
              <a:t>시간</a:t>
            </a:r>
            <a:r>
              <a:rPr lang="en-US" altLang="ko-KR" sz="1000" b="1" u="sng" dirty="0">
                <a:solidFill>
                  <a:schemeClr val="tx1"/>
                </a:solidFill>
              </a:rPr>
              <a:t>)</a:t>
            </a:r>
            <a:endParaRPr lang="ko-KR" altLang="en-US" sz="1000" b="1" u="sng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000" b="1" dirty="0">
                <a:solidFill>
                  <a:schemeClr val="tx1"/>
                </a:solidFill>
              </a:rPr>
              <a:t>10~15</a:t>
            </a:r>
            <a:r>
              <a:rPr lang="ko-KR" altLang="en-US" sz="1000" b="1" dirty="0">
                <a:solidFill>
                  <a:schemeClr val="tx1"/>
                </a:solidFill>
              </a:rPr>
              <a:t>명의 소그룹으로 구성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algn="ctr" fontAlgn="base"/>
            <a:r>
              <a:rPr lang="ko-KR" altLang="en-US" sz="1000" b="1" dirty="0">
                <a:solidFill>
                  <a:schemeClr val="tx1"/>
                </a:solidFill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</a:rPr>
              <a:t>1</a:t>
            </a:r>
            <a:r>
              <a:rPr lang="ko-KR" altLang="en-US" sz="1000" b="1" dirty="0">
                <a:solidFill>
                  <a:schemeClr val="tx1"/>
                </a:solidFill>
              </a:rPr>
              <a:t>회 </a:t>
            </a:r>
            <a:r>
              <a:rPr lang="en-US" altLang="ko-KR" sz="1000" b="1" dirty="0">
                <a:solidFill>
                  <a:schemeClr val="tx1"/>
                </a:solidFill>
              </a:rPr>
              <a:t>4</a:t>
            </a:r>
            <a:r>
              <a:rPr lang="ko-KR" altLang="en-US" sz="1000" b="1" dirty="0">
                <a:solidFill>
                  <a:schemeClr val="tx1"/>
                </a:solidFill>
              </a:rPr>
              <a:t>일간</a:t>
            </a:r>
            <a:r>
              <a:rPr lang="en-US" altLang="ko-KR" sz="1000" b="1" dirty="0">
                <a:solidFill>
                  <a:schemeClr val="tx1"/>
                </a:solidFill>
              </a:rPr>
              <a:t>,</a:t>
            </a:r>
            <a:r>
              <a:rPr lang="ko-KR" altLang="en-US" sz="1000" b="1" dirty="0">
                <a:solidFill>
                  <a:schemeClr val="tx1"/>
                </a:solidFill>
              </a:rPr>
              <a:t> 하루 </a:t>
            </a:r>
            <a:r>
              <a:rPr lang="en-US" altLang="ko-KR" sz="1000" b="1" dirty="0">
                <a:solidFill>
                  <a:schemeClr val="tx1"/>
                </a:solidFill>
              </a:rPr>
              <a:t>6</a:t>
            </a:r>
            <a:r>
              <a:rPr lang="ko-KR" altLang="en-US" sz="1000" b="1" dirty="0">
                <a:solidFill>
                  <a:schemeClr val="tx1"/>
                </a:solidFill>
              </a:rPr>
              <a:t>시간씩 진행</a:t>
            </a:r>
          </a:p>
          <a:p>
            <a:pPr algn="ctr" fontAlgn="base"/>
            <a:endParaRPr lang="ko-KR" altLang="en-US" sz="1300" b="1" dirty="0"/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문의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1500" b="1" dirty="0" err="1">
                <a:solidFill>
                  <a:schemeClr val="tx1"/>
                </a:solidFill>
                <a:latin typeface="+mj-lt"/>
              </a:rPr>
              <a:t>워크넷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고용센터 방문신청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!</a:t>
            </a:r>
          </a:p>
          <a:p>
            <a:pPr algn="ctr"/>
            <a:r>
              <a:rPr lang="ko-KR" altLang="en-US" sz="1000" b="1" dirty="0">
                <a:solidFill>
                  <a:schemeClr val="tx1"/>
                </a:solidFill>
                <a:latin typeface="+mj-lt"/>
              </a:rPr>
              <a:t>    </a:t>
            </a:r>
            <a:r>
              <a:rPr lang="ko-KR" altLang="en-US" sz="1000" b="1" u="sng" dirty="0" err="1">
                <a:solidFill>
                  <a:schemeClr val="tx1"/>
                </a:solidFill>
                <a:latin typeface="+mj-lt"/>
              </a:rPr>
              <a:t>워크넷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&gt; 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고용복지정책 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&gt; 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취업특강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&gt; </a:t>
            </a:r>
            <a:r>
              <a:rPr lang="ko-KR" altLang="en-US" sz="1000" b="1" u="sng" dirty="0" err="1">
                <a:solidFill>
                  <a:schemeClr val="tx1"/>
                </a:solidFill>
                <a:latin typeface="+mj-lt"/>
              </a:rPr>
              <a:t>원하는강좌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신청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!</a:t>
            </a:r>
            <a:r>
              <a:rPr lang="ko-KR" altLang="en-US" sz="1500" b="1" u="sng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endParaRPr lang="ko-KR" altLang="en-US" sz="1500" dirty="0"/>
          </a:p>
          <a:p>
            <a:pPr algn="ctr"/>
            <a:endParaRPr lang="ko-KR" altLang="en-US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194AEBFA-1CBF-4FD6-9771-F3BE57366D6D}"/>
              </a:ext>
            </a:extLst>
          </p:cNvPr>
          <p:cNvSpPr/>
          <p:nvPr/>
        </p:nvSpPr>
        <p:spPr>
          <a:xfrm>
            <a:off x="4361532" y="2589317"/>
            <a:ext cx="3758991" cy="311519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1&gt;</a:t>
            </a:r>
          </a:p>
          <a:p>
            <a:pPr algn="ctr"/>
            <a:endParaRPr lang="en-US" altLang="ko-KR" sz="1000" b="1" dirty="0"/>
          </a:p>
          <a:p>
            <a:pPr algn="ctr"/>
            <a:r>
              <a:rPr lang="ko-KR" altLang="en-US" sz="17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취업특강</a:t>
            </a:r>
            <a:endParaRPr lang="en-US" altLang="ko-KR" sz="17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200" b="1" dirty="0"/>
          </a:p>
          <a:p>
            <a:pPr algn="ctr" fontAlgn="base"/>
            <a:r>
              <a:rPr lang="ko-KR" altLang="en-US" sz="1300" b="1" dirty="0" err="1"/>
              <a:t>이력서ㆍ자기소개서</a:t>
            </a:r>
            <a:r>
              <a:rPr lang="ko-KR" altLang="en-US" sz="1300" b="1" dirty="0"/>
              <a:t> 작성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면접 요령 등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취업성공에 필요한 노하우를 쉽게 알려주는 </a:t>
            </a:r>
            <a:endParaRPr lang="en-US" altLang="ko-KR" sz="1300" b="1" dirty="0"/>
          </a:p>
          <a:p>
            <a:pPr algn="ctr" fontAlgn="base"/>
            <a:r>
              <a:rPr lang="en-US" altLang="ko-KR" sz="1300" b="1" dirty="0"/>
              <a:t>2</a:t>
            </a:r>
            <a:r>
              <a:rPr lang="ko-KR" altLang="en-US" sz="1300" b="1" dirty="0"/>
              <a:t>시간 강의식 교육 프로그램</a:t>
            </a:r>
            <a:endParaRPr lang="en-US" altLang="ko-KR" sz="1300" b="1" dirty="0"/>
          </a:p>
          <a:p>
            <a:pPr algn="ctr" fontAlgn="base"/>
            <a:endParaRPr lang="ko-KR" altLang="en-US" sz="1300" b="1" dirty="0"/>
          </a:p>
          <a:p>
            <a:pPr algn="ctr" fontAlgn="base"/>
            <a:r>
              <a:rPr lang="ko-KR" altLang="en-US" sz="1300" b="1" dirty="0"/>
              <a:t>실습</a:t>
            </a:r>
            <a:r>
              <a:rPr lang="en-US" altLang="ko-KR" sz="1300" b="1" dirty="0"/>
              <a:t>‧</a:t>
            </a:r>
            <a:r>
              <a:rPr lang="ko-KR" altLang="en-US" sz="1300" b="1" dirty="0"/>
              <a:t>체험형 교육이 부담스러운 경우에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참여하기 좋다</a:t>
            </a:r>
            <a:r>
              <a:rPr lang="en-US" altLang="ko-KR" sz="1300" b="1" dirty="0"/>
              <a:t>!</a:t>
            </a:r>
          </a:p>
          <a:p>
            <a:pPr algn="ctr" fontAlgn="base"/>
            <a:endParaRPr lang="ko-KR" altLang="en-US" sz="1200" dirty="0">
              <a:solidFill>
                <a:schemeClr val="bg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 문의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1500" b="1" dirty="0" err="1">
                <a:solidFill>
                  <a:schemeClr val="tx1"/>
                </a:solidFill>
                <a:latin typeface="+mj-lt"/>
              </a:rPr>
              <a:t>워크넷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고용센터 방문신청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!</a:t>
            </a:r>
          </a:p>
          <a:p>
            <a:pPr algn="ctr"/>
            <a:r>
              <a:rPr lang="ko-KR" altLang="en-US" sz="1000" b="1" dirty="0">
                <a:solidFill>
                  <a:schemeClr val="tx1"/>
                </a:solidFill>
                <a:latin typeface="+mj-lt"/>
              </a:rPr>
              <a:t>    </a:t>
            </a:r>
            <a:r>
              <a:rPr lang="ko-KR" altLang="en-US" sz="1000" b="1" u="sng" dirty="0" err="1">
                <a:solidFill>
                  <a:schemeClr val="tx1"/>
                </a:solidFill>
                <a:latin typeface="+mj-lt"/>
              </a:rPr>
              <a:t>워크넷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&gt; 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고용복지정책 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&gt; 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취업특강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&gt; </a:t>
            </a:r>
            <a:r>
              <a:rPr lang="ko-KR" altLang="en-US" sz="1000" b="1" u="sng" dirty="0" err="1">
                <a:solidFill>
                  <a:schemeClr val="tx1"/>
                </a:solidFill>
                <a:latin typeface="+mj-lt"/>
              </a:rPr>
              <a:t>원하는강좌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신청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!</a:t>
            </a:r>
            <a:r>
              <a:rPr lang="ko-KR" altLang="en-US" sz="1500" b="1" u="sng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endParaRPr lang="ko-KR" altLang="en-US" sz="1500" dirty="0"/>
          </a:p>
          <a:p>
            <a:pPr algn="ctr"/>
            <a:endParaRPr lang="ko-KR" altLang="en-US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9C937F4A-9CA5-49B3-82DD-E0AEF70F079C}"/>
              </a:ext>
            </a:extLst>
          </p:cNvPr>
          <p:cNvSpPr/>
          <p:nvPr/>
        </p:nvSpPr>
        <p:spPr>
          <a:xfrm>
            <a:off x="8236926" y="2531530"/>
            <a:ext cx="3758991" cy="305109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4&gt;</a:t>
            </a:r>
          </a:p>
          <a:p>
            <a:pPr algn="ctr"/>
            <a:endParaRPr lang="en-US" altLang="ko-KR" sz="1000" b="1" dirty="0"/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군 복무 중 자기개발 지원</a:t>
            </a:r>
            <a:endParaRPr lang="ko-KR" altLang="en-US" dirty="0">
              <a:solidFill>
                <a:schemeClr val="tx1"/>
              </a:solidFill>
            </a:endParaRPr>
          </a:p>
          <a:p>
            <a:pPr algn="ctr"/>
            <a:endParaRPr lang="en-US" altLang="ko-KR" sz="1200" b="1" dirty="0"/>
          </a:p>
          <a:p>
            <a:pPr algn="ctr" fontAlgn="base"/>
            <a:r>
              <a:rPr lang="ko-KR" altLang="en-US" sz="1300" b="1" dirty="0"/>
              <a:t>생산적인 군복무 수행을 위해 학력신장</a:t>
            </a:r>
            <a:r>
              <a:rPr lang="en-US" altLang="ko-KR" sz="1300" b="1" dirty="0"/>
              <a:t>, </a:t>
            </a:r>
          </a:p>
          <a:p>
            <a:pPr algn="ctr" fontAlgn="base"/>
            <a:r>
              <a:rPr lang="ko-KR" altLang="en-US" sz="1300" b="1" dirty="0"/>
              <a:t>자격취득 등 자기계발활동 지원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청년 장병들의 학업단절 및 경력단절을 극복</a:t>
            </a:r>
          </a:p>
          <a:p>
            <a:pPr algn="ctr" fontAlgn="base"/>
            <a:endParaRPr lang="ko-KR" altLang="en-US" sz="1200" dirty="0">
              <a:solidFill>
                <a:schemeClr val="bg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 문의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: ‘</a:t>
            </a:r>
            <a:r>
              <a:rPr lang="ko-KR" altLang="en-US" sz="1500" b="1" dirty="0" err="1">
                <a:solidFill>
                  <a:schemeClr val="tx1"/>
                </a:solidFill>
                <a:latin typeface="+mj-lt"/>
              </a:rPr>
              <a:t>나라사랑포털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’ </a:t>
            </a:r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사이트</a:t>
            </a:r>
            <a:endParaRPr lang="en-US" altLang="ko-KR" sz="1500" b="1" dirty="0">
              <a:solidFill>
                <a:schemeClr val="tx1"/>
              </a:solidFill>
              <a:latin typeface="+mj-lt"/>
            </a:endParaRPr>
          </a:p>
          <a:p>
            <a:pPr fontAlgn="base"/>
            <a:r>
              <a:rPr lang="ko-KR" altLang="en-US" sz="1200" b="1" dirty="0">
                <a:solidFill>
                  <a:schemeClr val="tx1"/>
                </a:solidFill>
                <a:latin typeface="+mj-lt"/>
              </a:rPr>
              <a:t>         </a:t>
            </a:r>
            <a:r>
              <a:rPr lang="ko-KR" altLang="en-US" sz="1500" b="1" dirty="0">
                <a:solidFill>
                  <a:schemeClr val="tx1"/>
                </a:solidFill>
              </a:rPr>
              <a:t>각 군 인트라넷 홈페이지</a:t>
            </a:r>
            <a:r>
              <a:rPr lang="en-US" altLang="ko-KR" sz="1500" b="1" dirty="0">
                <a:solidFill>
                  <a:schemeClr val="tx1"/>
                </a:solidFill>
              </a:rPr>
              <a:t>(</a:t>
            </a:r>
            <a:r>
              <a:rPr lang="ko-KR" altLang="en-US" sz="1500" b="1" dirty="0" err="1">
                <a:solidFill>
                  <a:schemeClr val="tx1"/>
                </a:solidFill>
              </a:rPr>
              <a:t>내부망</a:t>
            </a:r>
            <a:r>
              <a:rPr lang="en-US" altLang="ko-KR" sz="1500" b="1" dirty="0">
                <a:solidFill>
                  <a:schemeClr val="tx1"/>
                </a:solidFill>
              </a:rPr>
              <a:t>) </a:t>
            </a:r>
            <a:endParaRPr lang="ko-KR" altLang="en-US" sz="1500" b="1" dirty="0">
              <a:solidFill>
                <a:schemeClr val="tx1"/>
              </a:solidFill>
            </a:endParaRPr>
          </a:p>
          <a:p>
            <a:pPr algn="ctr"/>
            <a:endParaRPr lang="ko-KR" altLang="en-US" sz="1500" dirty="0"/>
          </a:p>
          <a:p>
            <a:pPr algn="ctr"/>
            <a:endParaRPr lang="ko-KR" altLang="en-US" dirty="0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7B12865C-0895-44E4-9CDD-D84E6C496951}"/>
              </a:ext>
            </a:extLst>
          </p:cNvPr>
          <p:cNvSpPr/>
          <p:nvPr/>
        </p:nvSpPr>
        <p:spPr>
          <a:xfrm>
            <a:off x="4369227" y="2515853"/>
            <a:ext cx="3823053" cy="33025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3&gt;</a:t>
            </a:r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allA</a:t>
            </a:r>
            <a:r>
              <a:rPr lang="en-US" altLang="ko-KR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b="1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청년진로역량강화</a:t>
            </a:r>
            <a:r>
              <a:rPr lang="en-US" altLang="ko-KR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프로그램</a:t>
            </a:r>
            <a:endParaRPr lang="ko-KR" altLang="en-US" sz="16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200" b="1" dirty="0"/>
          </a:p>
          <a:p>
            <a:pPr algn="ctr" fontAlgn="base"/>
            <a:r>
              <a:rPr lang="ko-KR" altLang="en-US" sz="1300" b="1" dirty="0"/>
              <a:t>청년 중 특히 오랜 실직이나 취업 실패로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인해 취업 의욕이 꺾이고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자신감이 낮아진 </a:t>
            </a:r>
            <a:r>
              <a:rPr lang="ko-KR" altLang="en-US" sz="1300" b="1" dirty="0" err="1"/>
              <a:t>청년구직자</a:t>
            </a:r>
            <a:r>
              <a:rPr lang="ko-KR" altLang="en-US" sz="1300" b="1" dirty="0"/>
              <a:t> 대상</a:t>
            </a:r>
            <a:r>
              <a:rPr lang="en-US" altLang="ko-KR" sz="1300" b="1" dirty="0"/>
              <a:t>!</a:t>
            </a:r>
            <a:r>
              <a:rPr lang="ko-KR" altLang="en-US" sz="1300" b="1" dirty="0"/>
              <a:t>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/>
              <a:t>마음열기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직장생활 내 의사소통</a:t>
            </a:r>
            <a:r>
              <a:rPr lang="en-US" altLang="ko-KR" sz="1300" b="1" dirty="0"/>
              <a:t> </a:t>
            </a:r>
            <a:r>
              <a:rPr lang="ko-KR" altLang="en-US" sz="1300" b="1" dirty="0"/>
              <a:t>등 </a:t>
            </a:r>
            <a:endParaRPr lang="en-US" altLang="ko-KR" sz="1300" b="1" dirty="0"/>
          </a:p>
          <a:p>
            <a:pPr algn="ctr" fontAlgn="base"/>
            <a:r>
              <a:rPr lang="ko-KR" altLang="en-US" sz="1300" b="1" dirty="0" err="1"/>
              <a:t>참여식</a:t>
            </a:r>
            <a:r>
              <a:rPr lang="ko-KR" altLang="en-US" sz="1300" b="1" dirty="0"/>
              <a:t> 집단상담 프로그램</a:t>
            </a:r>
          </a:p>
          <a:p>
            <a:pPr algn="ctr" fontAlgn="base"/>
            <a:endParaRPr lang="en-US" altLang="ko-KR" sz="1000" b="1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000" b="1" u="sng" dirty="0">
                <a:solidFill>
                  <a:schemeClr val="tx1"/>
                </a:solidFill>
              </a:rPr>
              <a:t>*</a:t>
            </a:r>
            <a:r>
              <a:rPr lang="ko-KR" altLang="en-US" sz="1000" b="1" u="sng" dirty="0">
                <a:solidFill>
                  <a:schemeClr val="tx1"/>
                </a:solidFill>
              </a:rPr>
              <a:t>소요 기간 </a:t>
            </a:r>
            <a:r>
              <a:rPr lang="en-US" altLang="ko-KR" sz="1000" b="1" u="sng" dirty="0">
                <a:solidFill>
                  <a:schemeClr val="tx1"/>
                </a:solidFill>
              </a:rPr>
              <a:t>(</a:t>
            </a:r>
            <a:r>
              <a:rPr lang="ko-KR" altLang="en-US" sz="1000" b="1" u="sng" dirty="0">
                <a:solidFill>
                  <a:schemeClr val="tx1"/>
                </a:solidFill>
              </a:rPr>
              <a:t>총 </a:t>
            </a:r>
            <a:r>
              <a:rPr lang="en-US" altLang="ko-KR" sz="1000" b="1" u="sng" dirty="0">
                <a:solidFill>
                  <a:schemeClr val="tx1"/>
                </a:solidFill>
              </a:rPr>
              <a:t>24</a:t>
            </a:r>
            <a:r>
              <a:rPr lang="ko-KR" altLang="en-US" sz="1000" b="1" u="sng" dirty="0">
                <a:solidFill>
                  <a:schemeClr val="tx1"/>
                </a:solidFill>
              </a:rPr>
              <a:t>시간</a:t>
            </a:r>
            <a:r>
              <a:rPr lang="en-US" altLang="ko-KR" sz="1000" b="1" u="sng" dirty="0">
                <a:solidFill>
                  <a:schemeClr val="tx1"/>
                </a:solidFill>
              </a:rPr>
              <a:t>)</a:t>
            </a:r>
            <a:endParaRPr lang="ko-KR" altLang="en-US" sz="1000" b="1" u="sng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000" b="1" dirty="0">
                <a:solidFill>
                  <a:schemeClr val="tx1"/>
                </a:solidFill>
              </a:rPr>
              <a:t>10~15</a:t>
            </a:r>
            <a:r>
              <a:rPr lang="ko-KR" altLang="en-US" sz="1000" b="1" dirty="0">
                <a:solidFill>
                  <a:schemeClr val="tx1"/>
                </a:solidFill>
              </a:rPr>
              <a:t>명의 소그룹으로 구성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algn="ctr" fontAlgn="base"/>
            <a:r>
              <a:rPr lang="ko-KR" altLang="en-US" sz="1000" b="1" dirty="0">
                <a:solidFill>
                  <a:schemeClr val="tx1"/>
                </a:solidFill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</a:rPr>
              <a:t>1</a:t>
            </a:r>
            <a:r>
              <a:rPr lang="ko-KR" altLang="en-US" sz="1000" b="1" dirty="0">
                <a:solidFill>
                  <a:schemeClr val="tx1"/>
                </a:solidFill>
              </a:rPr>
              <a:t>회 </a:t>
            </a:r>
            <a:r>
              <a:rPr lang="en-US" altLang="ko-KR" sz="1000" b="1" dirty="0">
                <a:solidFill>
                  <a:schemeClr val="tx1"/>
                </a:solidFill>
              </a:rPr>
              <a:t>4</a:t>
            </a:r>
            <a:r>
              <a:rPr lang="ko-KR" altLang="en-US" sz="1000" b="1" dirty="0">
                <a:solidFill>
                  <a:schemeClr val="tx1"/>
                </a:solidFill>
              </a:rPr>
              <a:t>일간</a:t>
            </a:r>
            <a:r>
              <a:rPr lang="en-US" altLang="ko-KR" sz="1000" b="1" dirty="0">
                <a:solidFill>
                  <a:schemeClr val="tx1"/>
                </a:solidFill>
              </a:rPr>
              <a:t>,</a:t>
            </a:r>
            <a:r>
              <a:rPr lang="ko-KR" altLang="en-US" sz="1000" b="1" dirty="0">
                <a:solidFill>
                  <a:schemeClr val="tx1"/>
                </a:solidFill>
              </a:rPr>
              <a:t> 하루 </a:t>
            </a:r>
            <a:r>
              <a:rPr lang="en-US" altLang="ko-KR" sz="1000" b="1" dirty="0">
                <a:solidFill>
                  <a:schemeClr val="tx1"/>
                </a:solidFill>
              </a:rPr>
              <a:t>6</a:t>
            </a:r>
            <a:r>
              <a:rPr lang="ko-KR" altLang="en-US" sz="1000" b="1" dirty="0">
                <a:solidFill>
                  <a:schemeClr val="tx1"/>
                </a:solidFill>
              </a:rPr>
              <a:t>시간씩 진행</a:t>
            </a:r>
          </a:p>
          <a:p>
            <a:pPr algn="ctr" fontAlgn="base"/>
            <a:endParaRPr lang="ko-KR" altLang="en-US" sz="1300" b="1" dirty="0"/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문의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1500" b="1" dirty="0" err="1">
                <a:solidFill>
                  <a:schemeClr val="tx1"/>
                </a:solidFill>
                <a:latin typeface="+mj-lt"/>
              </a:rPr>
              <a:t>워크넷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고용센터 방문신청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!</a:t>
            </a:r>
          </a:p>
          <a:p>
            <a:pPr algn="ctr"/>
            <a:r>
              <a:rPr lang="ko-KR" altLang="en-US" sz="1000" b="1" dirty="0">
                <a:solidFill>
                  <a:schemeClr val="tx1"/>
                </a:solidFill>
                <a:latin typeface="+mj-lt"/>
              </a:rPr>
              <a:t>    </a:t>
            </a:r>
            <a:r>
              <a:rPr lang="ko-KR" altLang="en-US" sz="1000" b="1" u="sng" dirty="0" err="1">
                <a:solidFill>
                  <a:schemeClr val="tx1"/>
                </a:solidFill>
                <a:latin typeface="+mj-lt"/>
              </a:rPr>
              <a:t>워크넷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&gt; 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고용복지정책 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&gt; 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취업특강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&gt; </a:t>
            </a:r>
            <a:r>
              <a:rPr lang="ko-KR" altLang="en-US" sz="1000" b="1" u="sng" dirty="0" err="1">
                <a:solidFill>
                  <a:schemeClr val="tx1"/>
                </a:solidFill>
                <a:latin typeface="+mj-lt"/>
              </a:rPr>
              <a:t>원하는강좌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000" b="1" u="sng" dirty="0">
                <a:solidFill>
                  <a:schemeClr val="tx1"/>
                </a:solidFill>
                <a:latin typeface="+mj-lt"/>
              </a:rPr>
              <a:t>신청</a:t>
            </a:r>
            <a:r>
              <a:rPr lang="en-US" altLang="ko-KR" sz="1000" b="1" u="sng" dirty="0">
                <a:solidFill>
                  <a:schemeClr val="tx1"/>
                </a:solidFill>
                <a:latin typeface="+mj-lt"/>
              </a:rPr>
              <a:t>!</a:t>
            </a:r>
            <a:r>
              <a:rPr lang="ko-KR" altLang="en-US" sz="1500" b="1" u="sng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endParaRPr lang="ko-KR" altLang="en-US" sz="1500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96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중소기업탐방 프로그램</a:t>
            </a:r>
            <a:endParaRPr lang="en-US" altLang="ko-KR" sz="3000" b="1" dirty="0"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중소기업 취업에 관심을 가지고 있는 청년들에게 </a:t>
            </a:r>
            <a:endParaRPr lang="en-US" altLang="ko-KR" sz="16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중소기업을 탐방 기회 제공</a:t>
            </a:r>
            <a:r>
              <a:rPr lang="en-US" altLang="ko-KR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 </a:t>
            </a:r>
          </a:p>
          <a:p>
            <a:pPr algn="ctr" fontAlgn="base"/>
            <a:r>
              <a:rPr lang="ko-KR" altLang="en-US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중소기업에 대한 인식 제고와 함께 기업문화</a:t>
            </a:r>
            <a:r>
              <a:rPr lang="en-US" altLang="ko-KR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</a:p>
          <a:p>
            <a:pPr algn="ctr" fontAlgn="base"/>
            <a:r>
              <a:rPr lang="ko-KR" altLang="en-US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해당 분야의 전망 등을 알 수 있도록 도움을 주는 프로그램</a:t>
            </a:r>
            <a:r>
              <a:rPr lang="en-US" altLang="ko-KR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16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1E2E7FC-58C2-42E8-A8BB-80D7789EAE0F}"/>
              </a:ext>
            </a:extLst>
          </p:cNvPr>
          <p:cNvGrpSpPr/>
          <p:nvPr/>
        </p:nvGrpSpPr>
        <p:grpSpPr>
          <a:xfrm>
            <a:off x="1629597" y="2957708"/>
            <a:ext cx="9245792" cy="2995156"/>
            <a:chOff x="1604430" y="1976830"/>
            <a:chExt cx="9245792" cy="299515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60443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2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추천대상</a:t>
              </a:r>
              <a:r>
                <a:rPr lang="en-US" altLang="ko-KR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  <a:r>
                <a:rPr lang="ko-KR" altLang="en-US" sz="13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3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300" b="1" dirty="0">
                  <a:solidFill>
                    <a:srgbClr val="FF0000"/>
                  </a:solidFill>
                </a:rPr>
                <a:t>다양한 직업세계와 </a:t>
              </a:r>
              <a:endParaRPr lang="en-US" altLang="ko-KR" sz="1300" b="1" dirty="0">
                <a:solidFill>
                  <a:srgbClr val="FF0000"/>
                </a:solidFill>
              </a:endParaRPr>
            </a:p>
            <a:p>
              <a:pPr algn="ctr" fontAlgn="base" latinLnBrk="0"/>
              <a:r>
                <a:rPr lang="ko-KR" altLang="en-US" sz="1300" b="1" dirty="0">
                  <a:solidFill>
                    <a:srgbClr val="FF0000"/>
                  </a:solidFill>
                </a:rPr>
                <a:t>산업현장에 관심있는 </a:t>
              </a:r>
              <a:endParaRPr lang="en-US" altLang="ko-KR" sz="1300" b="1" dirty="0">
                <a:solidFill>
                  <a:srgbClr val="FF0000"/>
                </a:solidFill>
              </a:endParaRPr>
            </a:p>
            <a:p>
              <a:pPr algn="ctr" fontAlgn="base" latinLnBrk="0"/>
              <a:r>
                <a:rPr lang="ko-KR" altLang="en-US" sz="1300" b="1" dirty="0">
                  <a:solidFill>
                    <a:srgbClr val="FF0000"/>
                  </a:solidFill>
                </a:rPr>
                <a:t>만 </a:t>
              </a:r>
              <a:r>
                <a:rPr lang="en-US" altLang="ko-KR" sz="1300" b="1" dirty="0">
                  <a:solidFill>
                    <a:srgbClr val="FF0000"/>
                  </a:solidFill>
                </a:rPr>
                <a:t>15</a:t>
              </a:r>
              <a:r>
                <a:rPr lang="ko-KR" altLang="en-US" sz="1300" b="1" dirty="0">
                  <a:solidFill>
                    <a:srgbClr val="FF0000"/>
                  </a:solidFill>
                </a:rPr>
                <a:t>세 </a:t>
              </a:r>
              <a:r>
                <a:rPr lang="en-US" altLang="ko-KR" sz="1300" b="1" dirty="0">
                  <a:solidFill>
                    <a:srgbClr val="FF0000"/>
                  </a:solidFill>
                </a:rPr>
                <a:t>~ 34</a:t>
              </a:r>
              <a:r>
                <a:rPr lang="ko-KR" altLang="en-US" sz="1300" b="1" dirty="0">
                  <a:solidFill>
                    <a:srgbClr val="FF0000"/>
                  </a:solidFill>
                </a:rPr>
                <a:t>세 </a:t>
              </a:r>
              <a:r>
                <a:rPr lang="ko-KR" altLang="en-US" sz="1300" b="1" dirty="0" err="1">
                  <a:solidFill>
                    <a:srgbClr val="FF0000"/>
                  </a:solidFill>
                </a:rPr>
                <a:t>미취업</a:t>
              </a:r>
              <a:r>
                <a:rPr lang="ko-KR" altLang="en-US" sz="1300" b="1" dirty="0">
                  <a:solidFill>
                    <a:srgbClr val="FF0000"/>
                  </a:solidFill>
                </a:rPr>
                <a:t> 청년</a:t>
              </a:r>
              <a:endParaRPr lang="ko-KR" altLang="en-US" sz="1300" dirty="0">
                <a:solidFill>
                  <a:srgbClr val="FF0000"/>
                </a:solidFill>
              </a:endParaRPr>
            </a:p>
            <a:p>
              <a:pPr algn="ctr" fontAlgn="base"/>
              <a:r>
                <a:rPr lang="en-US" altLang="ko-KR" sz="1200" b="1" dirty="0">
                  <a:solidFill>
                    <a:srgbClr val="FF0000"/>
                  </a:solidFill>
                  <a:latin typeface="+mn-ea"/>
                </a:rPr>
                <a:t> </a:t>
              </a:r>
              <a:endParaRPr lang="en-US" altLang="ko-KR" sz="1200" b="1" dirty="0">
                <a:solidFill>
                  <a:schemeClr val="tx1"/>
                </a:solidFill>
                <a:latin typeface="+mn-ea"/>
              </a:endParaRPr>
            </a:p>
            <a:p>
              <a:pPr algn="ctr" fontAlgn="base"/>
              <a:r>
                <a:rPr lang="ko-KR" altLang="en-US" sz="1200" b="1" dirty="0">
                  <a:solidFill>
                    <a:schemeClr val="tx1"/>
                  </a:solidFill>
                </a:rPr>
                <a:t>고등학생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,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대학 재학생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, </a:t>
              </a:r>
            </a:p>
            <a:p>
              <a:pPr algn="ctr" fontAlgn="base"/>
              <a:r>
                <a:rPr lang="ko-KR" altLang="en-US" sz="1200" b="1" dirty="0">
                  <a:solidFill>
                    <a:schemeClr val="tx1"/>
                  </a:solidFill>
                </a:rPr>
                <a:t>대학 졸업생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,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학교 밖 청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(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소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)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년</a:t>
              </a:r>
              <a:endParaRPr lang="en-US" altLang="ko-KR" sz="1200" b="1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200" b="1" dirty="0">
                  <a:solidFill>
                    <a:schemeClr val="tx1"/>
                  </a:solidFill>
                </a:rPr>
                <a:t>청년장병 등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60443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참여대상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966755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ko-KR" altLang="en-US" sz="1200" b="1" dirty="0">
                  <a:solidFill>
                    <a:schemeClr val="tx1"/>
                  </a:solidFill>
                </a:rPr>
                <a:t>❍ 연수생 </a:t>
              </a: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-1</a:t>
              </a:r>
              <a:r>
                <a:rPr lang="ko-KR" altLang="en-US" sz="1200" dirty="0">
                  <a:solidFill>
                    <a:schemeClr val="tx1"/>
                  </a:solidFill>
                </a:rPr>
                <a:t>일</a:t>
              </a:r>
              <a:r>
                <a:rPr lang="en-US" altLang="ko-KR" sz="1200" dirty="0">
                  <a:solidFill>
                    <a:schemeClr val="tx1"/>
                  </a:solidFill>
                </a:rPr>
                <a:t>(5</a:t>
              </a:r>
              <a:r>
                <a:rPr lang="ko-KR" altLang="en-US" sz="1200" dirty="0">
                  <a:solidFill>
                    <a:schemeClr val="tx1"/>
                  </a:solidFill>
                </a:rPr>
                <a:t>시간</a:t>
              </a:r>
              <a:r>
                <a:rPr lang="en-US" altLang="ko-KR" sz="1200" dirty="0">
                  <a:solidFill>
                    <a:schemeClr val="tx1"/>
                  </a:solidFill>
                </a:rPr>
                <a:t>)~5</a:t>
              </a:r>
              <a:r>
                <a:rPr lang="ko-KR" altLang="en-US" sz="1200" dirty="0">
                  <a:solidFill>
                    <a:schemeClr val="tx1"/>
                  </a:solidFill>
                </a:rPr>
                <a:t>일</a:t>
              </a:r>
              <a:r>
                <a:rPr lang="en-US" altLang="ko-KR" sz="1200" dirty="0">
                  <a:solidFill>
                    <a:schemeClr val="tx1"/>
                  </a:solidFill>
                </a:rPr>
                <a:t>(40</a:t>
              </a:r>
              <a:r>
                <a:rPr lang="ko-KR" altLang="en-US" sz="1200" dirty="0">
                  <a:solidFill>
                    <a:schemeClr val="tx1"/>
                  </a:solidFill>
                </a:rPr>
                <a:t>시간</a:t>
              </a:r>
              <a:r>
                <a:rPr lang="en-US" altLang="ko-KR" sz="1200" dirty="0">
                  <a:solidFill>
                    <a:schemeClr val="tx1"/>
                  </a:solidFill>
                </a:rPr>
                <a:t>) </a:t>
              </a:r>
            </a:p>
            <a:p>
              <a:pPr fontAlgn="base"/>
              <a:r>
                <a:rPr lang="ko-KR" altLang="en-US" sz="1200" dirty="0">
                  <a:solidFill>
                    <a:schemeClr val="tx1"/>
                  </a:solidFill>
                </a:rPr>
                <a:t>연수프로그램 참가 </a:t>
              </a:r>
              <a:r>
                <a:rPr lang="en-US" altLang="ko-KR" sz="1200" dirty="0">
                  <a:solidFill>
                    <a:schemeClr val="tx1"/>
                  </a:solidFill>
                </a:rPr>
                <a:t>(</a:t>
              </a:r>
              <a:r>
                <a:rPr lang="ko-KR" altLang="en-US" sz="1200" dirty="0">
                  <a:solidFill>
                    <a:schemeClr val="tx1"/>
                  </a:solidFill>
                </a:rPr>
                <a:t>참가비 무료</a:t>
              </a:r>
              <a:r>
                <a:rPr lang="en-US" altLang="ko-KR" sz="1200" dirty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-</a:t>
              </a:r>
              <a:r>
                <a:rPr lang="ko-KR" altLang="en-US" sz="1200" dirty="0">
                  <a:solidFill>
                    <a:schemeClr val="tx1"/>
                  </a:solidFill>
                </a:rPr>
                <a:t>청년 자신이 희망하는 산업분야에 대한 맞춤형 탐방 프로그램에 참여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fontAlgn="base"/>
              <a:r>
                <a:rPr lang="ko-KR" altLang="en-US" sz="1200" b="1" dirty="0">
                  <a:solidFill>
                    <a:schemeClr val="tx1"/>
                  </a:solidFill>
                </a:rPr>
                <a:t>❍ 기업 </a:t>
              </a: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-</a:t>
              </a:r>
              <a:r>
                <a:rPr lang="ko-KR" altLang="en-US" sz="1200" dirty="0">
                  <a:solidFill>
                    <a:schemeClr val="tx1"/>
                  </a:solidFill>
                </a:rPr>
                <a:t>중소기업 탐방 운영비 지원 </a:t>
              </a: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-2</a:t>
              </a:r>
              <a:r>
                <a:rPr lang="ko-KR" altLang="en-US" sz="1200" dirty="0">
                  <a:solidFill>
                    <a:schemeClr val="tx1"/>
                  </a:solidFill>
                </a:rPr>
                <a:t>일 이하의 과정 운영 시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 1</a:t>
              </a:r>
              <a:r>
                <a:rPr lang="ko-KR" altLang="en-US" sz="1200" dirty="0">
                  <a:solidFill>
                    <a:schemeClr val="tx1"/>
                  </a:solidFill>
                </a:rPr>
                <a:t>일 </a:t>
              </a:r>
              <a:r>
                <a:rPr lang="en-US" altLang="ko-KR" sz="1200" dirty="0">
                  <a:solidFill>
                    <a:schemeClr val="tx1"/>
                  </a:solidFill>
                </a:rPr>
                <a:t>1</a:t>
              </a:r>
              <a:r>
                <a:rPr lang="ko-KR" altLang="en-US" sz="1200" dirty="0">
                  <a:solidFill>
                    <a:schemeClr val="tx1"/>
                  </a:solidFill>
                </a:rPr>
                <a:t>인당 </a:t>
              </a:r>
              <a:r>
                <a:rPr lang="en-US" altLang="ko-KR" sz="1200" dirty="0">
                  <a:solidFill>
                    <a:schemeClr val="tx1"/>
                  </a:solidFill>
                </a:rPr>
                <a:t>10</a:t>
              </a:r>
              <a:r>
                <a:rPr lang="ko-KR" altLang="en-US" sz="1200" dirty="0">
                  <a:solidFill>
                    <a:schemeClr val="tx1"/>
                  </a:solidFill>
                </a:rPr>
                <a:t>만원 지원</a:t>
              </a: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-2</a:t>
              </a:r>
              <a:r>
                <a:rPr lang="ko-KR" altLang="en-US" sz="1200" dirty="0">
                  <a:solidFill>
                    <a:schemeClr val="tx1"/>
                  </a:solidFill>
                </a:rPr>
                <a:t>박 </a:t>
              </a:r>
              <a:r>
                <a:rPr lang="en-US" altLang="ko-KR" sz="1200" dirty="0">
                  <a:solidFill>
                    <a:schemeClr val="tx1"/>
                  </a:solidFill>
                </a:rPr>
                <a:t>3</a:t>
              </a:r>
              <a:r>
                <a:rPr lang="ko-KR" altLang="en-US" sz="1200" dirty="0">
                  <a:solidFill>
                    <a:schemeClr val="tx1"/>
                  </a:solidFill>
                </a:rPr>
                <a:t>일 이상의 과정 </a:t>
              </a:r>
              <a:r>
                <a:rPr lang="ko-KR" altLang="en-US" sz="1200" dirty="0" err="1">
                  <a:solidFill>
                    <a:schemeClr val="tx1"/>
                  </a:solidFill>
                </a:rPr>
                <a:t>운영시</a:t>
              </a:r>
              <a:r>
                <a:rPr lang="ko-KR" altLang="en-US" sz="1200" dirty="0">
                  <a:solidFill>
                    <a:schemeClr val="tx1"/>
                  </a:solidFill>
                </a:rPr>
                <a:t>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 1</a:t>
              </a:r>
              <a:r>
                <a:rPr lang="ko-KR" altLang="en-US" sz="1200" dirty="0">
                  <a:solidFill>
                    <a:schemeClr val="tx1"/>
                  </a:solidFill>
                </a:rPr>
                <a:t>일 </a:t>
              </a:r>
              <a:r>
                <a:rPr lang="en-US" altLang="ko-KR" sz="1200" dirty="0">
                  <a:solidFill>
                    <a:schemeClr val="tx1"/>
                  </a:solidFill>
                </a:rPr>
                <a:t>1</a:t>
              </a:r>
              <a:r>
                <a:rPr lang="ko-KR" altLang="en-US" sz="1200" dirty="0">
                  <a:solidFill>
                    <a:schemeClr val="tx1"/>
                  </a:solidFill>
                </a:rPr>
                <a:t>인당 </a:t>
              </a:r>
              <a:r>
                <a:rPr lang="en-US" altLang="ko-KR" sz="1200" dirty="0">
                  <a:solidFill>
                    <a:schemeClr val="tx1"/>
                  </a:solidFill>
                </a:rPr>
                <a:t>17</a:t>
              </a:r>
              <a:r>
                <a:rPr lang="ko-KR" altLang="en-US" sz="1200" dirty="0">
                  <a:solidFill>
                    <a:schemeClr val="tx1"/>
                  </a:solidFill>
                </a:rPr>
                <a:t>만원 지원</a:t>
              </a:r>
            </a:p>
            <a:p>
              <a:pPr fontAlgn="base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66755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지원혜택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832908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100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100" b="1" dirty="0">
                  <a:solidFill>
                    <a:schemeClr val="tx1"/>
                  </a:solidFill>
                  <a:latin typeface="+mj-lt"/>
                </a:rPr>
                <a:t>❍ 신청기간 </a:t>
              </a:r>
              <a:r>
                <a:rPr lang="en-US" altLang="ko-KR" sz="1100" b="1" dirty="0">
                  <a:solidFill>
                    <a:schemeClr val="tx1"/>
                  </a:solidFill>
                  <a:latin typeface="+mj-lt"/>
                </a:rPr>
                <a:t>: </a:t>
              </a:r>
              <a:r>
                <a:rPr lang="ko-KR" altLang="en-US" sz="1100" b="1" dirty="0">
                  <a:solidFill>
                    <a:schemeClr val="tx1"/>
                  </a:solidFill>
                  <a:latin typeface="+mj-lt"/>
                </a:rPr>
                <a:t>상시모집 </a:t>
              </a:r>
              <a:endParaRPr lang="en-US" altLang="ko-KR" sz="1100" b="1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en-US" altLang="ko-KR" sz="1100" dirty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신청일로부터 최대 </a:t>
              </a:r>
              <a:r>
                <a:rPr lang="en-US" altLang="ko-KR" sz="1100" dirty="0">
                  <a:solidFill>
                    <a:schemeClr val="tx1"/>
                  </a:solidFill>
                  <a:latin typeface="+mj-lt"/>
                </a:rPr>
                <a:t>5</a:t>
              </a:r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일이 소요</a:t>
              </a:r>
              <a:r>
                <a:rPr lang="en-US" altLang="ko-KR" sz="1100" dirty="0">
                  <a:solidFill>
                    <a:schemeClr val="tx1"/>
                  </a:solidFill>
                  <a:latin typeface="+mj-lt"/>
                </a:rPr>
                <a:t>)</a:t>
              </a:r>
              <a:endParaRPr lang="ko-KR" altLang="en-US" sz="1100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endParaRPr lang="en-US" altLang="ko-KR" sz="1100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100" b="1" dirty="0">
                  <a:solidFill>
                    <a:schemeClr val="tx1"/>
                  </a:solidFill>
                  <a:latin typeface="+mj-lt"/>
                </a:rPr>
                <a:t>❍ 참여방법</a:t>
              </a:r>
              <a:r>
                <a:rPr lang="en-US" altLang="ko-KR" sz="1100" b="1" dirty="0">
                  <a:solidFill>
                    <a:schemeClr val="tx1"/>
                  </a:solidFill>
                  <a:latin typeface="+mj-lt"/>
                </a:rPr>
                <a:t> </a:t>
              </a:r>
              <a:endParaRPr lang="ko-KR" altLang="en-US" sz="1100" b="1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① </a:t>
              </a:r>
              <a:r>
                <a:rPr lang="ko-KR" altLang="en-US" sz="1100" b="1" dirty="0">
                  <a:solidFill>
                    <a:schemeClr val="tx1"/>
                  </a:solidFill>
                  <a:latin typeface="+mj-lt"/>
                </a:rPr>
                <a:t>과정 신청</a:t>
              </a:r>
              <a:r>
                <a:rPr lang="en-US" altLang="ko-KR" sz="1100" b="1" dirty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ko-KR" altLang="en-US" sz="1100" b="1" dirty="0">
                  <a:solidFill>
                    <a:schemeClr val="tx1"/>
                  </a:solidFill>
                  <a:latin typeface="+mj-lt"/>
                </a:rPr>
                <a:t>온라인</a:t>
              </a:r>
              <a:r>
                <a:rPr lang="en-US" altLang="ko-KR" sz="1100" b="1" dirty="0">
                  <a:solidFill>
                    <a:schemeClr val="tx1"/>
                  </a:solidFill>
                  <a:latin typeface="+mj-lt"/>
                </a:rPr>
                <a:t>)</a:t>
              </a:r>
              <a:endParaRPr lang="ko-KR" altLang="en-US" sz="1100" b="1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일경험홈페이지</a:t>
              </a:r>
              <a:r>
                <a:rPr lang="en-US" altLang="ko-KR" sz="1100" dirty="0">
                  <a:solidFill>
                    <a:schemeClr val="tx1"/>
                  </a:solidFill>
                  <a:latin typeface="+mj-lt"/>
                </a:rPr>
                <a:t>-</a:t>
              </a:r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중소기업탐방</a:t>
              </a:r>
              <a:r>
                <a:rPr lang="en-US" altLang="ko-KR" sz="1100" dirty="0">
                  <a:solidFill>
                    <a:schemeClr val="tx1"/>
                  </a:solidFill>
                  <a:latin typeface="+mj-lt"/>
                </a:rPr>
                <a:t>-</a:t>
              </a:r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프로그램정보에서 원하는 프로그램 신청 </a:t>
              </a:r>
            </a:p>
            <a:p>
              <a:pPr fontAlgn="base"/>
              <a:r>
                <a:rPr lang="ko-KR" altLang="en-US" sz="1100" b="1" dirty="0">
                  <a:solidFill>
                    <a:schemeClr val="tx1"/>
                  </a:solidFill>
                  <a:latin typeface="+mj-lt"/>
                </a:rPr>
                <a:t>② 참여자</a:t>
              </a:r>
              <a:r>
                <a:rPr lang="en-US" altLang="ko-KR" sz="1100" b="1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ko-KR" altLang="en-US" sz="1100" b="1" dirty="0" err="1">
                  <a:solidFill>
                    <a:schemeClr val="tx1"/>
                  </a:solidFill>
                  <a:latin typeface="+mj-lt"/>
                </a:rPr>
                <a:t>기업매칭</a:t>
              </a:r>
              <a:endParaRPr lang="ko-KR" altLang="en-US" sz="1100" b="1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참여자 전공</a:t>
              </a:r>
              <a:r>
                <a:rPr lang="en-US" altLang="ko-KR" sz="1100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학과 등을 고려하여 </a:t>
              </a:r>
              <a:endParaRPr lang="en-US" altLang="ko-KR" sz="1100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강소기업 매칭</a:t>
              </a:r>
            </a:p>
            <a:p>
              <a:pPr fontAlgn="base"/>
              <a:r>
                <a:rPr lang="ko-KR" altLang="en-US" sz="1100" b="1" dirty="0">
                  <a:solidFill>
                    <a:schemeClr val="tx1"/>
                  </a:solidFill>
                  <a:latin typeface="+mj-lt"/>
                </a:rPr>
                <a:t>③ 프로그램 진행</a:t>
              </a:r>
            </a:p>
            <a:p>
              <a:pPr fontAlgn="base"/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시설 견학</a:t>
              </a:r>
              <a:r>
                <a:rPr lang="en-US" altLang="ko-KR" sz="1100" dirty="0">
                  <a:solidFill>
                    <a:schemeClr val="tx1"/>
                  </a:solidFill>
                  <a:latin typeface="+mj-lt"/>
                </a:rPr>
                <a:t>, CEO/</a:t>
              </a:r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인사담당자 특강</a:t>
              </a:r>
              <a:endParaRPr lang="en-US" altLang="ko-KR" sz="1100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채용설명</a:t>
              </a:r>
              <a:r>
                <a:rPr lang="en-US" altLang="ko-KR" sz="1100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직원과의 대화</a:t>
              </a:r>
              <a:endParaRPr lang="en-US" altLang="ko-KR" sz="1100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현장 체험 등</a:t>
              </a:r>
            </a:p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32908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신청기간 및 참여방법</a:t>
              </a:r>
              <a:endParaRPr lang="ko-KR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337DB916-8063-4A2C-91C3-4F891F8B7CBE}"/>
              </a:ext>
            </a:extLst>
          </p:cNvPr>
          <p:cNvSpPr/>
          <p:nvPr/>
        </p:nvSpPr>
        <p:spPr>
          <a:xfrm>
            <a:off x="9161039" y="799328"/>
            <a:ext cx="1714350" cy="52744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재학생</a:t>
            </a:r>
            <a:r>
              <a:rPr lang="en-US" altLang="ko-KR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구직자 참여가능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7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일자리성공패키지</a:t>
            </a:r>
            <a:endParaRPr lang="en-US" altLang="ko-KR" sz="3000" b="1" dirty="0"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식품산업분야에 진출을 희망하는 청년과 주요 식품기업의 </a:t>
            </a:r>
            <a:endParaRPr lang="en-US" altLang="ko-KR" sz="16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일자리 네트워크 기호 제공 및 식품 산업 트렌드에 맞춘 </a:t>
            </a:r>
            <a:endParaRPr lang="en-US" altLang="ko-KR" sz="16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수요자 맞춤형 교육 제공</a:t>
            </a: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1E2E7FC-58C2-42E8-A8BB-80D7789EAE0F}"/>
              </a:ext>
            </a:extLst>
          </p:cNvPr>
          <p:cNvGrpSpPr/>
          <p:nvPr/>
        </p:nvGrpSpPr>
        <p:grpSpPr>
          <a:xfrm>
            <a:off x="1461247" y="2617694"/>
            <a:ext cx="9414142" cy="3209665"/>
            <a:chOff x="1436080" y="1976830"/>
            <a:chExt cx="9414142" cy="299515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436080" y="1976830"/>
              <a:ext cx="266656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2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5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5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추천대상</a:t>
              </a:r>
              <a:r>
                <a:rPr lang="en-US" altLang="ko-KR" sz="15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  <a:r>
                <a:rPr lang="ko-KR" altLang="en-US" sz="15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500" b="1" dirty="0">
                  <a:solidFill>
                    <a:srgbClr val="FF0000"/>
                  </a:solidFill>
                  <a:latin typeface="+mj-lt"/>
                </a:rPr>
                <a:t>식품산업에 관심있고</a:t>
              </a:r>
              <a:endParaRPr lang="en-US" altLang="ko-KR" sz="1500" b="1" dirty="0">
                <a:solidFill>
                  <a:srgbClr val="FF0000"/>
                </a:solidFill>
                <a:latin typeface="+mj-lt"/>
              </a:endParaRPr>
            </a:p>
            <a:p>
              <a:pPr algn="ctr" fontAlgn="base"/>
              <a:r>
                <a:rPr lang="ko-KR" altLang="en-US" sz="1500" b="1" dirty="0">
                  <a:solidFill>
                    <a:srgbClr val="FF0000"/>
                  </a:solidFill>
                  <a:latin typeface="+mj-lt"/>
                </a:rPr>
                <a:t>진출을 희망하는 </a:t>
              </a:r>
              <a:endParaRPr lang="en-US" altLang="ko-KR" sz="1500" b="1" dirty="0">
                <a:solidFill>
                  <a:srgbClr val="FF0000"/>
                </a:solidFill>
                <a:latin typeface="+mj-lt"/>
              </a:endParaRPr>
            </a:p>
            <a:p>
              <a:pPr algn="ctr" fontAlgn="base"/>
              <a:r>
                <a:rPr lang="ko-KR" altLang="en-US" sz="1500" b="1" dirty="0">
                  <a:solidFill>
                    <a:srgbClr val="FF0000"/>
                  </a:solidFill>
                  <a:latin typeface="+mj-lt"/>
                </a:rPr>
                <a:t>만</a:t>
              </a:r>
              <a:r>
                <a:rPr lang="en-US" altLang="ko-KR" sz="1500" b="1" dirty="0">
                  <a:solidFill>
                    <a:srgbClr val="FF0000"/>
                  </a:solidFill>
                  <a:latin typeface="+mj-lt"/>
                </a:rPr>
                <a:t>15</a:t>
              </a:r>
              <a:r>
                <a:rPr lang="ko-KR" altLang="en-US" sz="1500" b="1" dirty="0">
                  <a:solidFill>
                    <a:srgbClr val="FF0000"/>
                  </a:solidFill>
                  <a:latin typeface="+mj-lt"/>
                </a:rPr>
                <a:t>세 </a:t>
              </a:r>
              <a:r>
                <a:rPr lang="en-US" altLang="ko-KR" sz="1500" b="1" dirty="0">
                  <a:solidFill>
                    <a:srgbClr val="FF0000"/>
                  </a:solidFill>
                  <a:latin typeface="+mj-lt"/>
                </a:rPr>
                <a:t>~ 34</a:t>
              </a:r>
              <a:r>
                <a:rPr lang="ko-KR" altLang="en-US" sz="1500" b="1" dirty="0">
                  <a:solidFill>
                    <a:srgbClr val="FF0000"/>
                  </a:solidFill>
                  <a:latin typeface="+mj-lt"/>
                </a:rPr>
                <a:t>세 </a:t>
              </a:r>
              <a:r>
                <a:rPr lang="ko-KR" altLang="en-US" sz="1500" b="1" dirty="0" err="1">
                  <a:solidFill>
                    <a:srgbClr val="FF0000"/>
                  </a:solidFill>
                  <a:latin typeface="+mj-lt"/>
                </a:rPr>
                <a:t>미취업</a:t>
              </a:r>
              <a:r>
                <a:rPr lang="ko-KR" altLang="en-US" sz="1500" b="1" dirty="0">
                  <a:solidFill>
                    <a:srgbClr val="FF0000"/>
                  </a:solidFill>
                  <a:latin typeface="+mj-lt"/>
                </a:rPr>
                <a:t> 청년</a:t>
              </a:r>
            </a:p>
            <a:p>
              <a:pPr algn="ctr" fontAlgn="base"/>
              <a:endParaRPr lang="en-US" altLang="ko-KR" sz="1200" b="1" dirty="0">
                <a:solidFill>
                  <a:schemeClr val="tx1"/>
                </a:solidFill>
                <a:latin typeface="+mn-ea"/>
              </a:endParaRPr>
            </a:p>
            <a:p>
              <a:pPr algn="ctr" fontAlgn="base"/>
              <a:r>
                <a:rPr lang="ko-KR" altLang="en-US" sz="1200" b="1" dirty="0">
                  <a:solidFill>
                    <a:schemeClr val="tx1"/>
                  </a:solidFill>
                </a:rPr>
                <a:t>고등학생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,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대학 재학생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, </a:t>
              </a:r>
            </a:p>
            <a:p>
              <a:pPr algn="ctr" fontAlgn="base"/>
              <a:r>
                <a:rPr lang="ko-KR" altLang="en-US" sz="1200" b="1" dirty="0">
                  <a:solidFill>
                    <a:schemeClr val="tx1"/>
                  </a:solidFill>
                </a:rPr>
                <a:t>대학 졸업생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,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학교 밖 청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(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소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)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년</a:t>
              </a:r>
              <a:endParaRPr lang="en-US" altLang="ko-KR" sz="1200" b="1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200" b="1" dirty="0">
                  <a:solidFill>
                    <a:schemeClr val="tx1"/>
                  </a:solidFill>
                </a:rPr>
                <a:t>청년장병도 참여가능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!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60443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참여대상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966755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ko-KR" altLang="en-US" sz="1200" b="1" dirty="0">
                  <a:solidFill>
                    <a:schemeClr val="tx1"/>
                  </a:solidFill>
                </a:rPr>
                <a:t>❍ 연수생 </a:t>
              </a: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-</a:t>
              </a:r>
              <a:r>
                <a:rPr lang="ko-KR" altLang="en-US" sz="1200" dirty="0">
                  <a:solidFill>
                    <a:schemeClr val="tx1"/>
                  </a:solidFill>
                </a:rPr>
                <a:t>식품분야 취업역량강화 교육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-</a:t>
              </a:r>
              <a:r>
                <a:rPr lang="ko-KR" altLang="en-US" sz="1200" dirty="0">
                  <a:solidFill>
                    <a:schemeClr val="tx1"/>
                  </a:solidFill>
                </a:rPr>
                <a:t>식품기업의 네트워크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-</a:t>
              </a:r>
              <a:r>
                <a:rPr lang="ko-KR" altLang="en-US" sz="1200" dirty="0">
                  <a:solidFill>
                    <a:schemeClr val="tx1"/>
                  </a:solidFill>
                </a:rPr>
                <a:t>식품분야 취업에 초점을 맞춘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 </a:t>
              </a:r>
              <a:r>
                <a:rPr lang="ko-KR" altLang="en-US" sz="1200" dirty="0">
                  <a:solidFill>
                    <a:schemeClr val="tx1"/>
                  </a:solidFill>
                </a:rPr>
                <a:t>트렌드 강의 및 면접 </a:t>
              </a:r>
              <a:r>
                <a:rPr lang="ko-KR" altLang="en-US" sz="1200" dirty="0" err="1">
                  <a:solidFill>
                    <a:schemeClr val="tx1"/>
                  </a:solidFill>
                </a:rPr>
                <a:t>컨성팅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r>
                <a:rPr lang="en-US" altLang="ko-KR" sz="1200" dirty="0">
                  <a:solidFill>
                    <a:schemeClr val="tx1"/>
                  </a:solidFill>
                </a:rPr>
                <a:t>-</a:t>
              </a:r>
              <a:r>
                <a:rPr lang="ko-KR" altLang="en-US" sz="1200" dirty="0">
                  <a:solidFill>
                    <a:schemeClr val="tx1"/>
                  </a:solidFill>
                </a:rPr>
                <a:t>지역 </a:t>
              </a:r>
              <a:r>
                <a:rPr lang="ko-KR" altLang="en-US" sz="1200" dirty="0" err="1">
                  <a:solidFill>
                    <a:schemeClr val="tx1"/>
                  </a:solidFill>
                </a:rPr>
                <a:t>강소식품기업탐방</a:t>
              </a:r>
              <a:r>
                <a:rPr lang="ko-KR" altLang="en-US" sz="1200" dirty="0">
                  <a:solidFill>
                    <a:schemeClr val="tx1"/>
                  </a:solidFill>
                </a:rPr>
                <a:t> 학습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66755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지원혜택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8329080" y="1976830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100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100" b="1" dirty="0">
                  <a:solidFill>
                    <a:schemeClr val="tx1"/>
                  </a:solidFill>
                  <a:latin typeface="+mj-lt"/>
                </a:rPr>
                <a:t>❍ 신청기간 </a:t>
              </a:r>
              <a:r>
                <a:rPr lang="en-US" altLang="ko-KR" sz="1100" b="1" dirty="0">
                  <a:solidFill>
                    <a:schemeClr val="tx1"/>
                  </a:solidFill>
                  <a:latin typeface="+mj-lt"/>
                </a:rPr>
                <a:t>: </a:t>
              </a:r>
              <a:r>
                <a:rPr lang="ko-KR" altLang="en-US" sz="1100" b="1" dirty="0" err="1">
                  <a:solidFill>
                    <a:schemeClr val="tx1"/>
                  </a:solidFill>
                  <a:latin typeface="+mj-lt"/>
                </a:rPr>
                <a:t>기수별</a:t>
              </a:r>
              <a:r>
                <a:rPr lang="ko-KR" altLang="en-US" sz="1100" b="1" dirty="0">
                  <a:solidFill>
                    <a:schemeClr val="tx1"/>
                  </a:solidFill>
                  <a:latin typeface="+mj-lt"/>
                </a:rPr>
                <a:t> 모집공고확인 </a:t>
              </a:r>
              <a:endParaRPr lang="en-US" altLang="ko-KR" sz="1100" b="1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endParaRPr lang="en-US" altLang="ko-KR" sz="1100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100" b="1" dirty="0">
                  <a:solidFill>
                    <a:schemeClr val="tx1"/>
                  </a:solidFill>
                  <a:latin typeface="+mj-lt"/>
                </a:rPr>
                <a:t>❍ 참여방법</a:t>
              </a:r>
              <a:r>
                <a:rPr lang="en-US" altLang="ko-KR" sz="1100" b="1" dirty="0">
                  <a:solidFill>
                    <a:schemeClr val="tx1"/>
                  </a:solidFill>
                  <a:latin typeface="+mj-lt"/>
                </a:rPr>
                <a:t> </a:t>
              </a:r>
              <a:endParaRPr lang="ko-KR" altLang="en-US" sz="1100" b="1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300" b="1" dirty="0" err="1">
                  <a:solidFill>
                    <a:schemeClr val="tx1"/>
                  </a:solidFill>
                  <a:latin typeface="+mj-lt"/>
                </a:rPr>
                <a:t>농식품</a:t>
              </a:r>
              <a:r>
                <a:rPr lang="ko-KR" altLang="en-US" sz="1300" b="1" dirty="0">
                  <a:solidFill>
                    <a:schemeClr val="tx1"/>
                  </a:solidFill>
                  <a:latin typeface="+mj-lt"/>
                </a:rPr>
                <a:t> 미래 </a:t>
              </a:r>
              <a:r>
                <a:rPr lang="ko-KR" altLang="en-US" sz="1300" b="1" dirty="0" err="1">
                  <a:solidFill>
                    <a:schemeClr val="tx1"/>
                  </a:solidFill>
                  <a:latin typeface="+mj-lt"/>
                </a:rPr>
                <a:t>기획단</a:t>
              </a:r>
              <a:r>
                <a:rPr lang="ko-KR" altLang="en-US" sz="1300" b="1" dirty="0">
                  <a:solidFill>
                    <a:schemeClr val="tx1"/>
                  </a:solidFill>
                  <a:latin typeface="+mj-lt"/>
                </a:rPr>
                <a:t> </a:t>
              </a:r>
              <a:endParaRPr lang="en-US" altLang="ko-KR" sz="1300" b="1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ko-KR" altLang="en-US" sz="1300" b="1" dirty="0">
                  <a:solidFill>
                    <a:schemeClr val="tx1"/>
                  </a:solidFill>
                  <a:latin typeface="+mj-lt"/>
                </a:rPr>
                <a:t>블로그 확인</a:t>
              </a:r>
              <a:r>
                <a:rPr lang="en-US" altLang="ko-KR" sz="1300" b="1" dirty="0">
                  <a:solidFill>
                    <a:schemeClr val="tx1"/>
                  </a:solidFill>
                  <a:latin typeface="+mj-lt"/>
                </a:rPr>
                <a:t>!</a:t>
              </a:r>
            </a:p>
            <a:p>
              <a:pPr fontAlgn="base"/>
              <a:r>
                <a:rPr lang="ko-KR" altLang="en-US" sz="1100" dirty="0" err="1">
                  <a:solidFill>
                    <a:schemeClr val="tx1"/>
                  </a:solidFill>
                  <a:latin typeface="+mj-lt"/>
                </a:rPr>
                <a:t>기수별</a:t>
              </a:r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 모집공고 확인 및 신청</a:t>
              </a:r>
              <a:endParaRPr lang="en-US" altLang="ko-KR" sz="1100" dirty="0">
                <a:solidFill>
                  <a:schemeClr val="tx1"/>
                </a:solidFill>
                <a:latin typeface="+mj-lt"/>
              </a:endParaRPr>
            </a:p>
            <a:p>
              <a:pPr fontAlgn="base"/>
              <a:r>
                <a:rPr lang="en-US" altLang="ko-KR" sz="1100" dirty="0">
                  <a:solidFill>
                    <a:schemeClr val="tx1"/>
                  </a:solidFill>
                  <a:latin typeface="+mj-lt"/>
                </a:rPr>
                <a:t>(20</a:t>
              </a:r>
              <a:r>
                <a:rPr lang="ko-KR" altLang="en-US" sz="1100" dirty="0">
                  <a:solidFill>
                    <a:schemeClr val="tx1"/>
                  </a:solidFill>
                  <a:latin typeface="+mj-lt"/>
                </a:rPr>
                <a:t>명 상시모집</a:t>
              </a:r>
              <a:r>
                <a:rPr lang="en-US" altLang="ko-KR" sz="1100" dirty="0">
                  <a:solidFill>
                    <a:schemeClr val="tx1"/>
                  </a:solidFill>
                  <a:latin typeface="+mj-lt"/>
                </a:rPr>
                <a:t>)</a:t>
              </a:r>
              <a:endParaRPr lang="ko-KR" altLang="en-US" sz="11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329080" y="4553410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신청기간 및 참여방법</a:t>
              </a:r>
              <a:endParaRPr lang="ko-KR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337DB916-8063-4A2C-91C3-4F891F8B7CBE}"/>
              </a:ext>
            </a:extLst>
          </p:cNvPr>
          <p:cNvSpPr/>
          <p:nvPr/>
        </p:nvSpPr>
        <p:spPr>
          <a:xfrm>
            <a:off x="9161039" y="799328"/>
            <a:ext cx="1714350" cy="52744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재학생</a:t>
            </a:r>
            <a:r>
              <a:rPr lang="en-US" altLang="ko-KR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구직자 참여가능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2AFC690A-305D-4119-9661-C8B873BCF995}"/>
              </a:ext>
            </a:extLst>
          </p:cNvPr>
          <p:cNvSpPr/>
          <p:nvPr/>
        </p:nvSpPr>
        <p:spPr>
          <a:xfrm>
            <a:off x="740962" y="1365281"/>
            <a:ext cx="3510761" cy="25765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1&gt;</a:t>
            </a:r>
          </a:p>
          <a:p>
            <a:pPr algn="ctr"/>
            <a:endParaRPr lang="en-US" altLang="ko-KR" sz="1000" b="1" dirty="0"/>
          </a:p>
          <a:p>
            <a:pPr algn="ctr" fontAlgn="base"/>
            <a:r>
              <a:rPr lang="ko-KR" altLang="en-US" b="1" dirty="0">
                <a:solidFill>
                  <a:schemeClr val="tx1"/>
                </a:solidFill>
              </a:rPr>
              <a:t>전남 청년 스마트 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 fontAlgn="base"/>
            <a:r>
              <a:rPr lang="ko-KR" altLang="en-US" b="1" dirty="0">
                <a:solidFill>
                  <a:schemeClr val="tx1"/>
                </a:solidFill>
              </a:rPr>
              <a:t>농수산 유통활동가 육성사업</a:t>
            </a:r>
          </a:p>
          <a:p>
            <a:pPr algn="ctr"/>
            <a:endParaRPr lang="en-US" altLang="ko-KR" sz="1200" b="1" dirty="0"/>
          </a:p>
          <a:p>
            <a:pPr algn="ctr"/>
            <a:r>
              <a:rPr lang="ko-KR" altLang="en-US" sz="1200" b="1" dirty="0"/>
              <a:t>지혁 </a:t>
            </a:r>
            <a:r>
              <a:rPr lang="ko-KR" altLang="en-US" sz="1200" b="1" dirty="0" err="1"/>
              <a:t>농수협에</a:t>
            </a:r>
            <a:r>
              <a:rPr lang="ko-KR" altLang="en-US" sz="1200" b="1" dirty="0"/>
              <a:t> 만 </a:t>
            </a:r>
            <a:r>
              <a:rPr lang="en-US" altLang="ko-KR" sz="1200" b="1" dirty="0"/>
              <a:t>18</a:t>
            </a:r>
            <a:r>
              <a:rPr lang="ko-KR" altLang="en-US" sz="1200" b="1" dirty="0"/>
              <a:t>세</a:t>
            </a:r>
            <a:r>
              <a:rPr lang="en-US" altLang="ko-KR" sz="1200" b="1" dirty="0"/>
              <a:t>~39</a:t>
            </a:r>
            <a:r>
              <a:rPr lang="ko-KR" altLang="en-US" sz="1200" b="1" dirty="0"/>
              <a:t>세 전남 거주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예정</a:t>
            </a:r>
            <a:r>
              <a:rPr lang="en-US" altLang="ko-KR" sz="1200" b="1" dirty="0"/>
              <a:t>) </a:t>
            </a:r>
            <a:r>
              <a:rPr lang="ko-KR" altLang="en-US" sz="1200" b="1" dirty="0"/>
              <a:t>청년 활동가 배치하여 농수산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관련 </a:t>
            </a:r>
            <a:r>
              <a:rPr lang="ko-KR" altLang="en-US" sz="1200" b="1" dirty="0" err="1"/>
              <a:t>부야의</a:t>
            </a:r>
            <a:r>
              <a:rPr lang="ko-KR" altLang="en-US" sz="1200" b="1" dirty="0"/>
              <a:t> 업무 경험 제공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취창업</a:t>
            </a:r>
            <a:r>
              <a:rPr lang="ko-KR" altLang="en-US" sz="1200" b="1" dirty="0"/>
              <a:t> 연계</a:t>
            </a:r>
            <a:endParaRPr lang="en-US" altLang="ko-KR" sz="1200" b="1" dirty="0"/>
          </a:p>
          <a:p>
            <a:pPr algn="ctr"/>
            <a:endParaRPr lang="en-US" altLang="ko-KR" sz="15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문의 </a:t>
            </a:r>
            <a:r>
              <a:rPr lang="en-US" altLang="ko-KR" sz="1500" b="1" dirty="0">
                <a:solidFill>
                  <a:schemeClr val="tx1"/>
                </a:solidFill>
              </a:rPr>
              <a:t>: (</a:t>
            </a:r>
            <a:r>
              <a:rPr lang="ko-KR" altLang="en-US" sz="1500" b="1" dirty="0">
                <a:solidFill>
                  <a:schemeClr val="tx1"/>
                </a:solidFill>
              </a:rPr>
              <a:t>재</a:t>
            </a:r>
            <a:r>
              <a:rPr lang="en-US" altLang="ko-KR" sz="1500" b="1" dirty="0">
                <a:solidFill>
                  <a:schemeClr val="tx1"/>
                </a:solidFill>
              </a:rPr>
              <a:t>)</a:t>
            </a:r>
            <a:r>
              <a:rPr lang="ko-KR" altLang="en-US" sz="1500" b="1" dirty="0" err="1">
                <a:solidFill>
                  <a:schemeClr val="tx1"/>
                </a:solidFill>
              </a:rPr>
              <a:t>전남정보문화산업진흥원</a:t>
            </a:r>
            <a:r>
              <a:rPr lang="ko-KR" altLang="en-US" sz="1500" b="1" dirty="0">
                <a:solidFill>
                  <a:schemeClr val="tx1"/>
                </a:solidFill>
              </a:rPr>
              <a:t> </a:t>
            </a:r>
            <a:endParaRPr lang="ko-KR" altLang="en-US" sz="1500" dirty="0"/>
          </a:p>
          <a:p>
            <a:pPr algn="ctr"/>
            <a:endParaRPr lang="ko-KR" altLang="en-US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D735505B-8C13-4EAA-A4B2-2D02B8A6FED9}"/>
              </a:ext>
            </a:extLst>
          </p:cNvPr>
          <p:cNvSpPr/>
          <p:nvPr/>
        </p:nvSpPr>
        <p:spPr>
          <a:xfrm>
            <a:off x="885609" y="4271560"/>
            <a:ext cx="3510761" cy="24062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2&gt;</a:t>
            </a:r>
          </a:p>
          <a:p>
            <a:pPr algn="ctr"/>
            <a:endParaRPr lang="en-US" altLang="ko-KR" sz="1000" b="1" dirty="0"/>
          </a:p>
          <a:p>
            <a:pPr algn="ctr" fontAlgn="base" latinLnBrk="0"/>
            <a:r>
              <a:rPr lang="ko-KR" altLang="en-US" b="1" dirty="0">
                <a:solidFill>
                  <a:schemeClr val="tx1"/>
                </a:solidFill>
              </a:rPr>
              <a:t>항공분야 취업지원</a:t>
            </a:r>
            <a:endParaRPr lang="ko-KR" altLang="en-US" dirty="0">
              <a:solidFill>
                <a:schemeClr val="tx1"/>
              </a:solidFill>
            </a:endParaRPr>
          </a:p>
          <a:p>
            <a:pPr algn="ctr"/>
            <a:endParaRPr lang="en-US" altLang="ko-KR" sz="1200" b="1" dirty="0"/>
          </a:p>
          <a:p>
            <a:pPr algn="ctr" fontAlgn="base"/>
            <a:r>
              <a:rPr lang="ko-KR" altLang="en-US" sz="1200" b="1" dirty="0">
                <a:solidFill>
                  <a:schemeClr val="bg1"/>
                </a:solidFill>
                <a:latin typeface="+mj-lt"/>
              </a:rPr>
              <a:t>항공일자리에 대한 취업컨설팅</a:t>
            </a:r>
            <a:r>
              <a:rPr lang="en-US" altLang="ko-KR" sz="12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+mj-lt"/>
              </a:rPr>
              <a:t>취업박람회 정보</a:t>
            </a:r>
            <a:r>
              <a:rPr lang="en-US" altLang="ko-KR" sz="12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+mj-lt"/>
              </a:rPr>
              <a:t>채용정보</a:t>
            </a:r>
            <a:r>
              <a:rPr lang="en-US" altLang="ko-KR" sz="12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+mj-lt"/>
              </a:rPr>
              <a:t>취업가이드 및 진로탐색</a:t>
            </a:r>
            <a:r>
              <a:rPr lang="en-US" altLang="ko-KR" sz="12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+mj-lt"/>
              </a:rPr>
              <a:t>해외 취업정보</a:t>
            </a:r>
            <a:r>
              <a:rPr lang="en-US" altLang="ko-KR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sz="1200" b="1" dirty="0">
                <a:solidFill>
                  <a:schemeClr val="bg1"/>
                </a:solidFill>
                <a:latin typeface="+mj-lt"/>
              </a:rPr>
              <a:t>등</a:t>
            </a:r>
            <a:r>
              <a:rPr lang="en-US" altLang="ko-KR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sz="1200" b="1" dirty="0">
                <a:solidFill>
                  <a:schemeClr val="bg1"/>
                </a:solidFill>
                <a:latin typeface="+mj-lt"/>
              </a:rPr>
              <a:t>항공관련 분야 취업에 관한 센터 내의 다양한 정보 통합 제공</a:t>
            </a:r>
          </a:p>
          <a:p>
            <a:pPr algn="ctr"/>
            <a:endParaRPr lang="en-US" altLang="ko-KR" sz="15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문의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한국항공협회</a:t>
            </a:r>
          </a:p>
          <a:p>
            <a:pPr algn="ctr"/>
            <a:endParaRPr lang="ko-KR" altLang="en-US" sz="1500" dirty="0"/>
          </a:p>
          <a:p>
            <a:pPr algn="ctr"/>
            <a:endParaRPr lang="ko-KR" altLang="en-US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96C31DD1-B3BE-4880-9673-1ECD92677B12}"/>
              </a:ext>
            </a:extLst>
          </p:cNvPr>
          <p:cNvSpPr/>
          <p:nvPr/>
        </p:nvSpPr>
        <p:spPr>
          <a:xfrm>
            <a:off x="4659201" y="4248872"/>
            <a:ext cx="3510761" cy="24062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3&gt;</a:t>
            </a:r>
          </a:p>
          <a:p>
            <a:pPr algn="ctr"/>
            <a:endParaRPr lang="en-US" altLang="ko-KR" sz="1000" b="1" dirty="0"/>
          </a:p>
          <a:p>
            <a:pPr algn="ctr" fontAlgn="base" latinLnBrk="0"/>
            <a:r>
              <a:rPr lang="ko-KR" altLang="en-US" b="1" dirty="0">
                <a:solidFill>
                  <a:schemeClr val="tx1"/>
                </a:solidFill>
              </a:rPr>
              <a:t>빅데이터 청년인재 양성  일자리 연계</a:t>
            </a:r>
            <a:endParaRPr lang="ko-KR" altLang="en-US" dirty="0">
              <a:solidFill>
                <a:schemeClr val="tx1"/>
              </a:solidFill>
            </a:endParaRPr>
          </a:p>
          <a:p>
            <a:pPr algn="ctr"/>
            <a:endParaRPr lang="en-US" altLang="ko-KR" sz="1200" b="1" dirty="0"/>
          </a:p>
          <a:p>
            <a:pPr fontAlgn="base"/>
            <a:r>
              <a:rPr lang="ko-KR" altLang="en-US" sz="1200" b="1" dirty="0">
                <a:latin typeface="+mj-lt"/>
              </a:rPr>
              <a:t>국내 빅데이터 선도 대학에서 빅데이터 전문 교육을 실시하고</a:t>
            </a:r>
            <a:r>
              <a:rPr lang="en-US" altLang="ko-KR" sz="1200" b="1" dirty="0">
                <a:latin typeface="+mj-lt"/>
              </a:rPr>
              <a:t>, </a:t>
            </a:r>
            <a:r>
              <a:rPr lang="ko-KR" altLang="en-US" sz="1200" b="1" dirty="0">
                <a:latin typeface="+mj-lt"/>
              </a:rPr>
              <a:t>유관 기관 및 기업과 협력하여 취업역량 강화 및 일자리 연계 지원 </a:t>
            </a:r>
          </a:p>
          <a:p>
            <a:pPr algn="ctr"/>
            <a:endParaRPr lang="en-US" altLang="ko-KR" sz="15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문의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1500" b="1" dirty="0" err="1">
                <a:solidFill>
                  <a:schemeClr val="tx1"/>
                </a:solidFill>
                <a:latin typeface="+mj-lt"/>
              </a:rPr>
              <a:t>한국데이터산업진흥원</a:t>
            </a:r>
            <a:endParaRPr lang="ko-KR" altLang="en-US" sz="15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ko-KR" altLang="en-US" sz="15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ko-KR" altLang="en-US" sz="1500" dirty="0"/>
          </a:p>
          <a:p>
            <a:pPr algn="ctr"/>
            <a:endParaRPr lang="ko-KR" altLang="en-US" dirty="0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5833377A-8B6D-4B7B-917A-F13DB1152D74}"/>
              </a:ext>
            </a:extLst>
          </p:cNvPr>
          <p:cNvSpPr/>
          <p:nvPr/>
        </p:nvSpPr>
        <p:spPr>
          <a:xfrm>
            <a:off x="8438597" y="4209857"/>
            <a:ext cx="3510761" cy="24062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4&gt;</a:t>
            </a:r>
          </a:p>
          <a:p>
            <a:pPr algn="ctr"/>
            <a:endParaRPr lang="en-US" altLang="ko-KR" sz="1000" b="1" dirty="0"/>
          </a:p>
          <a:p>
            <a:pPr algn="ctr" fontAlgn="base" latinLnBrk="0"/>
            <a:r>
              <a:rPr lang="ko-KR" altLang="en-US" b="1" dirty="0">
                <a:solidFill>
                  <a:schemeClr val="tx1"/>
                </a:solidFill>
              </a:rPr>
              <a:t>관광전문인력 양성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 fontAlgn="base" latinLnBrk="0"/>
            <a:endParaRPr lang="en-US" altLang="ko-KR" sz="1200" b="1" dirty="0"/>
          </a:p>
          <a:p>
            <a:pPr algn="ctr" fontAlgn="base"/>
            <a:r>
              <a:rPr lang="ko-KR" altLang="en-US" sz="1200" b="1" dirty="0">
                <a:solidFill>
                  <a:schemeClr val="bg1"/>
                </a:solidFill>
                <a:latin typeface="+mj-lt"/>
              </a:rPr>
              <a:t>관광분야 관련 직무역량강화 프로그램을 </a:t>
            </a:r>
            <a:endParaRPr lang="en-US" altLang="ko-KR" sz="1200" b="1" dirty="0">
              <a:solidFill>
                <a:schemeClr val="bg1"/>
              </a:solidFill>
              <a:latin typeface="+mj-lt"/>
            </a:endParaRPr>
          </a:p>
          <a:p>
            <a:pPr algn="ctr" fontAlgn="base"/>
            <a:r>
              <a:rPr lang="ko-KR" altLang="en-US" sz="1200" b="1" dirty="0">
                <a:solidFill>
                  <a:schemeClr val="bg1"/>
                </a:solidFill>
                <a:latin typeface="+mj-lt"/>
              </a:rPr>
              <a:t>제공하여 전문성을 갖춘 관광 전문인력으로 성장하도록 지원 </a:t>
            </a:r>
          </a:p>
          <a:p>
            <a:pPr algn="ctr"/>
            <a:endParaRPr lang="en-US" altLang="ko-KR" sz="15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문의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관광일자리센터</a:t>
            </a:r>
          </a:p>
          <a:p>
            <a:pPr algn="ctr"/>
            <a:endParaRPr lang="ko-KR" altLang="en-US" sz="15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ko-KR" altLang="en-US" sz="15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ko-KR" altLang="en-US" sz="1500" dirty="0"/>
          </a:p>
          <a:p>
            <a:pPr algn="ctr"/>
            <a:endParaRPr lang="ko-KR" altLang="en-US" dirty="0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xmlns="" id="{5A5A1DCD-488C-4CE0-82DE-72575942175C}"/>
              </a:ext>
            </a:extLst>
          </p:cNvPr>
          <p:cNvSpPr/>
          <p:nvPr/>
        </p:nvSpPr>
        <p:spPr>
          <a:xfrm>
            <a:off x="4927761" y="1524017"/>
            <a:ext cx="3701566" cy="294156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5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5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5&gt;</a:t>
            </a:r>
          </a:p>
          <a:p>
            <a:pPr algn="ctr"/>
            <a:endParaRPr lang="en-US" altLang="ko-KR" sz="1000" b="1" dirty="0"/>
          </a:p>
          <a:p>
            <a:pPr algn="ctr" fontAlgn="base" latinLnBrk="0"/>
            <a:r>
              <a:rPr lang="ko-KR" altLang="en-US" b="1" dirty="0">
                <a:solidFill>
                  <a:schemeClr val="tx1"/>
                </a:solidFill>
              </a:rPr>
              <a:t>해외취업알선 해외취업아카데미 </a:t>
            </a:r>
          </a:p>
          <a:p>
            <a:pPr algn="ctr" fontAlgn="base" latinLnBrk="0"/>
            <a:endParaRPr lang="en-US" altLang="ko-KR" sz="1200" b="1" dirty="0"/>
          </a:p>
          <a:p>
            <a:pPr algn="ctr" fontAlgn="base"/>
            <a:r>
              <a:rPr lang="en-US" altLang="ko-KR" sz="1200" b="1" dirty="0"/>
              <a:t>-</a:t>
            </a:r>
            <a:r>
              <a:rPr lang="ko-KR" altLang="en-US" sz="1200" b="1" dirty="0"/>
              <a:t>대한민국 인재채용을 희망하는 해외업체와 해외취업을 희망하는 구직자 연결 </a:t>
            </a:r>
            <a:endParaRPr lang="en-US" altLang="ko-KR" sz="1200" b="1" dirty="0"/>
          </a:p>
          <a:p>
            <a:pPr algn="ctr" fontAlgn="base"/>
            <a:r>
              <a:rPr lang="en-US" altLang="ko-KR" sz="1200" b="1" dirty="0"/>
              <a:t>-</a:t>
            </a:r>
            <a:r>
              <a:rPr lang="ko-KR" altLang="en-US" sz="1200" b="1" dirty="0"/>
              <a:t>양질의 해외일자리 발굴 및 해외취업 희망자와 구인업체간 의 알선 지원</a:t>
            </a:r>
          </a:p>
          <a:p>
            <a:pPr algn="ctr" fontAlgn="base"/>
            <a:r>
              <a:rPr lang="en-US" altLang="ko-KR" sz="1200" b="1" dirty="0"/>
              <a:t>-</a:t>
            </a:r>
            <a:r>
              <a:rPr lang="ko-KR" altLang="en-US" sz="1200" b="1" dirty="0"/>
              <a:t>해외취업을 준비하는 청년들을 위한 </a:t>
            </a:r>
            <a:endParaRPr lang="en-US" altLang="ko-KR" sz="1200" b="1" dirty="0"/>
          </a:p>
          <a:p>
            <a:pPr algn="ctr" fontAlgn="base"/>
            <a:r>
              <a:rPr lang="ko-KR" altLang="en-US" sz="1200" b="1" dirty="0"/>
              <a:t>해외취업 역량강화 교육</a:t>
            </a:r>
          </a:p>
          <a:p>
            <a:pPr algn="ctr"/>
            <a:endParaRPr lang="en-US" altLang="ko-KR" sz="1000" b="1" dirty="0">
              <a:solidFill>
                <a:schemeClr val="tx1"/>
              </a:solidFill>
            </a:endParaRPr>
          </a:p>
          <a:p>
            <a:pPr algn="ctr" fontAlgn="base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문의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한국산업인력공단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,</a:t>
            </a:r>
          </a:p>
          <a:p>
            <a:pPr algn="ctr" fontAlgn="base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       </a:t>
            </a:r>
            <a:r>
              <a:rPr lang="ko-KR" altLang="en-US" sz="1500" b="1" dirty="0" err="1">
                <a:solidFill>
                  <a:schemeClr val="tx1"/>
                </a:solidFill>
                <a:latin typeface="+mj-lt"/>
              </a:rPr>
              <a:t>월드잡플러스</a:t>
            </a:r>
            <a:endParaRPr lang="ko-KR" altLang="en-US" sz="15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ko-KR" altLang="en-US" sz="15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ko-KR" altLang="en-US" sz="1500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75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89935" y="530942"/>
            <a:ext cx="11090788" cy="5928852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762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취업성공패키지</a:t>
            </a:r>
            <a:endParaRPr lang="en-US" altLang="ko-KR" sz="3000" b="1" dirty="0"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단계별로 차근차근 취업에 성공하자</a:t>
            </a:r>
            <a:r>
              <a:rPr lang="en-US" altLang="ko-KR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 </a:t>
            </a:r>
            <a:endParaRPr lang="ko-KR" altLang="en-US" sz="17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전문 상담사에게 직업상담 받고</a:t>
            </a:r>
            <a:r>
              <a:rPr lang="en-US" altLang="ko-KR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교육비도 지원 받아 능력개발</a:t>
            </a:r>
            <a:r>
              <a:rPr lang="en-US" altLang="ko-KR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  <a:p>
            <a:pPr algn="ctr" fontAlgn="base"/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상담사를 통해 취업처를 알선 받는 </a:t>
            </a:r>
            <a:r>
              <a:rPr lang="en-US" altLang="ko-KR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단계</a:t>
            </a:r>
            <a:r>
              <a:rPr lang="en-US" altLang="ko-KR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7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취업 지원 프로그램</a:t>
            </a:r>
          </a:p>
          <a:p>
            <a:pPr algn="ctr" fontAlgn="base"/>
            <a:endParaRPr lang="en-US" altLang="ko-KR" sz="15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4912" y="132686"/>
            <a:ext cx="180463" cy="756875"/>
            <a:chOff x="914912" y="132686"/>
            <a:chExt cx="180463" cy="756875"/>
          </a:xfrm>
        </p:grpSpPr>
        <p:sp>
          <p:nvSpPr>
            <p:cNvPr id="9" name="타원 8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412" y="132686"/>
            <a:ext cx="180463" cy="756875"/>
            <a:chOff x="914912" y="132686"/>
            <a:chExt cx="180463" cy="756875"/>
          </a:xfrm>
        </p:grpSpPr>
        <p:sp>
          <p:nvSpPr>
            <p:cNvPr id="14" name="타원 13"/>
            <p:cNvSpPr/>
            <p:nvPr/>
          </p:nvSpPr>
          <p:spPr>
            <a:xfrm>
              <a:off x="914912" y="709098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14912" y="132686"/>
              <a:ext cx="180463" cy="180463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963726" y="210246"/>
              <a:ext cx="82833" cy="601759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1E2E7FC-58C2-42E8-A8BB-80D7789EAE0F}"/>
              </a:ext>
            </a:extLst>
          </p:cNvPr>
          <p:cNvGrpSpPr/>
          <p:nvPr/>
        </p:nvGrpSpPr>
        <p:grpSpPr>
          <a:xfrm>
            <a:off x="705740" y="2780133"/>
            <a:ext cx="11179617" cy="3368769"/>
            <a:chOff x="680573" y="2070866"/>
            <a:chExt cx="11179617" cy="2923431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680573" y="2070866"/>
              <a:ext cx="2754144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추천대상</a:t>
              </a:r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endParaRPr lang="en-US" altLang="ko-KR" sz="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 latinLnBrk="0"/>
              <a:r>
                <a:rPr lang="ko-KR" altLang="en-US" sz="1500" b="1" dirty="0">
                  <a:solidFill>
                    <a:srgbClr val="FF0000"/>
                  </a:solidFill>
                </a:rPr>
                <a:t>만 </a:t>
              </a:r>
              <a:r>
                <a:rPr lang="en-US" altLang="ko-KR" sz="1500" b="1" dirty="0">
                  <a:solidFill>
                    <a:srgbClr val="FF0000"/>
                  </a:solidFill>
                </a:rPr>
                <a:t>18</a:t>
              </a:r>
              <a:r>
                <a:rPr lang="ko-KR" altLang="en-US" sz="1500" b="1" dirty="0">
                  <a:solidFill>
                    <a:srgbClr val="FF0000"/>
                  </a:solidFill>
                </a:rPr>
                <a:t>세 이상 </a:t>
              </a:r>
              <a:endParaRPr lang="en-US" altLang="ko-KR" sz="1500" b="1" dirty="0">
                <a:solidFill>
                  <a:srgbClr val="FF0000"/>
                </a:solidFill>
              </a:endParaRPr>
            </a:p>
            <a:p>
              <a:pPr algn="ctr" fontAlgn="base" latinLnBrk="0"/>
              <a:r>
                <a:rPr lang="en-US" altLang="ko-KR" sz="1500" b="1" dirty="0">
                  <a:solidFill>
                    <a:srgbClr val="FF0000"/>
                  </a:solidFill>
                </a:rPr>
                <a:t>~ 69</a:t>
              </a:r>
              <a:r>
                <a:rPr lang="ko-KR" altLang="en-US" sz="1500" b="1" dirty="0">
                  <a:solidFill>
                    <a:srgbClr val="FF0000"/>
                  </a:solidFill>
                </a:rPr>
                <a:t>세 이하의 구직자</a:t>
              </a:r>
              <a:endParaRPr lang="ko-KR" altLang="en-US" sz="1500" dirty="0">
                <a:solidFill>
                  <a:srgbClr val="FF0000"/>
                </a:solidFill>
              </a:endParaRPr>
            </a:p>
            <a:p>
              <a:pPr fontAlgn="base"/>
              <a:endParaRPr lang="en-US" altLang="ko-KR" sz="1200" dirty="0">
                <a:solidFill>
                  <a:schemeClr val="tx1"/>
                </a:solidFill>
                <a:latin typeface="+mn-ea"/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선발기준</a:t>
              </a:r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</a:p>
            <a:p>
              <a:pPr algn="ctr" fontAlgn="base"/>
              <a:endPara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fontAlgn="base"/>
              <a:r>
                <a:rPr lang="ko-KR" altLang="en-US" sz="1000" b="1" dirty="0">
                  <a:solidFill>
                    <a:schemeClr val="tx1"/>
                  </a:solidFill>
                </a:rPr>
                <a:t>패키지</a:t>
              </a:r>
              <a:r>
                <a:rPr lang="en-US" altLang="ko-KR" sz="1000" b="1" dirty="0">
                  <a:solidFill>
                    <a:schemeClr val="tx1"/>
                  </a:solidFill>
                </a:rPr>
                <a:t>Ⅰ </a:t>
              </a:r>
              <a:r>
                <a:rPr lang="ko-KR" altLang="en-US" sz="1000" b="1" dirty="0">
                  <a:solidFill>
                    <a:schemeClr val="tx1"/>
                  </a:solidFill>
                </a:rPr>
                <a:t>유형</a:t>
              </a:r>
              <a:endParaRPr lang="ko-KR" altLang="en-US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000" dirty="0">
                  <a:solidFill>
                    <a:schemeClr val="tx1"/>
                  </a:solidFill>
                </a:rPr>
                <a:t>기초생활수급자</a:t>
              </a:r>
              <a:r>
                <a:rPr lang="en-US" altLang="ko-KR" sz="1000" dirty="0">
                  <a:solidFill>
                    <a:schemeClr val="tx1"/>
                  </a:solidFill>
                </a:rPr>
                <a:t>, </a:t>
              </a:r>
            </a:p>
            <a:p>
              <a:pPr algn="ctr" fontAlgn="base"/>
              <a:r>
                <a:rPr lang="en-US" altLang="ko-KR" sz="1000" dirty="0">
                  <a:solidFill>
                    <a:schemeClr val="tx1"/>
                  </a:solidFill>
                </a:rPr>
                <a:t>        </a:t>
              </a:r>
              <a:r>
                <a:rPr lang="ko-KR" altLang="en-US" sz="1000" dirty="0">
                  <a:solidFill>
                    <a:schemeClr val="tx1"/>
                  </a:solidFill>
                </a:rPr>
                <a:t>중위소득 </a:t>
              </a:r>
              <a:r>
                <a:rPr lang="en-US" altLang="ko-KR" sz="1000" dirty="0">
                  <a:solidFill>
                    <a:schemeClr val="tx1"/>
                  </a:solidFill>
                </a:rPr>
                <a:t>50~60% </a:t>
              </a:r>
              <a:r>
                <a:rPr lang="ko-KR" altLang="en-US" sz="1000" dirty="0">
                  <a:solidFill>
                    <a:schemeClr val="tx1"/>
                  </a:solidFill>
                </a:rPr>
                <a:t>저소득층</a:t>
              </a:r>
              <a:r>
                <a:rPr lang="en-US" altLang="ko-KR" sz="1000" dirty="0">
                  <a:solidFill>
                    <a:schemeClr val="tx1"/>
                  </a:solidFill>
                </a:rPr>
                <a:t>, </a:t>
              </a:r>
              <a:endParaRPr lang="ko-KR" altLang="en-US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000" dirty="0">
                  <a:solidFill>
                    <a:schemeClr val="tx1"/>
                  </a:solidFill>
                </a:rPr>
                <a:t>        영세업자 및 특정 취약계층</a:t>
              </a:r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000" b="1" dirty="0">
                  <a:solidFill>
                    <a:schemeClr val="tx1"/>
                  </a:solidFill>
                </a:rPr>
                <a:t>패키지</a:t>
              </a:r>
              <a:r>
                <a:rPr lang="en-US" altLang="ko-KR" sz="1000" b="1" dirty="0">
                  <a:solidFill>
                    <a:schemeClr val="tx1"/>
                  </a:solidFill>
                </a:rPr>
                <a:t>Ⅱ </a:t>
              </a:r>
              <a:r>
                <a:rPr lang="ko-KR" altLang="en-US" sz="1000" b="1" dirty="0">
                  <a:solidFill>
                    <a:schemeClr val="tx1"/>
                  </a:solidFill>
                </a:rPr>
                <a:t>유형</a:t>
              </a:r>
              <a:endParaRPr lang="ko-KR" altLang="en-US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000" dirty="0">
                  <a:solidFill>
                    <a:schemeClr val="tx1"/>
                  </a:solidFill>
                </a:rPr>
                <a:t>청년</a:t>
              </a:r>
              <a:r>
                <a:rPr lang="en-US" altLang="ko-KR" sz="1000" dirty="0">
                  <a:solidFill>
                    <a:schemeClr val="tx1"/>
                  </a:solidFill>
                </a:rPr>
                <a:t>(18</a:t>
              </a:r>
              <a:r>
                <a:rPr lang="ko-KR" altLang="en-US" sz="1000" dirty="0">
                  <a:solidFill>
                    <a:schemeClr val="tx1"/>
                  </a:solidFill>
                </a:rPr>
                <a:t>～</a:t>
              </a:r>
              <a:r>
                <a:rPr lang="en-US" altLang="ko-KR" sz="1000" dirty="0">
                  <a:solidFill>
                    <a:schemeClr val="tx1"/>
                  </a:solidFill>
                </a:rPr>
                <a:t>34</a:t>
              </a:r>
              <a:r>
                <a:rPr lang="ko-KR" altLang="en-US" sz="1000" dirty="0">
                  <a:solidFill>
                    <a:schemeClr val="tx1"/>
                  </a:solidFill>
                </a:rPr>
                <a:t>세</a:t>
              </a:r>
              <a:r>
                <a:rPr lang="en-US" altLang="ko-KR" sz="1000" dirty="0">
                  <a:solidFill>
                    <a:schemeClr val="tx1"/>
                  </a:solidFill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</a:rPr>
                <a:t>중위소득 </a:t>
              </a:r>
              <a:r>
                <a:rPr lang="en-US" altLang="ko-KR" sz="1000" dirty="0">
                  <a:solidFill>
                    <a:schemeClr val="tx1"/>
                  </a:solidFill>
                </a:rPr>
                <a:t>120% </a:t>
              </a:r>
              <a:r>
                <a:rPr lang="ko-KR" altLang="en-US" sz="1000" dirty="0">
                  <a:solidFill>
                    <a:schemeClr val="tx1"/>
                  </a:solidFill>
                </a:rPr>
                <a:t>이상</a:t>
              </a:r>
              <a:r>
                <a:rPr lang="en-US" altLang="ko-KR" sz="1000" dirty="0">
                  <a:solidFill>
                    <a:schemeClr val="tx1"/>
                  </a:solidFill>
                </a:rPr>
                <a:t>)</a:t>
              </a:r>
              <a:endParaRPr lang="ko-KR" altLang="en-US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000" dirty="0">
                  <a:solidFill>
                    <a:schemeClr val="tx1"/>
                  </a:solidFill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</a:rPr>
                <a:t>중장년</a:t>
              </a:r>
              <a:r>
                <a:rPr lang="en-US" altLang="ko-KR" sz="1000" dirty="0">
                  <a:solidFill>
                    <a:schemeClr val="tx1"/>
                  </a:solidFill>
                </a:rPr>
                <a:t>(35</a:t>
              </a:r>
              <a:r>
                <a:rPr lang="ko-KR" altLang="en-US" sz="1000" dirty="0">
                  <a:solidFill>
                    <a:schemeClr val="tx1"/>
                  </a:solidFill>
                </a:rPr>
                <a:t>～</a:t>
              </a:r>
              <a:r>
                <a:rPr lang="en-US" altLang="ko-KR" sz="1000" dirty="0">
                  <a:solidFill>
                    <a:schemeClr val="tx1"/>
                  </a:solidFill>
                </a:rPr>
                <a:t>69</a:t>
              </a:r>
              <a:r>
                <a:rPr lang="ko-KR" altLang="en-US" sz="1000" dirty="0">
                  <a:solidFill>
                    <a:schemeClr val="tx1"/>
                  </a:solidFill>
                </a:rPr>
                <a:t>세</a:t>
              </a:r>
              <a:r>
                <a:rPr lang="en-US" altLang="ko-KR" sz="1000" dirty="0">
                  <a:solidFill>
                    <a:schemeClr val="tx1"/>
                  </a:solidFill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</a:rPr>
                <a:t>중위소득 </a:t>
              </a:r>
              <a:r>
                <a:rPr lang="en-US" altLang="ko-KR" sz="1000" dirty="0">
                  <a:solidFill>
                    <a:schemeClr val="tx1"/>
                  </a:solidFill>
                </a:rPr>
                <a:t>50~100%)</a:t>
              </a:r>
              <a:endParaRPr lang="ko-KR" altLang="en-US" sz="10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979975" y="4546309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참여대상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6492028" y="2070866"/>
              <a:ext cx="2665315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100" b="1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1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1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패키지</a:t>
              </a:r>
              <a:r>
                <a:rPr lang="en-US" altLang="ko-KR" sz="11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Ⅱ </a:t>
              </a:r>
              <a:r>
                <a:rPr lang="ko-KR" altLang="en-US" sz="11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유형</a:t>
              </a:r>
              <a:r>
                <a:rPr lang="en-US" altLang="ko-KR" sz="11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</a:p>
            <a:p>
              <a:pPr algn="ctr" fontAlgn="base"/>
              <a:endParaRPr lang="en-US" altLang="ko-KR" sz="500" dirty="0">
                <a:solidFill>
                  <a:schemeClr val="tx1"/>
                </a:solidFill>
              </a:endParaRPr>
            </a:p>
            <a:p>
              <a:pPr algn="ctr" fontAlgn="base"/>
              <a:endParaRPr lang="ko-KR" altLang="en-US" sz="5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100" b="1" dirty="0">
                  <a:solidFill>
                    <a:schemeClr val="tx1"/>
                  </a:solidFill>
                </a:rPr>
                <a:t>(1</a:t>
              </a:r>
              <a:r>
                <a:rPr lang="ko-KR" altLang="en-US" sz="1100" b="1" dirty="0">
                  <a:solidFill>
                    <a:schemeClr val="tx1"/>
                  </a:solidFill>
                </a:rPr>
                <a:t>단계</a:t>
              </a:r>
              <a:r>
                <a:rPr lang="en-US" altLang="ko-KR" sz="1100" b="1" dirty="0">
                  <a:solidFill>
                    <a:schemeClr val="tx1"/>
                  </a:solidFill>
                </a:rPr>
                <a:t>) </a:t>
              </a:r>
              <a:r>
                <a:rPr lang="ko-KR" altLang="en-US" sz="1100" b="1" dirty="0">
                  <a:solidFill>
                    <a:schemeClr val="tx1"/>
                  </a:solidFill>
                </a:rPr>
                <a:t>상담 및 진단</a:t>
              </a:r>
            </a:p>
            <a:p>
              <a:pPr algn="ctr" fontAlgn="base"/>
              <a:r>
                <a:rPr lang="en-US" altLang="ko-KR" sz="1100" dirty="0">
                  <a:solidFill>
                    <a:schemeClr val="tx1"/>
                  </a:solidFill>
                </a:rPr>
                <a:t>-</a:t>
              </a:r>
              <a:r>
                <a:rPr lang="ko-KR" altLang="en-US" sz="1100" dirty="0">
                  <a:solidFill>
                    <a:schemeClr val="tx1"/>
                  </a:solidFill>
                </a:rPr>
                <a:t>기간 </a:t>
              </a:r>
              <a:r>
                <a:rPr lang="en-US" altLang="ko-KR" sz="1100" dirty="0">
                  <a:solidFill>
                    <a:schemeClr val="tx1"/>
                  </a:solidFill>
                </a:rPr>
                <a:t>: 1</a:t>
              </a:r>
              <a:r>
                <a:rPr lang="ko-KR" altLang="en-US" sz="1100" dirty="0">
                  <a:solidFill>
                    <a:schemeClr val="tx1"/>
                  </a:solidFill>
                </a:rPr>
                <a:t>주 </a:t>
              </a:r>
              <a:r>
                <a:rPr lang="en-US" altLang="ko-KR" sz="1100" dirty="0">
                  <a:solidFill>
                    <a:schemeClr val="tx1"/>
                  </a:solidFill>
                </a:rPr>
                <a:t>~ 1</a:t>
              </a:r>
              <a:r>
                <a:rPr lang="ko-KR" altLang="en-US" sz="1100" dirty="0">
                  <a:solidFill>
                    <a:schemeClr val="tx1"/>
                  </a:solidFill>
                </a:rPr>
                <a:t>개월</a:t>
              </a:r>
            </a:p>
            <a:p>
              <a:pPr algn="ctr" fontAlgn="base"/>
              <a:r>
                <a:rPr lang="en-US" altLang="ko-KR" sz="1100" dirty="0">
                  <a:solidFill>
                    <a:schemeClr val="tx1"/>
                  </a:solidFill>
                </a:rPr>
                <a:t>-</a:t>
              </a:r>
              <a:r>
                <a:rPr lang="ko-KR" altLang="en-US" sz="1100" dirty="0">
                  <a:solidFill>
                    <a:schemeClr val="tx1"/>
                  </a:solidFill>
                </a:rPr>
                <a:t>수당 </a:t>
              </a:r>
              <a:r>
                <a:rPr lang="en-US" altLang="ko-KR" sz="1100" dirty="0">
                  <a:solidFill>
                    <a:schemeClr val="tx1"/>
                  </a:solidFill>
                </a:rPr>
                <a:t>: </a:t>
              </a:r>
              <a:r>
                <a:rPr lang="ko-KR" altLang="en-US" sz="1100" dirty="0">
                  <a:solidFill>
                    <a:schemeClr val="tx1"/>
                  </a:solidFill>
                </a:rPr>
                <a:t>최대 </a:t>
              </a:r>
              <a:r>
                <a:rPr lang="en-US" altLang="ko-KR" sz="1100" dirty="0">
                  <a:solidFill>
                    <a:schemeClr val="tx1"/>
                  </a:solidFill>
                </a:rPr>
                <a:t>20</a:t>
              </a:r>
              <a:r>
                <a:rPr lang="ko-KR" altLang="en-US" sz="1100" dirty="0">
                  <a:solidFill>
                    <a:schemeClr val="tx1"/>
                  </a:solidFill>
                </a:rPr>
                <a:t>만원</a:t>
              </a:r>
              <a:endParaRPr lang="en-US" altLang="ko-KR" sz="1100" dirty="0">
                <a:solidFill>
                  <a:schemeClr val="tx1"/>
                </a:solidFill>
              </a:endParaRPr>
            </a:p>
            <a:p>
              <a:pPr algn="ctr" fontAlgn="base"/>
              <a:endParaRPr lang="ko-KR" altLang="en-US" sz="11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100" b="1" dirty="0">
                  <a:solidFill>
                    <a:schemeClr val="tx1"/>
                  </a:solidFill>
                </a:rPr>
                <a:t>(2</a:t>
              </a:r>
              <a:r>
                <a:rPr lang="ko-KR" altLang="en-US" sz="1100" b="1" dirty="0">
                  <a:solidFill>
                    <a:schemeClr val="tx1"/>
                  </a:solidFill>
                </a:rPr>
                <a:t>단계</a:t>
              </a:r>
              <a:r>
                <a:rPr lang="en-US" altLang="ko-KR" sz="1100" b="1" dirty="0">
                  <a:solidFill>
                    <a:schemeClr val="tx1"/>
                  </a:solidFill>
                </a:rPr>
                <a:t>) </a:t>
              </a:r>
              <a:r>
                <a:rPr lang="ko-KR" altLang="en-US" sz="1100" b="1" dirty="0">
                  <a:solidFill>
                    <a:schemeClr val="tx1"/>
                  </a:solidFill>
                </a:rPr>
                <a:t>직업능력향상</a:t>
              </a:r>
            </a:p>
            <a:p>
              <a:pPr algn="ctr" fontAlgn="base"/>
              <a:r>
                <a:rPr lang="en-US" altLang="ko-KR" sz="1100" dirty="0">
                  <a:solidFill>
                    <a:schemeClr val="tx1"/>
                  </a:solidFill>
                </a:rPr>
                <a:t>-</a:t>
              </a:r>
              <a:r>
                <a:rPr lang="ko-KR" altLang="en-US" sz="1100" dirty="0">
                  <a:solidFill>
                    <a:schemeClr val="tx1"/>
                  </a:solidFill>
                </a:rPr>
                <a:t>기간 </a:t>
              </a:r>
              <a:r>
                <a:rPr lang="en-US" altLang="ko-KR" sz="1100" dirty="0">
                  <a:solidFill>
                    <a:schemeClr val="tx1"/>
                  </a:solidFill>
                </a:rPr>
                <a:t>: </a:t>
              </a:r>
              <a:r>
                <a:rPr lang="ko-KR" altLang="en-US" sz="1100" dirty="0">
                  <a:solidFill>
                    <a:schemeClr val="tx1"/>
                  </a:solidFill>
                </a:rPr>
                <a:t>최장 </a:t>
              </a:r>
              <a:r>
                <a:rPr lang="en-US" altLang="ko-KR" sz="1100" dirty="0">
                  <a:solidFill>
                    <a:schemeClr val="tx1"/>
                  </a:solidFill>
                </a:rPr>
                <a:t>8</a:t>
              </a:r>
              <a:r>
                <a:rPr lang="ko-KR" altLang="en-US" sz="1100" dirty="0">
                  <a:solidFill>
                    <a:schemeClr val="tx1"/>
                  </a:solidFill>
                </a:rPr>
                <a:t>개월</a:t>
              </a:r>
            </a:p>
            <a:p>
              <a:pPr algn="ctr" fontAlgn="base"/>
              <a:r>
                <a:rPr lang="en-US" altLang="ko-KR" sz="1100" dirty="0">
                  <a:solidFill>
                    <a:schemeClr val="tx1"/>
                  </a:solidFill>
                </a:rPr>
                <a:t>-</a:t>
              </a:r>
              <a:r>
                <a:rPr lang="ko-KR" altLang="en-US" sz="1100" dirty="0">
                  <a:solidFill>
                    <a:schemeClr val="tx1"/>
                  </a:solidFill>
                </a:rPr>
                <a:t>훈련비 </a:t>
              </a:r>
              <a:r>
                <a:rPr lang="en-US" altLang="ko-KR" sz="1100" dirty="0">
                  <a:solidFill>
                    <a:schemeClr val="tx1"/>
                  </a:solidFill>
                </a:rPr>
                <a:t>: 300</a:t>
              </a:r>
              <a:r>
                <a:rPr lang="ko-KR" altLang="en-US" sz="1100" dirty="0">
                  <a:solidFill>
                    <a:schemeClr val="tx1"/>
                  </a:solidFill>
                </a:rPr>
                <a:t>만원</a:t>
              </a:r>
              <a:endParaRPr lang="en-US" altLang="ko-KR" sz="11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100" dirty="0">
                  <a:solidFill>
                    <a:schemeClr val="tx1"/>
                  </a:solidFill>
                </a:rPr>
                <a:t>(</a:t>
              </a:r>
              <a:r>
                <a:rPr lang="ko-KR" altLang="en-US" sz="1100" dirty="0" err="1">
                  <a:solidFill>
                    <a:schemeClr val="tx1"/>
                  </a:solidFill>
                </a:rPr>
                <a:t>국민내일배움카드</a:t>
              </a:r>
              <a:r>
                <a:rPr lang="ko-KR" altLang="en-US" sz="1100" dirty="0">
                  <a:solidFill>
                    <a:schemeClr val="tx1"/>
                  </a:solidFill>
                </a:rPr>
                <a:t>*</a:t>
              </a:r>
              <a:r>
                <a:rPr lang="en-US" altLang="ko-KR" sz="1100" dirty="0">
                  <a:solidFill>
                    <a:schemeClr val="tx1"/>
                  </a:solidFill>
                </a:rPr>
                <a:t>, </a:t>
              </a:r>
              <a:r>
                <a:rPr lang="ko-KR" altLang="en-US" sz="1100" dirty="0" err="1">
                  <a:solidFill>
                    <a:schemeClr val="tx1"/>
                  </a:solidFill>
                </a:rPr>
                <a:t>자부담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15~50%)</a:t>
              </a:r>
              <a:endParaRPr lang="ko-KR" altLang="en-US" sz="11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100" dirty="0">
                  <a:solidFill>
                    <a:schemeClr val="tx1"/>
                  </a:solidFill>
                </a:rPr>
                <a:t>-</a:t>
              </a:r>
              <a:r>
                <a:rPr lang="ko-KR" altLang="en-US" sz="1100" dirty="0">
                  <a:solidFill>
                    <a:schemeClr val="tx1"/>
                  </a:solidFill>
                </a:rPr>
                <a:t>참여수당</a:t>
              </a:r>
              <a:r>
                <a:rPr lang="en-US" altLang="ko-KR" sz="1100" dirty="0">
                  <a:solidFill>
                    <a:schemeClr val="tx1"/>
                  </a:solidFill>
                </a:rPr>
                <a:t>: </a:t>
              </a:r>
              <a:r>
                <a:rPr lang="ko-KR" altLang="en-US" sz="1100" dirty="0">
                  <a:solidFill>
                    <a:schemeClr val="tx1"/>
                  </a:solidFill>
                </a:rPr>
                <a:t>최대 </a:t>
              </a:r>
              <a:r>
                <a:rPr lang="en-US" altLang="ko-KR" sz="1100" dirty="0">
                  <a:solidFill>
                    <a:schemeClr val="tx1"/>
                  </a:solidFill>
                </a:rPr>
                <a:t>40</a:t>
              </a:r>
              <a:r>
                <a:rPr lang="ko-KR" altLang="en-US" sz="1100" dirty="0">
                  <a:solidFill>
                    <a:schemeClr val="tx1"/>
                  </a:solidFill>
                </a:rPr>
                <a:t>만원</a:t>
              </a:r>
              <a:r>
                <a:rPr lang="en-US" altLang="ko-KR" sz="1100" dirty="0">
                  <a:solidFill>
                    <a:schemeClr val="tx1"/>
                  </a:solidFill>
                </a:rPr>
                <a:t>(6</a:t>
              </a:r>
              <a:r>
                <a:rPr lang="ko-KR" altLang="en-US" sz="1100" dirty="0">
                  <a:solidFill>
                    <a:schemeClr val="tx1"/>
                  </a:solidFill>
                </a:rPr>
                <a:t>개월</a:t>
              </a:r>
              <a:r>
                <a:rPr lang="en-US" altLang="ko-KR" sz="1100" dirty="0">
                  <a:solidFill>
                    <a:schemeClr val="tx1"/>
                  </a:solidFill>
                </a:rPr>
                <a:t>)</a:t>
              </a:r>
              <a:endParaRPr lang="ko-KR" altLang="en-US" sz="1100" dirty="0">
                <a:solidFill>
                  <a:schemeClr val="tx1"/>
                </a:solidFill>
              </a:endParaRPr>
            </a:p>
            <a:p>
              <a:pPr algn="ctr" fontAlgn="base"/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170976" y="4562127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지원혜택</a:t>
              </a:r>
              <a:endPara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361977" y="2078625"/>
              <a:ext cx="2498213" cy="2467684"/>
            </a:xfrm>
            <a:prstGeom prst="roundRect">
              <a:avLst>
                <a:gd name="adj" fmla="val 3552"/>
              </a:avLst>
            </a:prstGeom>
            <a:solidFill>
              <a:srgbClr val="FFF8F2"/>
            </a:solidFill>
            <a:ln w="635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200" b="1" dirty="0">
                  <a:solidFill>
                    <a:schemeClr val="tx1"/>
                  </a:solidFill>
                </a:rPr>
                <a:t>신청기간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 :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상시모집</a:t>
              </a:r>
            </a:p>
            <a:p>
              <a:pPr algn="ctr" fontAlgn="base"/>
              <a:endParaRPr lang="en-US" altLang="ko-KR" sz="5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&lt;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참여방법</a:t>
              </a:r>
              <a:r>
                <a:rPr lang="en-US" altLang="ko-KR" sz="1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&gt;</a:t>
              </a:r>
              <a:r>
                <a:rPr lang="ko-KR" altLang="en-US" sz="1200" dirty="0">
                  <a:solidFill>
                    <a:schemeClr val="tx1"/>
                  </a:solidFill>
                </a:rPr>
                <a:t> 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200" dirty="0">
                  <a:solidFill>
                    <a:schemeClr val="tx1"/>
                  </a:solidFill>
                </a:rPr>
                <a:t>‘</a:t>
              </a:r>
              <a:r>
                <a:rPr lang="ko-KR" altLang="en-US" sz="1200" dirty="0">
                  <a:solidFill>
                    <a:schemeClr val="tx1"/>
                  </a:solidFill>
                </a:rPr>
                <a:t>취업성공 패키지</a:t>
              </a:r>
              <a:r>
                <a:rPr lang="en-US" altLang="ko-KR" sz="1200" dirty="0">
                  <a:solidFill>
                    <a:schemeClr val="tx1"/>
                  </a:solidFill>
                </a:rPr>
                <a:t>’</a:t>
              </a:r>
              <a:r>
                <a:rPr lang="ko-KR" altLang="en-US" sz="1200" dirty="0">
                  <a:solidFill>
                    <a:schemeClr val="tx1"/>
                  </a:solidFill>
                </a:rPr>
                <a:t> 웹</a:t>
              </a:r>
              <a:r>
                <a:rPr lang="en-US" altLang="ko-KR" sz="1200" dirty="0">
                  <a:solidFill>
                    <a:schemeClr val="tx1"/>
                  </a:solidFill>
                </a:rPr>
                <a:t>,</a:t>
              </a:r>
              <a:r>
                <a:rPr lang="ko-KR" altLang="en-US" sz="1200" dirty="0">
                  <a:solidFill>
                    <a:schemeClr val="tx1"/>
                  </a:solidFill>
                </a:rPr>
                <a:t>온라인 신청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200" dirty="0">
                  <a:solidFill>
                    <a:schemeClr val="tx1"/>
                  </a:solidFill>
                </a:rPr>
                <a:t>거주지 관할 고용센터</a:t>
              </a:r>
              <a:r>
                <a:rPr lang="en-US" altLang="ko-KR" sz="1200" dirty="0">
                  <a:solidFill>
                    <a:schemeClr val="tx1"/>
                  </a:solidFill>
                </a:rPr>
                <a:t>(</a:t>
              </a:r>
              <a:r>
                <a:rPr lang="ko-KR" altLang="en-US" sz="1200" dirty="0">
                  <a:solidFill>
                    <a:schemeClr val="tx1"/>
                  </a:solidFill>
                </a:rPr>
                <a:t>취업지원과</a:t>
              </a:r>
              <a:r>
                <a:rPr lang="en-US" altLang="ko-KR" sz="1200" dirty="0">
                  <a:solidFill>
                    <a:schemeClr val="tx1"/>
                  </a:solidFill>
                </a:rPr>
                <a:t>)</a:t>
              </a:r>
              <a:r>
                <a:rPr lang="ko-KR" altLang="en-US" sz="1200" dirty="0">
                  <a:solidFill>
                    <a:schemeClr val="tx1"/>
                  </a:solidFill>
                </a:rPr>
                <a:t>에 직접 제출 및 우편신청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fontAlgn="base"/>
              <a:endParaRPr lang="ko-KR" altLang="en-US" sz="12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000" dirty="0">
                  <a:solidFill>
                    <a:schemeClr val="tx1"/>
                  </a:solidFill>
                </a:rPr>
                <a:t>*『</a:t>
              </a:r>
              <a:r>
                <a:rPr lang="ko-KR" altLang="en-US" sz="1000" dirty="0">
                  <a:solidFill>
                    <a:schemeClr val="tx1"/>
                  </a:solidFill>
                </a:rPr>
                <a:t>취업성공 패키지 지원사업 참가신청서</a:t>
              </a:r>
              <a:r>
                <a:rPr lang="en-US" altLang="ko-KR" sz="1000" dirty="0">
                  <a:solidFill>
                    <a:schemeClr val="tx1"/>
                  </a:solidFill>
                </a:rPr>
                <a:t>』</a:t>
              </a:r>
              <a:r>
                <a:rPr lang="ko-KR" altLang="en-US" sz="1000" dirty="0">
                  <a:solidFill>
                    <a:schemeClr val="tx1"/>
                  </a:solidFill>
                </a:rPr>
                <a:t>를 제출한 경우</a:t>
              </a:r>
              <a:r>
                <a:rPr lang="en-US" altLang="ko-KR" sz="1000" dirty="0">
                  <a:solidFill>
                    <a:schemeClr val="tx1"/>
                  </a:solidFill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</a:rPr>
                <a:t>신청서 제출일부터 </a:t>
              </a:r>
              <a:r>
                <a:rPr lang="en-US" altLang="ko-KR" sz="1000" dirty="0">
                  <a:solidFill>
                    <a:schemeClr val="tx1"/>
                  </a:solidFill>
                </a:rPr>
                <a:t>7</a:t>
              </a:r>
              <a:r>
                <a:rPr lang="ko-KR" altLang="en-US" sz="1000" dirty="0">
                  <a:solidFill>
                    <a:schemeClr val="tx1"/>
                  </a:solidFill>
                </a:rPr>
                <a:t>일 이내에 지원 대상자 선정여부에 </a:t>
              </a:r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ko-KR" altLang="en-US" sz="1000" dirty="0">
                  <a:solidFill>
                    <a:schemeClr val="tx1"/>
                  </a:solidFill>
                </a:rPr>
                <a:t>대한 결과를 통지 받을 수 있음</a:t>
              </a:r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000" dirty="0">
                  <a:solidFill>
                    <a:schemeClr val="tx1"/>
                  </a:solidFill>
                </a:rPr>
                <a:t>*</a:t>
              </a:r>
              <a:r>
                <a:rPr lang="ko-KR" altLang="en-US" sz="1000" dirty="0">
                  <a:solidFill>
                    <a:schemeClr val="tx1"/>
                  </a:solidFill>
                </a:rPr>
                <a:t>지원대상자로 선정된 경우 </a:t>
              </a:r>
              <a:endParaRPr lang="en-US" altLang="ko-KR" sz="100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US" altLang="ko-KR" sz="1000" dirty="0">
                  <a:solidFill>
                    <a:schemeClr val="tx1"/>
                  </a:solidFill>
                </a:rPr>
                <a:t> </a:t>
              </a:r>
              <a:r>
                <a:rPr lang="ko-KR" altLang="en-US" sz="1000" dirty="0">
                  <a:solidFill>
                    <a:schemeClr val="tx1"/>
                  </a:solidFill>
                </a:rPr>
                <a:t>초기상담 </a:t>
              </a:r>
              <a:r>
                <a:rPr lang="ko-KR" altLang="en-US" sz="1000" dirty="0" err="1">
                  <a:solidFill>
                    <a:schemeClr val="tx1"/>
                  </a:solidFill>
                </a:rPr>
                <a:t>필참</a:t>
              </a:r>
              <a:r>
                <a:rPr lang="en-US" altLang="ko-KR" sz="1000" dirty="0">
                  <a:solidFill>
                    <a:schemeClr val="tx1"/>
                  </a:solidFill>
                </a:rPr>
                <a:t>!</a:t>
              </a:r>
              <a:endParaRPr lang="ko-KR" altLang="en-US" sz="1000" dirty="0">
                <a:solidFill>
                  <a:schemeClr val="tx1"/>
                </a:solidFill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339048" y="4575721"/>
              <a:ext cx="2521142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신청기간 및 참여방법</a:t>
              </a:r>
              <a:endParaRPr lang="ko-KR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02BD746C-FE4E-4B1F-9A66-883CB0E941BF}"/>
              </a:ext>
            </a:extLst>
          </p:cNvPr>
          <p:cNvSpPr/>
          <p:nvPr/>
        </p:nvSpPr>
        <p:spPr>
          <a:xfrm>
            <a:off x="9161039" y="799329"/>
            <a:ext cx="1714350" cy="31171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1500" b="1" kern="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구직자 참여가능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7">
            <a:extLst>
              <a:ext uri="{FF2B5EF4-FFF2-40B4-BE49-F238E27FC236}">
                <a16:creationId xmlns:a16="http://schemas.microsoft.com/office/drawing/2014/main" xmlns="" id="{B67D7823-26C8-4202-99C7-B054F691DE49}"/>
              </a:ext>
            </a:extLst>
          </p:cNvPr>
          <p:cNvSpPr/>
          <p:nvPr/>
        </p:nvSpPr>
        <p:spPr>
          <a:xfrm>
            <a:off x="3575689" y="2780134"/>
            <a:ext cx="2860970" cy="2851222"/>
          </a:xfrm>
          <a:prstGeom prst="roundRect">
            <a:avLst>
              <a:gd name="adj" fmla="val 3552"/>
            </a:avLst>
          </a:prstGeom>
          <a:solidFill>
            <a:srgbClr val="FFF8F2"/>
          </a:solidFill>
          <a:ln w="6350">
            <a:solidFill>
              <a:srgbClr val="AFA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/>
            <a:r>
              <a:rPr lang="en-US" altLang="ko-KR" sz="11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 </a:t>
            </a:r>
            <a:r>
              <a:rPr lang="ko-KR" altLang="en-US" sz="11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패키지</a:t>
            </a:r>
            <a:r>
              <a:rPr lang="en-US" altLang="ko-KR" sz="11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Ⅰ </a:t>
            </a:r>
            <a:r>
              <a:rPr lang="ko-KR" altLang="en-US" sz="11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1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</a:t>
            </a:r>
          </a:p>
          <a:p>
            <a:pPr algn="ctr" fontAlgn="base"/>
            <a:endParaRPr lang="ko-KR" altLang="en-US" sz="500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100" b="1" dirty="0">
                <a:solidFill>
                  <a:schemeClr val="tx1"/>
                </a:solidFill>
              </a:rPr>
              <a:t>(1</a:t>
            </a:r>
            <a:r>
              <a:rPr lang="ko-KR" altLang="en-US" sz="1100" b="1" dirty="0">
                <a:solidFill>
                  <a:schemeClr val="tx1"/>
                </a:solidFill>
              </a:rPr>
              <a:t>단계</a:t>
            </a:r>
            <a:r>
              <a:rPr lang="en-US" altLang="ko-KR" sz="1100" b="1" dirty="0">
                <a:solidFill>
                  <a:schemeClr val="tx1"/>
                </a:solidFill>
              </a:rPr>
              <a:t>) </a:t>
            </a:r>
            <a:r>
              <a:rPr lang="ko-KR" altLang="en-US" sz="1100" b="1" dirty="0">
                <a:solidFill>
                  <a:schemeClr val="tx1"/>
                </a:solidFill>
              </a:rPr>
              <a:t>상담 및 진단 </a:t>
            </a:r>
          </a:p>
          <a:p>
            <a:pPr algn="ctr" fontAlgn="base"/>
            <a:r>
              <a:rPr lang="en-US" altLang="ko-KR" sz="1100" dirty="0">
                <a:solidFill>
                  <a:schemeClr val="tx1"/>
                </a:solidFill>
              </a:rPr>
              <a:t>-</a:t>
            </a:r>
            <a:r>
              <a:rPr lang="ko-KR" altLang="en-US" sz="1100" dirty="0">
                <a:solidFill>
                  <a:schemeClr val="tx1"/>
                </a:solidFill>
              </a:rPr>
              <a:t>기간 </a:t>
            </a:r>
            <a:r>
              <a:rPr lang="en-US" altLang="ko-KR" sz="1100" dirty="0">
                <a:solidFill>
                  <a:schemeClr val="tx1"/>
                </a:solidFill>
              </a:rPr>
              <a:t>: 3</a:t>
            </a:r>
            <a:r>
              <a:rPr lang="ko-KR" altLang="en-US" sz="1100" dirty="0">
                <a:solidFill>
                  <a:schemeClr val="tx1"/>
                </a:solidFill>
              </a:rPr>
              <a:t>주 </a:t>
            </a:r>
            <a:r>
              <a:rPr lang="en-US" altLang="ko-KR" sz="1100" dirty="0">
                <a:solidFill>
                  <a:schemeClr val="tx1"/>
                </a:solidFill>
              </a:rPr>
              <a:t>~ 1</a:t>
            </a:r>
            <a:r>
              <a:rPr lang="ko-KR" altLang="en-US" sz="1100" dirty="0">
                <a:solidFill>
                  <a:schemeClr val="tx1"/>
                </a:solidFill>
              </a:rPr>
              <a:t>개월</a:t>
            </a:r>
          </a:p>
          <a:p>
            <a:pPr algn="ctr" fontAlgn="base"/>
            <a:r>
              <a:rPr lang="en-US" altLang="ko-KR" sz="1100" dirty="0">
                <a:solidFill>
                  <a:schemeClr val="tx1"/>
                </a:solidFill>
              </a:rPr>
              <a:t>-</a:t>
            </a:r>
            <a:r>
              <a:rPr lang="ko-KR" altLang="en-US" sz="1100" dirty="0">
                <a:solidFill>
                  <a:schemeClr val="tx1"/>
                </a:solidFill>
              </a:rPr>
              <a:t>수당 </a:t>
            </a:r>
            <a:r>
              <a:rPr lang="en-US" altLang="ko-KR" sz="1100" dirty="0">
                <a:solidFill>
                  <a:schemeClr val="tx1"/>
                </a:solidFill>
              </a:rPr>
              <a:t>: </a:t>
            </a:r>
            <a:r>
              <a:rPr lang="ko-KR" altLang="en-US" sz="1100" dirty="0">
                <a:solidFill>
                  <a:schemeClr val="tx1"/>
                </a:solidFill>
              </a:rPr>
              <a:t>최대 </a:t>
            </a:r>
            <a:r>
              <a:rPr lang="en-US" altLang="ko-KR" sz="1100" dirty="0">
                <a:solidFill>
                  <a:schemeClr val="tx1"/>
                </a:solidFill>
              </a:rPr>
              <a:t>25</a:t>
            </a:r>
            <a:r>
              <a:rPr lang="ko-KR" altLang="en-US" sz="1100" dirty="0">
                <a:solidFill>
                  <a:schemeClr val="tx1"/>
                </a:solidFill>
              </a:rPr>
              <a:t>만원</a:t>
            </a:r>
            <a:endParaRPr lang="en-US" altLang="ko-KR" sz="500" dirty="0">
              <a:solidFill>
                <a:schemeClr val="tx1"/>
              </a:solidFill>
            </a:endParaRPr>
          </a:p>
          <a:p>
            <a:pPr algn="ctr" fontAlgn="base"/>
            <a:endParaRPr lang="ko-KR" altLang="en-US" sz="500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100" b="1" dirty="0">
                <a:solidFill>
                  <a:schemeClr val="tx1"/>
                </a:solidFill>
              </a:rPr>
              <a:t>(2</a:t>
            </a:r>
            <a:r>
              <a:rPr lang="ko-KR" altLang="en-US" sz="1100" b="1" dirty="0">
                <a:solidFill>
                  <a:schemeClr val="tx1"/>
                </a:solidFill>
              </a:rPr>
              <a:t>단계</a:t>
            </a:r>
            <a:r>
              <a:rPr lang="en-US" altLang="ko-KR" sz="1100" b="1" dirty="0">
                <a:solidFill>
                  <a:schemeClr val="tx1"/>
                </a:solidFill>
              </a:rPr>
              <a:t>) </a:t>
            </a:r>
            <a:r>
              <a:rPr lang="ko-KR" altLang="en-US" sz="1100" b="1" dirty="0">
                <a:solidFill>
                  <a:schemeClr val="tx1"/>
                </a:solidFill>
              </a:rPr>
              <a:t>직업능력향상</a:t>
            </a:r>
          </a:p>
          <a:p>
            <a:pPr algn="ctr" fontAlgn="base"/>
            <a:r>
              <a:rPr lang="en-US" altLang="ko-KR" sz="1100" dirty="0">
                <a:solidFill>
                  <a:schemeClr val="tx1"/>
                </a:solidFill>
              </a:rPr>
              <a:t>-</a:t>
            </a:r>
            <a:r>
              <a:rPr lang="ko-KR" altLang="en-US" sz="1100" dirty="0">
                <a:solidFill>
                  <a:schemeClr val="tx1"/>
                </a:solidFill>
              </a:rPr>
              <a:t>기간 </a:t>
            </a:r>
            <a:r>
              <a:rPr lang="en-US" altLang="ko-KR" sz="1100" dirty="0">
                <a:solidFill>
                  <a:schemeClr val="tx1"/>
                </a:solidFill>
              </a:rPr>
              <a:t>: </a:t>
            </a:r>
            <a:r>
              <a:rPr lang="ko-KR" altLang="en-US" sz="1100" dirty="0">
                <a:solidFill>
                  <a:schemeClr val="tx1"/>
                </a:solidFill>
              </a:rPr>
              <a:t>최장 </a:t>
            </a:r>
            <a:r>
              <a:rPr lang="en-US" altLang="ko-KR" sz="1100" dirty="0">
                <a:solidFill>
                  <a:schemeClr val="tx1"/>
                </a:solidFill>
              </a:rPr>
              <a:t>8</a:t>
            </a:r>
            <a:r>
              <a:rPr lang="ko-KR" altLang="en-US" sz="1100" dirty="0">
                <a:solidFill>
                  <a:schemeClr val="tx1"/>
                </a:solidFill>
              </a:rPr>
              <a:t>개월</a:t>
            </a:r>
          </a:p>
          <a:p>
            <a:pPr algn="ctr" fontAlgn="base"/>
            <a:r>
              <a:rPr lang="en-US" altLang="ko-KR" sz="1100" dirty="0">
                <a:solidFill>
                  <a:schemeClr val="tx1"/>
                </a:solidFill>
              </a:rPr>
              <a:t>-</a:t>
            </a:r>
            <a:r>
              <a:rPr lang="ko-KR" altLang="en-US" sz="1100" dirty="0">
                <a:solidFill>
                  <a:schemeClr val="tx1"/>
                </a:solidFill>
              </a:rPr>
              <a:t>훈련비 </a:t>
            </a:r>
            <a:r>
              <a:rPr lang="en-US" altLang="ko-KR" sz="1100" dirty="0">
                <a:solidFill>
                  <a:schemeClr val="tx1"/>
                </a:solidFill>
              </a:rPr>
              <a:t>: 500</a:t>
            </a:r>
            <a:r>
              <a:rPr lang="ko-KR" altLang="en-US" sz="1100" dirty="0">
                <a:solidFill>
                  <a:schemeClr val="tx1"/>
                </a:solidFill>
              </a:rPr>
              <a:t>만원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100" dirty="0">
                <a:solidFill>
                  <a:schemeClr val="tx1"/>
                </a:solidFill>
              </a:rPr>
              <a:t>(</a:t>
            </a:r>
            <a:r>
              <a:rPr lang="ko-KR" altLang="en-US" sz="1100" dirty="0" err="1">
                <a:solidFill>
                  <a:schemeClr val="tx1"/>
                </a:solidFill>
              </a:rPr>
              <a:t>내일배움카드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 err="1">
                <a:solidFill>
                  <a:schemeClr val="tx1"/>
                </a:solidFill>
              </a:rPr>
              <a:t>자부담</a:t>
            </a:r>
            <a:r>
              <a:rPr lang="ko-KR" altLang="en-US" sz="1100" dirty="0">
                <a:solidFill>
                  <a:schemeClr val="tx1"/>
                </a:solidFill>
              </a:rPr>
              <a:t> 최대 </a:t>
            </a:r>
            <a:r>
              <a:rPr lang="en-US" altLang="ko-KR" sz="1100" dirty="0">
                <a:solidFill>
                  <a:schemeClr val="tx1"/>
                </a:solidFill>
              </a:rPr>
              <a:t>20%)</a:t>
            </a:r>
            <a:endParaRPr lang="ko-KR" altLang="en-US" sz="500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100" dirty="0">
                <a:solidFill>
                  <a:schemeClr val="tx1"/>
                </a:solidFill>
              </a:rPr>
              <a:t>-</a:t>
            </a:r>
            <a:r>
              <a:rPr lang="ko-KR" altLang="en-US" sz="1100" dirty="0">
                <a:solidFill>
                  <a:schemeClr val="tx1"/>
                </a:solidFill>
              </a:rPr>
              <a:t>참여수당 </a:t>
            </a:r>
            <a:r>
              <a:rPr lang="en-US" altLang="ko-KR" sz="1100" dirty="0">
                <a:solidFill>
                  <a:schemeClr val="tx1"/>
                </a:solidFill>
              </a:rPr>
              <a:t>: </a:t>
            </a:r>
            <a:r>
              <a:rPr lang="ko-KR" altLang="en-US" sz="1100" dirty="0">
                <a:solidFill>
                  <a:schemeClr val="tx1"/>
                </a:solidFill>
              </a:rPr>
              <a:t>최대 </a:t>
            </a:r>
            <a:r>
              <a:rPr lang="en-US" altLang="ko-KR" sz="1100" dirty="0">
                <a:solidFill>
                  <a:schemeClr val="tx1"/>
                </a:solidFill>
              </a:rPr>
              <a:t>40</a:t>
            </a:r>
            <a:r>
              <a:rPr lang="ko-KR" altLang="en-US" sz="1100" dirty="0">
                <a:solidFill>
                  <a:schemeClr val="tx1"/>
                </a:solidFill>
              </a:rPr>
              <a:t>만원</a:t>
            </a:r>
            <a:r>
              <a:rPr lang="en-US" altLang="ko-KR" sz="1100" dirty="0">
                <a:solidFill>
                  <a:schemeClr val="tx1"/>
                </a:solidFill>
              </a:rPr>
              <a:t>(6</a:t>
            </a:r>
            <a:r>
              <a:rPr lang="ko-KR" altLang="en-US" sz="1100" dirty="0">
                <a:solidFill>
                  <a:schemeClr val="tx1"/>
                </a:solidFill>
              </a:rPr>
              <a:t>개월</a:t>
            </a:r>
            <a:r>
              <a:rPr lang="en-US" altLang="ko-KR" sz="1100" dirty="0">
                <a:solidFill>
                  <a:schemeClr val="tx1"/>
                </a:solidFill>
              </a:rPr>
              <a:t>)</a:t>
            </a:r>
          </a:p>
          <a:p>
            <a:pPr algn="ctr" fontAlgn="base"/>
            <a:endParaRPr lang="ko-KR" altLang="en-US" sz="500" dirty="0">
              <a:solidFill>
                <a:schemeClr val="tx1"/>
              </a:solidFill>
            </a:endParaRPr>
          </a:p>
          <a:p>
            <a:pPr algn="ctr" fontAlgn="base"/>
            <a:r>
              <a:rPr lang="en-US" altLang="ko-KR" sz="1100" b="1" dirty="0">
                <a:solidFill>
                  <a:schemeClr val="tx1"/>
                </a:solidFill>
              </a:rPr>
              <a:t>(3</a:t>
            </a:r>
            <a:r>
              <a:rPr lang="ko-KR" altLang="en-US" sz="1100" b="1" dirty="0">
                <a:solidFill>
                  <a:schemeClr val="tx1"/>
                </a:solidFill>
              </a:rPr>
              <a:t>단계</a:t>
            </a:r>
            <a:r>
              <a:rPr lang="en-US" altLang="ko-KR" sz="1100" b="1" dirty="0">
                <a:solidFill>
                  <a:schemeClr val="tx1"/>
                </a:solidFill>
              </a:rPr>
              <a:t>) </a:t>
            </a:r>
            <a:r>
              <a:rPr lang="ko-KR" altLang="en-US" sz="1100" b="1" dirty="0">
                <a:solidFill>
                  <a:schemeClr val="tx1"/>
                </a:solidFill>
              </a:rPr>
              <a:t>취업알선</a:t>
            </a:r>
          </a:p>
          <a:p>
            <a:pPr algn="ctr" fontAlgn="base"/>
            <a:r>
              <a:rPr lang="en-US" altLang="ko-KR" sz="1100" dirty="0">
                <a:solidFill>
                  <a:schemeClr val="tx1"/>
                </a:solidFill>
              </a:rPr>
              <a:t>-</a:t>
            </a:r>
            <a:r>
              <a:rPr lang="ko-KR" altLang="en-US" sz="1100" dirty="0">
                <a:solidFill>
                  <a:schemeClr val="tx1"/>
                </a:solidFill>
              </a:rPr>
              <a:t>기간 </a:t>
            </a:r>
            <a:r>
              <a:rPr lang="en-US" altLang="ko-KR" sz="1100" dirty="0">
                <a:solidFill>
                  <a:schemeClr val="tx1"/>
                </a:solidFill>
              </a:rPr>
              <a:t>: </a:t>
            </a:r>
            <a:r>
              <a:rPr lang="ko-KR" altLang="en-US" sz="1100" dirty="0">
                <a:solidFill>
                  <a:schemeClr val="tx1"/>
                </a:solidFill>
              </a:rPr>
              <a:t>최대 </a:t>
            </a:r>
            <a:r>
              <a:rPr lang="en-US" altLang="ko-KR" sz="1100" dirty="0">
                <a:solidFill>
                  <a:schemeClr val="tx1"/>
                </a:solidFill>
              </a:rPr>
              <a:t>3</a:t>
            </a:r>
            <a:r>
              <a:rPr lang="ko-KR" altLang="en-US" sz="1100" dirty="0">
                <a:solidFill>
                  <a:schemeClr val="tx1"/>
                </a:solidFill>
              </a:rPr>
              <a:t>개월간 취업 알선</a:t>
            </a:r>
          </a:p>
          <a:p>
            <a:pPr algn="ctr" fontAlgn="base"/>
            <a:r>
              <a:rPr lang="en-US" altLang="ko-KR" sz="1100" dirty="0">
                <a:solidFill>
                  <a:schemeClr val="tx1"/>
                </a:solidFill>
              </a:rPr>
              <a:t>-</a:t>
            </a:r>
            <a:r>
              <a:rPr lang="ko-KR" altLang="en-US" sz="1100" dirty="0">
                <a:solidFill>
                  <a:schemeClr val="tx1"/>
                </a:solidFill>
              </a:rPr>
              <a:t>취</a:t>
            </a:r>
            <a:r>
              <a:rPr lang="en-US" altLang="ko-KR" sz="1100" dirty="0">
                <a:solidFill>
                  <a:schemeClr val="tx1"/>
                </a:solidFill>
              </a:rPr>
              <a:t>(</a:t>
            </a:r>
            <a:r>
              <a:rPr lang="ko-KR" altLang="en-US" sz="1100" dirty="0">
                <a:solidFill>
                  <a:schemeClr val="tx1"/>
                </a:solidFill>
              </a:rPr>
              <a:t>창</a:t>
            </a:r>
            <a:r>
              <a:rPr lang="en-US" altLang="ko-KR" sz="1100" dirty="0">
                <a:solidFill>
                  <a:schemeClr val="tx1"/>
                </a:solidFill>
              </a:rPr>
              <a:t>)</a:t>
            </a:r>
            <a:r>
              <a:rPr lang="ko-KR" altLang="en-US" sz="1100" dirty="0">
                <a:solidFill>
                  <a:schemeClr val="tx1"/>
                </a:solidFill>
              </a:rPr>
              <a:t>업성공축하금 </a:t>
            </a:r>
            <a:r>
              <a:rPr lang="en-US" altLang="ko-KR" sz="1100" dirty="0">
                <a:solidFill>
                  <a:schemeClr val="tx1"/>
                </a:solidFill>
              </a:rPr>
              <a:t>: </a:t>
            </a:r>
            <a:r>
              <a:rPr lang="ko-KR" altLang="en-US" sz="1100" dirty="0">
                <a:solidFill>
                  <a:schemeClr val="tx1"/>
                </a:solidFill>
              </a:rPr>
              <a:t>최대 </a:t>
            </a:r>
            <a:r>
              <a:rPr lang="en-US" altLang="ko-KR" sz="1100" dirty="0">
                <a:solidFill>
                  <a:schemeClr val="tx1"/>
                </a:solidFill>
              </a:rPr>
              <a:t>150</a:t>
            </a:r>
            <a:r>
              <a:rPr lang="ko-KR" altLang="en-US" sz="1100" dirty="0">
                <a:solidFill>
                  <a:schemeClr val="tx1"/>
                </a:solidFill>
              </a:rPr>
              <a:t>만원 지급 </a:t>
            </a:r>
          </a:p>
          <a:p>
            <a:pPr fontAlgn="base"/>
            <a:endParaRPr lang="en-US" altLang="ko-KR" sz="1200" dirty="0">
              <a:solidFill>
                <a:schemeClr val="tx1"/>
              </a:solidFill>
            </a:endParaRPr>
          </a:p>
          <a:p>
            <a:pPr fontAlgn="base"/>
            <a:endParaRPr lang="en-US" altLang="ko-KR" sz="1200" dirty="0">
              <a:solidFill>
                <a:schemeClr val="tx1"/>
              </a:solidFill>
            </a:endParaRPr>
          </a:p>
          <a:p>
            <a:pPr fontAlgn="base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FA16F284-6B04-47F6-8F7E-BECB3FD9B3BE}"/>
              </a:ext>
            </a:extLst>
          </p:cNvPr>
          <p:cNvSpPr/>
          <p:nvPr/>
        </p:nvSpPr>
        <p:spPr>
          <a:xfrm>
            <a:off x="2222581" y="2789074"/>
            <a:ext cx="3758991" cy="3179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1&gt;</a:t>
            </a:r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1600" b="1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청년구직활동지원금</a:t>
            </a:r>
            <a:endParaRPr lang="en-US" altLang="ko-KR" sz="16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200" b="1" dirty="0"/>
          </a:p>
          <a:p>
            <a:pPr algn="ctr" fontAlgn="base"/>
            <a:r>
              <a:rPr lang="ko-KR" altLang="en-US" sz="1300" b="1" dirty="0">
                <a:latin typeface="+mj-lt"/>
              </a:rPr>
              <a:t>스스로 취업을 준비하는 청년에게 </a:t>
            </a:r>
            <a:endParaRPr lang="en-US" altLang="ko-KR" sz="1300" b="1" dirty="0">
              <a:latin typeface="+mj-lt"/>
            </a:endParaRPr>
          </a:p>
          <a:p>
            <a:pPr algn="ctr" fontAlgn="base"/>
            <a:r>
              <a:rPr lang="ko-KR" altLang="en-US" sz="1300" b="1" dirty="0">
                <a:latin typeface="+mj-lt"/>
              </a:rPr>
              <a:t>월 </a:t>
            </a:r>
            <a:r>
              <a:rPr lang="en-US" altLang="ko-KR" sz="1300" b="1" dirty="0">
                <a:latin typeface="+mj-lt"/>
              </a:rPr>
              <a:t>50</a:t>
            </a:r>
            <a:r>
              <a:rPr lang="ko-KR" altLang="en-US" sz="1300" b="1" dirty="0" err="1">
                <a:latin typeface="+mj-lt"/>
              </a:rPr>
              <a:t>만원씩</a:t>
            </a:r>
            <a:r>
              <a:rPr lang="ko-KR" altLang="en-US" sz="1300" b="1" dirty="0">
                <a:latin typeface="+mj-lt"/>
              </a:rPr>
              <a:t> 최대 </a:t>
            </a:r>
            <a:r>
              <a:rPr lang="en-US" altLang="ko-KR" sz="1300" b="1" dirty="0">
                <a:latin typeface="+mj-lt"/>
              </a:rPr>
              <a:t>6</a:t>
            </a:r>
            <a:r>
              <a:rPr lang="ko-KR" altLang="en-US" sz="1300" b="1" dirty="0">
                <a:latin typeface="+mj-lt"/>
              </a:rPr>
              <a:t>개월 간 지원 </a:t>
            </a:r>
          </a:p>
          <a:p>
            <a:pPr algn="ctr" fontAlgn="base"/>
            <a:r>
              <a:rPr lang="ko-KR" altLang="en-US" sz="1300" b="1" dirty="0" err="1">
                <a:latin typeface="+mj-lt"/>
              </a:rPr>
              <a:t>미취업</a:t>
            </a:r>
            <a:r>
              <a:rPr lang="ko-KR" altLang="en-US" sz="1300" b="1" dirty="0">
                <a:latin typeface="+mj-lt"/>
              </a:rPr>
              <a:t> 청년의 자기주도적 구직활동 지원 </a:t>
            </a:r>
            <a:r>
              <a:rPr lang="en-US" altLang="ko-KR" sz="1300" b="1" dirty="0">
                <a:latin typeface="+mj-lt"/>
              </a:rPr>
              <a:t>(</a:t>
            </a:r>
            <a:r>
              <a:rPr lang="ko-KR" altLang="en-US" sz="1300" b="1" dirty="0">
                <a:latin typeface="+mj-lt"/>
              </a:rPr>
              <a:t>월</a:t>
            </a:r>
            <a:r>
              <a:rPr lang="en-US" altLang="ko-KR" sz="1300" b="1" dirty="0">
                <a:latin typeface="+mj-lt"/>
              </a:rPr>
              <a:t>50</a:t>
            </a:r>
            <a:r>
              <a:rPr lang="ko-KR" altLang="en-US" sz="1300" b="1" dirty="0">
                <a:latin typeface="+mj-lt"/>
              </a:rPr>
              <a:t>만원</a:t>
            </a:r>
            <a:r>
              <a:rPr lang="en-US" altLang="ko-KR" sz="1300" b="1" dirty="0">
                <a:latin typeface="+mj-lt"/>
              </a:rPr>
              <a:t>×6</a:t>
            </a:r>
            <a:r>
              <a:rPr lang="ko-KR" altLang="en-US" sz="1300" b="1" dirty="0">
                <a:latin typeface="+mj-lt"/>
              </a:rPr>
              <a:t>개월</a:t>
            </a:r>
            <a:r>
              <a:rPr lang="en-US" altLang="ko-KR" sz="1300" b="1" dirty="0">
                <a:latin typeface="+mj-lt"/>
              </a:rPr>
              <a:t>) </a:t>
            </a:r>
            <a:endParaRPr lang="ko-KR" altLang="en-US" sz="1300" b="1" dirty="0">
              <a:latin typeface="+mj-lt"/>
            </a:endParaRPr>
          </a:p>
          <a:p>
            <a:pPr algn="ctr" fontAlgn="base"/>
            <a:endParaRPr lang="en-US" altLang="ko-KR" sz="1000" b="1" dirty="0">
              <a:solidFill>
                <a:schemeClr val="tx1"/>
              </a:solidFill>
            </a:endParaRPr>
          </a:p>
          <a:p>
            <a:pPr algn="ctr" fontAlgn="base" latinLnBrk="0"/>
            <a:r>
              <a:rPr lang="ko-KR" altLang="en-US" sz="1000" b="1" dirty="0">
                <a:solidFill>
                  <a:srgbClr val="FF0000"/>
                </a:solidFill>
              </a:rPr>
              <a:t>고등학교</a:t>
            </a:r>
            <a:r>
              <a:rPr lang="en-US" altLang="ko-KR" sz="1000" b="1" dirty="0">
                <a:solidFill>
                  <a:srgbClr val="FF0000"/>
                </a:solidFill>
              </a:rPr>
              <a:t>‧</a:t>
            </a:r>
            <a:r>
              <a:rPr lang="ko-KR" altLang="en-US" sz="1000" b="1" dirty="0">
                <a:solidFill>
                  <a:srgbClr val="FF0000"/>
                </a:solidFill>
              </a:rPr>
              <a:t>대학교</a:t>
            </a:r>
            <a:r>
              <a:rPr lang="en-US" altLang="ko-KR" sz="1000" b="1" dirty="0">
                <a:solidFill>
                  <a:srgbClr val="FF0000"/>
                </a:solidFill>
              </a:rPr>
              <a:t>‧</a:t>
            </a:r>
            <a:r>
              <a:rPr lang="ko-KR" altLang="en-US" sz="1000" b="1" dirty="0">
                <a:solidFill>
                  <a:srgbClr val="FF0000"/>
                </a:solidFill>
              </a:rPr>
              <a:t>대학원 졸업 또는 중퇴 후 </a:t>
            </a:r>
            <a:r>
              <a:rPr lang="en-US" altLang="ko-KR" sz="1000" b="1" dirty="0">
                <a:solidFill>
                  <a:srgbClr val="FF0000"/>
                </a:solidFill>
              </a:rPr>
              <a:t>2</a:t>
            </a:r>
            <a:r>
              <a:rPr lang="ko-KR" altLang="en-US" sz="1000" b="1" dirty="0">
                <a:solidFill>
                  <a:srgbClr val="FF0000"/>
                </a:solidFill>
              </a:rPr>
              <a:t>년 이내인 </a:t>
            </a:r>
            <a:endParaRPr lang="ko-KR" altLang="en-US" sz="1000" dirty="0">
              <a:solidFill>
                <a:srgbClr val="FF0000"/>
              </a:solidFill>
            </a:endParaRPr>
          </a:p>
          <a:p>
            <a:pPr algn="ctr" fontAlgn="base" latinLnBrk="0"/>
            <a:r>
              <a:rPr lang="ko-KR" altLang="en-US" sz="1000" b="1" dirty="0">
                <a:solidFill>
                  <a:srgbClr val="FF0000"/>
                </a:solidFill>
              </a:rPr>
              <a:t>만 </a:t>
            </a:r>
            <a:r>
              <a:rPr lang="en-US" altLang="ko-KR" sz="1000" b="1" dirty="0">
                <a:solidFill>
                  <a:srgbClr val="FF0000"/>
                </a:solidFill>
              </a:rPr>
              <a:t>18~34</a:t>
            </a:r>
            <a:r>
              <a:rPr lang="ko-KR" altLang="en-US" sz="1000" b="1" dirty="0">
                <a:solidFill>
                  <a:srgbClr val="FF0000"/>
                </a:solidFill>
              </a:rPr>
              <a:t>세 이하의 취업준비에만 집중하고 싶은 구직자 </a:t>
            </a:r>
            <a:r>
              <a:rPr lang="en-US" altLang="ko-KR" sz="1000" b="1" dirty="0">
                <a:solidFill>
                  <a:srgbClr val="FF0000"/>
                </a:solidFill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</a:rPr>
              <a:t>생애 </a:t>
            </a:r>
            <a:r>
              <a:rPr lang="en-US" altLang="ko-KR" sz="1000" b="1" dirty="0">
                <a:solidFill>
                  <a:srgbClr val="FF0000"/>
                </a:solidFill>
              </a:rPr>
              <a:t>1</a:t>
            </a:r>
            <a:r>
              <a:rPr lang="ko-KR" altLang="en-US" sz="1000" b="1" dirty="0">
                <a:solidFill>
                  <a:srgbClr val="FF0000"/>
                </a:solidFill>
              </a:rPr>
              <a:t>회 지원</a:t>
            </a:r>
            <a:r>
              <a:rPr lang="en-US" altLang="ko-KR" sz="1000" b="1" dirty="0">
                <a:solidFill>
                  <a:srgbClr val="FF0000"/>
                </a:solidFill>
              </a:rPr>
              <a:t>)</a:t>
            </a:r>
            <a:endParaRPr lang="ko-KR" altLang="en-US" sz="1000" dirty="0">
              <a:solidFill>
                <a:srgbClr val="FF0000"/>
              </a:solidFill>
            </a:endParaRPr>
          </a:p>
          <a:p>
            <a:pPr algn="ctr" fontAlgn="base"/>
            <a:endParaRPr lang="ko-KR" altLang="en-US" sz="1300" b="1" dirty="0"/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문의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온라인 청년센터에서 </a:t>
            </a:r>
            <a:endParaRPr lang="en-US" altLang="ko-KR" sz="15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       </a:t>
            </a:r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매월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25</a:t>
            </a:r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일까지 신청</a:t>
            </a:r>
            <a:endParaRPr lang="ko-KR" altLang="en-US" sz="1500" dirty="0"/>
          </a:p>
          <a:p>
            <a:pPr algn="ctr"/>
            <a:endParaRPr lang="ko-KR" altLang="en-US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DFE0BC9A-F6D2-47EF-91C0-66B8BCAB378A}"/>
              </a:ext>
            </a:extLst>
          </p:cNvPr>
          <p:cNvSpPr/>
          <p:nvPr/>
        </p:nvSpPr>
        <p:spPr>
          <a:xfrm>
            <a:off x="6334990" y="2780133"/>
            <a:ext cx="3758991" cy="30904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/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사업</a:t>
            </a:r>
            <a:r>
              <a:rPr lang="en-US" altLang="ko-KR" sz="1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2&gt;</a:t>
            </a:r>
          </a:p>
          <a:p>
            <a:pPr algn="ctr"/>
            <a:endParaRPr lang="en-US" altLang="ko-KR" sz="12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지역맞춤 </a:t>
            </a:r>
            <a:r>
              <a:rPr lang="ko-KR" altLang="en-US" sz="1600" b="1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면접비</a:t>
            </a:r>
            <a:r>
              <a:rPr lang="ko-KR" altLang="en-US" sz="16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지원사업</a:t>
            </a:r>
            <a:endParaRPr lang="en-US" altLang="ko-KR" sz="1600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1200" b="1" dirty="0"/>
          </a:p>
          <a:p>
            <a:pPr algn="ctr" fontAlgn="base" latinLnBrk="0"/>
            <a:r>
              <a:rPr lang="ko-KR" altLang="en-US" sz="1300" b="1" dirty="0">
                <a:solidFill>
                  <a:schemeClr val="bg1"/>
                </a:solidFill>
              </a:rPr>
              <a:t>전라남도 소재의 먼 거리 면접장소 </a:t>
            </a:r>
            <a:endParaRPr lang="en-US" altLang="ko-KR" sz="1300" b="1" dirty="0">
              <a:solidFill>
                <a:schemeClr val="bg1"/>
              </a:solidFill>
            </a:endParaRPr>
          </a:p>
          <a:p>
            <a:pPr algn="ctr" fontAlgn="base" latinLnBrk="0"/>
            <a:r>
              <a:rPr lang="ko-KR" altLang="en-US" sz="1300" b="1" dirty="0">
                <a:solidFill>
                  <a:schemeClr val="bg1"/>
                </a:solidFill>
              </a:rPr>
              <a:t>및 잦은 면접으로 교통비가 부담되는 구직자의</a:t>
            </a:r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ko-KR" altLang="en-US" sz="1300" b="1" dirty="0" err="1">
                <a:solidFill>
                  <a:schemeClr val="bg1"/>
                </a:solidFill>
              </a:rPr>
              <a:t>면접비</a:t>
            </a:r>
            <a:r>
              <a:rPr lang="ko-KR" altLang="en-US" sz="1300" b="1" dirty="0">
                <a:solidFill>
                  <a:schemeClr val="bg1"/>
                </a:solidFill>
              </a:rPr>
              <a:t> 지원</a:t>
            </a:r>
            <a:r>
              <a:rPr lang="en-US" altLang="ko-KR" sz="1300" b="1" dirty="0">
                <a:solidFill>
                  <a:schemeClr val="bg1"/>
                </a:solidFill>
              </a:rPr>
              <a:t>! </a:t>
            </a:r>
            <a:endParaRPr lang="en-US" altLang="ko-KR" sz="500" b="1" dirty="0">
              <a:solidFill>
                <a:schemeClr val="bg1"/>
              </a:solidFill>
            </a:endParaRPr>
          </a:p>
          <a:p>
            <a:pPr algn="ctr" fontAlgn="base" latinLnBrk="0"/>
            <a:endParaRPr lang="en-US" altLang="ko-KR" sz="500" b="1" dirty="0">
              <a:solidFill>
                <a:schemeClr val="bg1"/>
              </a:solidFill>
            </a:endParaRPr>
          </a:p>
          <a:p>
            <a:pPr algn="ctr" fontAlgn="base" latinLnBrk="0"/>
            <a:r>
              <a:rPr lang="ko-KR" altLang="en-US" sz="1300" b="1" dirty="0">
                <a:solidFill>
                  <a:schemeClr val="bg1"/>
                </a:solidFill>
              </a:rPr>
              <a:t>기업의 일자리 창출에 협력</a:t>
            </a:r>
            <a:r>
              <a:rPr lang="en-US" altLang="ko-KR" sz="1300" b="1" dirty="0">
                <a:solidFill>
                  <a:schemeClr val="bg1"/>
                </a:solidFill>
              </a:rPr>
              <a:t>!</a:t>
            </a:r>
            <a:r>
              <a:rPr lang="ko-KR" altLang="en-US" sz="1300" b="1" dirty="0">
                <a:solidFill>
                  <a:schemeClr val="bg1"/>
                </a:solidFill>
              </a:rPr>
              <a:t> </a:t>
            </a:r>
            <a:endParaRPr lang="en-US" altLang="ko-KR" sz="1300" b="1" dirty="0">
              <a:solidFill>
                <a:schemeClr val="bg1"/>
              </a:solidFill>
            </a:endParaRPr>
          </a:p>
          <a:p>
            <a:pPr algn="ctr" fontAlgn="base" latinLnBrk="0"/>
            <a:r>
              <a:rPr lang="ko-KR" altLang="en-US" sz="1300" b="1" dirty="0">
                <a:solidFill>
                  <a:schemeClr val="bg1"/>
                </a:solidFill>
              </a:rPr>
              <a:t>구직자의 면접 활성화를 통해 </a:t>
            </a:r>
            <a:endParaRPr lang="en-US" altLang="ko-KR" sz="1300" b="1" dirty="0">
              <a:solidFill>
                <a:schemeClr val="bg1"/>
              </a:solidFill>
            </a:endParaRPr>
          </a:p>
          <a:p>
            <a:pPr algn="ctr" fontAlgn="base" latinLnBrk="0"/>
            <a:r>
              <a:rPr lang="ko-KR" altLang="en-US" sz="1300" b="1" dirty="0">
                <a:solidFill>
                  <a:schemeClr val="bg1"/>
                </a:solidFill>
              </a:rPr>
              <a:t>구인구직 </a:t>
            </a:r>
            <a:r>
              <a:rPr lang="ko-KR" altLang="en-US" sz="1300" b="1" dirty="0" err="1">
                <a:solidFill>
                  <a:schemeClr val="bg1"/>
                </a:solidFill>
              </a:rPr>
              <a:t>미스매칭</a:t>
            </a:r>
            <a:r>
              <a:rPr lang="ko-KR" altLang="en-US" sz="1300" b="1" dirty="0">
                <a:solidFill>
                  <a:schemeClr val="bg1"/>
                </a:solidFill>
              </a:rPr>
              <a:t> 해소</a:t>
            </a:r>
            <a:r>
              <a:rPr lang="en-US" altLang="ko-KR" sz="1300" b="1" dirty="0">
                <a:solidFill>
                  <a:schemeClr val="bg1"/>
                </a:solidFill>
              </a:rPr>
              <a:t>!</a:t>
            </a:r>
            <a:endParaRPr lang="ko-KR" altLang="en-US" sz="1300" b="1" dirty="0">
              <a:solidFill>
                <a:schemeClr val="bg1"/>
              </a:solidFill>
            </a:endParaRPr>
          </a:p>
          <a:p>
            <a:pPr algn="ctr" fontAlgn="base"/>
            <a:endParaRPr lang="ko-KR" altLang="en-US" sz="1300" b="1" dirty="0"/>
          </a:p>
          <a:p>
            <a:pPr algn="ctr" fontAlgn="base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문의 </a:t>
            </a:r>
            <a:r>
              <a:rPr lang="en-US" altLang="ko-KR" sz="15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1500" b="1" dirty="0">
                <a:solidFill>
                  <a:schemeClr val="tx1"/>
                </a:solidFill>
              </a:rPr>
              <a:t>전라남도일자리종합센터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endParaRPr lang="ko-KR" altLang="en-US" sz="1500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66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5296</Words>
  <Application>Microsoft Office PowerPoint</Application>
  <PresentationFormat>사용자 지정</PresentationFormat>
  <Paragraphs>1276</Paragraphs>
  <Slides>22</Slides>
  <Notes>22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스튜디오</cp:lastModifiedBy>
  <cp:revision>256</cp:revision>
  <cp:lastPrinted>2020-06-04T03:02:13Z</cp:lastPrinted>
  <dcterms:created xsi:type="dcterms:W3CDTF">2020-03-19T06:01:40Z</dcterms:created>
  <dcterms:modified xsi:type="dcterms:W3CDTF">2020-06-04T05:04:11Z</dcterms:modified>
</cp:coreProperties>
</file>