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7"/>
  </p:notesMasterIdLst>
  <p:handoutMasterIdLst>
    <p:handoutMasterId r:id="rId8"/>
  </p:handoutMasterIdLst>
  <p:sldIdLst>
    <p:sldId id="257" r:id="rId3"/>
    <p:sldId id="259" r:id="rId4"/>
    <p:sldId id="261" r:id="rId5"/>
    <p:sldId id="260" r:id="rId6"/>
  </p:sldIdLst>
  <p:sldSz cx="10058400" cy="7772400"/>
  <p:notesSz cx="6742113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만든 이" initials="오전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9" autoAdjust="0"/>
    <p:restoredTop sz="94660"/>
  </p:normalViewPr>
  <p:slideViewPr>
    <p:cSldViewPr>
      <p:cViewPr varScale="1">
        <p:scale>
          <a:sx n="92" d="100"/>
          <a:sy n="92" d="100"/>
        </p:scale>
        <p:origin x="102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5" d="100"/>
          <a:sy n="95" d="100"/>
        </p:scale>
        <p:origin x="358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1">
              <a:defRPr lang="ko-KR" sz="1200"/>
            </a:lvl1pPr>
          </a:lstStyle>
          <a:p>
            <a:endParaRPr lang="ko-KR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1">
              <a:defRPr lang="ko-KR" sz="1200"/>
            </a:lvl1pPr>
          </a:lstStyle>
          <a:p>
            <a:fld id="{11A4C4C9-9907-4BB6-B95A-E6BBD959AAB4}" type="datetimeFigureOut">
              <a:rPr lang="en-US" altLang="ko-KR" smtClean="0"/>
              <a:t>4/7/2015</a:t>
            </a:fld>
            <a:endParaRPr 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1">
              <a:defRPr lang="ko-KR" sz="1200"/>
            </a:lvl1pPr>
          </a:lstStyle>
          <a:p>
            <a:endParaRPr 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18971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1">
              <a:defRPr lang="ko-KR" sz="1200"/>
            </a:lvl1pPr>
          </a:lstStyle>
          <a:p>
            <a:fld id="{082D650F-38E5-40ED-AA32-287D3AC686E8}" type="slidenum">
              <a:rPr lang="ko-KR" smtClean="0"/>
              <a:t>‹#›</a:t>
            </a:fld>
            <a:endParaRPr lang="ko-KR"/>
          </a:p>
        </p:txBody>
      </p:sp>
    </p:spTree>
    <p:extLst>
      <p:ext uri="{BB962C8B-B14F-4D97-AF65-F5344CB8AC3E}">
        <p14:creationId xmlns:p14="http://schemas.microsoft.com/office/powerpoint/2010/main" val="763695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1">
              <a:defRPr lang="ko-KR" sz="1200"/>
            </a:lvl1pPr>
          </a:lstStyle>
          <a:p>
            <a:endParaRPr lang="ko-KR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1">
              <a:defRPr lang="ko-KR" sz="1200"/>
            </a:lvl1pPr>
          </a:lstStyle>
          <a:p>
            <a:fld id="{B6DA592C-A796-4264-BD45-11AED491B3E4}" type="datetimeFigureOut">
              <a:t>2015-04-07</a:t>
            </a:fld>
            <a:endParaRPr lang="ko-KR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216025" y="1233488"/>
            <a:ext cx="4310063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4212" y="4751219"/>
            <a:ext cx="539369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latinLnBrk="1"/>
            <a:r>
              <a:rPr lang="ko-KR"/>
              <a:t>마스터 텍스트 스타일을 편집합니다</a:t>
            </a:r>
          </a:p>
          <a:p>
            <a:pPr lvl="1" latinLnBrk="1"/>
            <a:r>
              <a:rPr lang="ko-KR"/>
              <a:t>둘째 수준</a:t>
            </a:r>
          </a:p>
          <a:p>
            <a:pPr lvl="2" latinLnBrk="1"/>
            <a:r>
              <a:rPr lang="ko-KR"/>
              <a:t>셋째 수준</a:t>
            </a:r>
          </a:p>
          <a:p>
            <a:pPr lvl="3" latinLnBrk="1"/>
            <a:r>
              <a:rPr lang="ko-KR"/>
              <a:t>넷째 수준</a:t>
            </a:r>
          </a:p>
          <a:p>
            <a:pPr lvl="4" latinLnBrk="1"/>
            <a:r>
              <a:rPr lang="ko-KR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1">
              <a:defRPr lang="ko-KR" sz="1200"/>
            </a:lvl1pPr>
          </a:lstStyle>
          <a:p>
            <a:endParaRPr 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8971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1">
              <a:defRPr lang="ko-KR" sz="1200"/>
            </a:lvl1pPr>
          </a:lstStyle>
          <a:p>
            <a:fld id="{6DA02A30-9192-49A2-98D9-8D2828AE31E2}" type="slidenum">
              <a:t>‹#›</a:t>
            </a:fld>
            <a:endParaRPr lang="ko-KR"/>
          </a:p>
        </p:txBody>
      </p:sp>
    </p:spTree>
    <p:extLst>
      <p:ext uri="{BB962C8B-B14F-4D97-AF65-F5344CB8AC3E}">
        <p14:creationId xmlns:p14="http://schemas.microsoft.com/office/powerpoint/2010/main" val="3617972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외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사용 안내 텍스트"/>
          <p:cNvSpPr/>
          <p:nvPr/>
        </p:nvSpPr>
        <p:spPr>
          <a:xfrm>
            <a:off x="10287000" y="4549"/>
            <a:ext cx="1676400" cy="7767851"/>
          </a:xfrm>
          <a:prstGeom prst="roundRect">
            <a:avLst>
              <a:gd name="adj" fmla="val 6795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atinLnBrk="1">
              <a:spcBef>
                <a:spcPts val="1200"/>
              </a:spcBef>
            </a:pPr>
            <a:r>
              <a:rPr lang="ko-KR" sz="1100" b="1" baseline="0">
                <a:latin typeface="Arial" pitchFamily="34" charset="0"/>
                <a:cs typeface="Arial" pitchFamily="34" charset="0"/>
              </a:rPr>
              <a:t>참고: </a:t>
            </a:r>
          </a:p>
          <a:p>
            <a:pPr latinLnBrk="1">
              <a:spcBef>
                <a:spcPts val="1200"/>
              </a:spcBef>
            </a:pPr>
            <a:r>
              <a:rPr lang="ko-KR" sz="1100" b="1" baseline="0">
                <a:latin typeface="Arial" pitchFamily="34" charset="0"/>
                <a:cs typeface="Arial" pitchFamily="34" charset="0"/>
              </a:rPr>
              <a:t>이 브로슈어는 </a:t>
            </a:r>
            <a:r>
              <a:rPr lang="ko-KR" sz="1100" b="1">
                <a:latin typeface="Arial" pitchFamily="34" charset="0"/>
                <a:cs typeface="Arial" pitchFamily="34" charset="0"/>
              </a:rPr>
              <a:t>인쇄할 수 있도록 제작되었습니다. </a:t>
            </a:r>
            <a:r>
              <a:rPr lang="ko-KR" sz="1100" b="1" baseline="0">
                <a:latin typeface="Arial" pitchFamily="34" charset="0"/>
                <a:cs typeface="Arial" pitchFamily="34" charset="0"/>
              </a:rPr>
              <a:t>카드 용지에 인쇄하기 앞서 일반 용지에 시험 인쇄하여 배치가 적절한지</a:t>
            </a:r>
            <a:r>
              <a:rPr lang="ko-KR" sz="1100" b="1">
                <a:latin typeface="Arial" pitchFamily="34" charset="0"/>
                <a:cs typeface="Arial" pitchFamily="34" charset="0"/>
              </a:rPr>
              <a:t> 확인해야 합니다.</a:t>
            </a:r>
          </a:p>
          <a:p>
            <a:pPr latinLnBrk="1">
              <a:spcBef>
                <a:spcPts val="1200"/>
              </a:spcBef>
            </a:pPr>
            <a:r>
              <a:rPr lang="ko-KR" sz="1100" b="1" baseline="0">
                <a:latin typeface="Arial" pitchFamily="34" charset="0"/>
                <a:cs typeface="Arial" pitchFamily="34" charset="0"/>
              </a:rPr>
              <a:t>[인쇄] 대화 상자의 [전체 페이지 슬라이드] 드롭다운에서 [용지에 맞게 크기 조정] 선택을 취소해야 할 수 있습니다.</a:t>
            </a:r>
          </a:p>
          <a:p>
            <a:pPr latinLnBrk="1">
              <a:spcBef>
                <a:spcPts val="1200"/>
              </a:spcBef>
            </a:pPr>
            <a:r>
              <a:rPr lang="ko-KR" sz="1100" b="1">
                <a:latin typeface="Arial" pitchFamily="34" charset="0"/>
                <a:cs typeface="Arial" pitchFamily="34" charset="0"/>
              </a:rPr>
              <a:t>페이지를 양면 인쇄하려면 사용 중인 프린터의 지침을 따르세요.</a:t>
            </a:r>
            <a:endParaRPr lang="ko-KR" sz="1100" b="1" i="1" baseline="0">
              <a:latin typeface="Arial" pitchFamily="34" charset="0"/>
              <a:cs typeface="Arial" pitchFamily="34" charset="0"/>
            </a:endParaRPr>
          </a:p>
          <a:p>
            <a:pPr latinLnBrk="1">
              <a:spcBef>
                <a:spcPts val="1200"/>
              </a:spcBef>
            </a:pPr>
            <a:r>
              <a:rPr lang="ko-KR" sz="1100" b="1" baseline="0">
                <a:latin typeface="Arial" pitchFamily="34" charset="0"/>
                <a:cs typeface="Arial" pitchFamily="34" charset="0"/>
              </a:rPr>
              <a:t>슬라이드의 이미지를 바꾸려면 그림을 선택하여 삭제합니다. 그런 다음 개체 틀에서</a:t>
            </a:r>
          </a:p>
          <a:p>
            <a:pPr latinLnBrk="1">
              <a:spcBef>
                <a:spcPts val="1200"/>
              </a:spcBef>
            </a:pPr>
            <a:r>
              <a:rPr lang="ko-KR" sz="1100" b="1" baseline="0">
                <a:latin typeface="Arial" pitchFamily="34" charset="0"/>
                <a:cs typeface="Arial" pitchFamily="34" charset="0"/>
              </a:rPr>
              <a:t>그림 삽입 아이콘을 클릭하여 자신의 이미지를 삽입합니다.</a:t>
            </a:r>
          </a:p>
          <a:p>
            <a:pPr latinLnBrk="1">
              <a:spcBef>
                <a:spcPts val="1200"/>
              </a:spcBef>
            </a:pPr>
            <a:r>
              <a:rPr lang="ko-KR" sz="1100" b="1">
                <a:latin typeface="Arial" pitchFamily="34" charset="0"/>
                <a:cs typeface="Arial" pitchFamily="34" charset="0"/>
              </a:rPr>
              <a:t>자신의 로고로 바꾸려면 “로고로 대체” 그림을 마우스 오른쪽 단추로 클릭하고 [그림 바꾸기]를 선택합니다.</a:t>
            </a:r>
          </a:p>
        </p:txBody>
      </p:sp>
      <p:pic>
        <p:nvPicPr>
          <p:cNvPr id="42" name="그림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2" t="11880" r="7418" b="10952"/>
          <a:stretch/>
        </p:blipFill>
        <p:spPr bwMode="auto">
          <a:xfrm>
            <a:off x="11306175" y="4422775"/>
            <a:ext cx="290285" cy="286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사각형 8"/>
          <p:cNvSpPr/>
          <p:nvPr/>
        </p:nvSpPr>
        <p:spPr>
          <a:xfrm>
            <a:off x="7165848" y="4343399"/>
            <a:ext cx="2432304" cy="2971801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ko-KR"/>
          </a:p>
        </p:txBody>
      </p:sp>
      <p:sp>
        <p:nvSpPr>
          <p:cNvPr id="13" name="그림 개체 틀 11"/>
          <p:cNvSpPr>
            <a:spLocks noGrp="1"/>
          </p:cNvSpPr>
          <p:nvPr>
            <p:ph type="pic" sz="quarter" idx="11"/>
          </p:nvPr>
        </p:nvSpPr>
        <p:spPr>
          <a:xfrm>
            <a:off x="457200" y="457200"/>
            <a:ext cx="2428875" cy="2286000"/>
          </a:xfrm>
          <a:solidFill>
            <a:schemeClr val="bg2"/>
          </a:solidFill>
        </p:spPr>
        <p:txBody>
          <a:bodyPr tIns="274320">
            <a:normAutofit/>
          </a:bodyPr>
          <a:lstStyle>
            <a:lvl1pPr marL="0" indent="0" algn="ctr" latinLnBrk="1">
              <a:buNone/>
              <a:defRPr lang="ko-KR" sz="1400"/>
            </a:lvl1pPr>
          </a:lstStyle>
          <a:p>
            <a:r>
              <a:rPr lang="ko-KR" altLang="en-US" smtClean="0"/>
              <a:t>그림을 추가하려면 아이콘을 클릭하십시오</a:t>
            </a:r>
            <a:endParaRPr lang="ko-KR"/>
          </a:p>
        </p:txBody>
      </p:sp>
      <p:sp>
        <p:nvSpPr>
          <p:cNvPr id="28" name="텍스트 개체 틀 25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2891409"/>
            <a:ext cx="2428875" cy="274320"/>
          </a:xfrm>
        </p:spPr>
        <p:txBody>
          <a:bodyPr>
            <a:noAutofit/>
          </a:bodyPr>
          <a:lstStyle>
            <a:lvl1pPr marL="0" indent="0" latinLnBrk="1">
              <a:lnSpc>
                <a:spcPct val="100000"/>
              </a:lnSpc>
              <a:spcBef>
                <a:spcPts val="0"/>
              </a:spcBef>
              <a:buNone/>
              <a:defRPr lang="ko-KR" sz="900" b="0" baseline="0">
                <a:latin typeface="+mn-lt"/>
              </a:defRPr>
            </a:lvl1pPr>
            <a:lvl2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2pPr>
            <a:lvl3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3pPr>
            <a:lvl4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4pPr>
            <a:lvl5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5pPr>
          </a:lstStyle>
          <a:p>
            <a:pPr lvl="0" latinLnBrk="1"/>
            <a:r>
              <a:rPr lang="ko-KR"/>
              <a:t>[사진에 대한 캡션을 입력하세요.]</a:t>
            </a:r>
          </a:p>
        </p:txBody>
      </p:sp>
      <p:sp>
        <p:nvSpPr>
          <p:cNvPr id="27" name="텍스트 개체 틀 25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3241167"/>
            <a:ext cx="2428875" cy="457200"/>
          </a:xfrm>
        </p:spPr>
        <p:txBody>
          <a:bodyPr>
            <a:noAutofit/>
          </a:bodyPr>
          <a:lstStyle>
            <a:lvl1pPr marL="0" indent="0" latinLnBrk="1">
              <a:lnSpc>
                <a:spcPct val="100000"/>
              </a:lnSpc>
              <a:spcBef>
                <a:spcPts val="0"/>
              </a:spcBef>
              <a:buNone/>
              <a:defRPr lang="ko-KR" sz="1200" b="1" baseline="0">
                <a:latin typeface="+mj-lt"/>
              </a:defRPr>
            </a:lvl1pPr>
            <a:lvl2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2pPr>
            <a:lvl3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3pPr>
            <a:lvl4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4pPr>
            <a:lvl5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5pPr>
          </a:lstStyle>
          <a:p>
            <a:pPr lvl="0" latinLnBrk="1"/>
            <a:r>
              <a:rPr lang="ko-KR"/>
              <a:t>이 서식 파일을 시작하는 방법</a:t>
            </a:r>
          </a:p>
        </p:txBody>
      </p:sp>
      <p:sp>
        <p:nvSpPr>
          <p:cNvPr id="26" name="텍스트 개체 틀 25"/>
          <p:cNvSpPr>
            <a:spLocks noGrp="1"/>
          </p:cNvSpPr>
          <p:nvPr>
            <p:ph type="body" sz="quarter" idx="13" hasCustomPrompt="1"/>
          </p:nvPr>
        </p:nvSpPr>
        <p:spPr>
          <a:xfrm>
            <a:off x="457199" y="3677412"/>
            <a:ext cx="2428875" cy="408813"/>
          </a:xfrm>
        </p:spPr>
        <p:txBody>
          <a:bodyPr>
            <a:noAutofit/>
          </a:bodyPr>
          <a:lstStyle>
            <a:lvl1pPr marL="0" indent="0" latinLnBrk="1">
              <a:lnSpc>
                <a:spcPct val="120000"/>
              </a:lnSpc>
              <a:spcBef>
                <a:spcPts val="0"/>
              </a:spcBef>
              <a:buNone/>
              <a:defRPr lang="ko-KR" sz="1000" baseline="0"/>
            </a:lvl1pPr>
            <a:lvl2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2pPr>
            <a:lvl3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3pPr>
            <a:lvl4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4pPr>
            <a:lvl5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5pPr>
          </a:lstStyle>
          <a:p>
            <a:pPr lvl="0" latinLnBrk="1"/>
            <a:r>
              <a:rPr lang="ko-KR"/>
              <a:t>이 전문적인 느낌의 브로슈어는 그대로 사용하거나 간편하게 사용자 지정할 수 있습니다.</a:t>
            </a:r>
          </a:p>
        </p:txBody>
      </p:sp>
      <p:sp>
        <p:nvSpPr>
          <p:cNvPr id="23" name="텍스트 개체 틀 22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152901"/>
            <a:ext cx="2428875" cy="3162299"/>
          </a:xfrm>
        </p:spPr>
        <p:txBody>
          <a:bodyPr>
            <a:noAutofit/>
          </a:bodyPr>
          <a:lstStyle>
            <a:lvl1pPr marL="182880" indent="-182880" latinLnBrk="1">
              <a:lnSpc>
                <a:spcPct val="120000"/>
              </a:lnSpc>
              <a:spcBef>
                <a:spcPts val="1000"/>
              </a:spcBef>
              <a:defRPr lang="ko-KR" sz="800" baseline="0"/>
            </a:lvl1pPr>
            <a:lvl2pPr marL="228600" indent="-114300" latinLnBrk="1">
              <a:lnSpc>
                <a:spcPct val="100000"/>
              </a:lnSpc>
              <a:spcBef>
                <a:spcPts val="800"/>
              </a:spcBef>
              <a:defRPr lang="ko-KR" sz="900"/>
            </a:lvl2pPr>
            <a:lvl3pPr marL="342900" indent="-114300" latinLnBrk="1">
              <a:lnSpc>
                <a:spcPct val="100000"/>
              </a:lnSpc>
              <a:spcBef>
                <a:spcPts val="600"/>
              </a:spcBef>
              <a:defRPr lang="ko-KR" sz="800"/>
            </a:lvl3pPr>
            <a:lvl4pPr marL="457200" indent="-114300" latinLnBrk="1">
              <a:lnSpc>
                <a:spcPct val="100000"/>
              </a:lnSpc>
              <a:spcBef>
                <a:spcPts val="600"/>
              </a:spcBef>
              <a:defRPr lang="ko-KR" sz="700"/>
            </a:lvl4pPr>
            <a:lvl5pPr marL="571500" indent="-114300" latinLnBrk="1">
              <a:lnSpc>
                <a:spcPct val="100000"/>
              </a:lnSpc>
              <a:spcBef>
                <a:spcPts val="600"/>
              </a:spcBef>
              <a:defRPr lang="ko-KR" sz="700"/>
            </a:lvl5pPr>
          </a:lstStyle>
          <a:p>
            <a:pPr lvl="0" latinLnBrk="1"/>
            <a:r>
              <a:rPr lang="ko-KR"/>
              <a:t>서식 파일을 사용하는 데 도움을 드리고자 몇 가지 팁을 포함했습니다.</a:t>
            </a:r>
            <a:r>
              <a:t/>
            </a:r>
            <a:br/>
            <a:r>
              <a:rPr lang="ko-KR"/>
              <a:t>팁 텍스트를 변경하려면 해당 내용을 클릭하고 입력하기만 하면 됩니다.</a:t>
            </a:r>
            <a:r>
              <a:t/>
            </a:r>
            <a:br/>
            <a:r>
              <a:rPr lang="ko-KR"/>
              <a:t>브로슈어의 사진을 바꾸려면 이미지를 선택하여 삭제합니다. 그런 다음 개체 틀에서 그림 삽입 아이콘을 클릭하여 자신의 사진을 삽입합니다.</a:t>
            </a:r>
            <a:r>
              <a:t/>
            </a:r>
            <a:br/>
            <a:r>
              <a:rPr lang="ko-KR"/>
              <a:t>자신의 로고로 바꾸려면 "로고로 대체" 그림을 마우스 오른쪽 단추로 클릭하고 [그림 바꾸기]를 선택합니다.</a:t>
            </a:r>
          </a:p>
        </p:txBody>
      </p:sp>
      <p:sp>
        <p:nvSpPr>
          <p:cNvPr id="29" name="텍스트 개체 틀 25"/>
          <p:cNvSpPr>
            <a:spLocks noGrp="1"/>
          </p:cNvSpPr>
          <p:nvPr>
            <p:ph type="body" sz="quarter" idx="16" hasCustomPrompt="1"/>
          </p:nvPr>
        </p:nvSpPr>
        <p:spPr>
          <a:xfrm>
            <a:off x="3813820" y="609600"/>
            <a:ext cx="2428875" cy="457200"/>
          </a:xfrm>
        </p:spPr>
        <p:txBody>
          <a:bodyPr>
            <a:noAutofit/>
          </a:bodyPr>
          <a:lstStyle>
            <a:lvl1pPr marL="0" indent="0" latinLnBrk="1">
              <a:lnSpc>
                <a:spcPct val="90000"/>
              </a:lnSpc>
              <a:spcBef>
                <a:spcPts val="0"/>
              </a:spcBef>
              <a:buNone/>
              <a:defRPr lang="ko-KR" sz="2000" b="1" baseline="0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  <a:lvl2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2pPr>
            <a:lvl3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3pPr>
            <a:lvl4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4pPr>
            <a:lvl5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5pPr>
          </a:lstStyle>
          <a:p>
            <a:pPr lvl="0" latinLnBrk="1"/>
            <a:r>
              <a:rPr lang="ko-KR"/>
              <a:t>회사 소개</a:t>
            </a:r>
          </a:p>
        </p:txBody>
      </p:sp>
      <p:sp>
        <p:nvSpPr>
          <p:cNvPr id="30" name="텍스트 개체 틀 25"/>
          <p:cNvSpPr>
            <a:spLocks noGrp="1"/>
          </p:cNvSpPr>
          <p:nvPr>
            <p:ph type="body" sz="quarter" idx="17" hasCustomPrompt="1"/>
          </p:nvPr>
        </p:nvSpPr>
        <p:spPr>
          <a:xfrm>
            <a:off x="3813820" y="1082040"/>
            <a:ext cx="2428875" cy="228600"/>
          </a:xfrm>
        </p:spPr>
        <p:txBody>
          <a:bodyPr>
            <a:noAutofit/>
          </a:bodyPr>
          <a:lstStyle>
            <a:lvl1pPr marL="0" indent="0" latinLnBrk="1">
              <a:lnSpc>
                <a:spcPct val="100000"/>
              </a:lnSpc>
              <a:spcBef>
                <a:spcPts val="0"/>
              </a:spcBef>
              <a:buNone/>
              <a:defRPr lang="ko-KR" sz="1200" b="1" baseline="0">
                <a:latin typeface="+mj-lt"/>
              </a:defRPr>
            </a:lvl1pPr>
            <a:lvl2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2pPr>
            <a:lvl3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3pPr>
            <a:lvl4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4pPr>
            <a:lvl5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5pPr>
          </a:lstStyle>
          <a:p>
            <a:pPr lvl="0" latinLnBrk="1"/>
            <a:r>
              <a:rPr lang="ko-KR"/>
              <a:t>정보</a:t>
            </a:r>
          </a:p>
        </p:txBody>
      </p:sp>
      <p:sp>
        <p:nvSpPr>
          <p:cNvPr id="45" name="텍스트 개체 틀 25"/>
          <p:cNvSpPr>
            <a:spLocks noGrp="1"/>
          </p:cNvSpPr>
          <p:nvPr>
            <p:ph type="body" sz="quarter" idx="24" hasCustomPrompt="1"/>
          </p:nvPr>
        </p:nvSpPr>
        <p:spPr>
          <a:xfrm>
            <a:off x="3813820" y="1342644"/>
            <a:ext cx="2428875" cy="880809"/>
          </a:xfrm>
        </p:spPr>
        <p:txBody>
          <a:bodyPr>
            <a:noAutofit/>
          </a:bodyPr>
          <a:lstStyle>
            <a:lvl1pPr marL="0" indent="0" latinLnBrk="1">
              <a:lnSpc>
                <a:spcPct val="120000"/>
              </a:lnSpc>
              <a:spcBef>
                <a:spcPts val="0"/>
              </a:spcBef>
              <a:buNone/>
              <a:defRPr lang="ko-KR" sz="1000" baseline="0"/>
            </a:lvl1pPr>
            <a:lvl2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2pPr>
            <a:lvl3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3pPr>
            <a:lvl4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4pPr>
            <a:lvl5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5pPr>
          </a:lstStyle>
          <a:p>
            <a:pPr latinLnBrk="1">
              <a:lnSpc>
                <a:spcPct val="120000"/>
              </a:lnSpc>
            </a:pPr>
            <a:r>
              <a:rPr lang="ko-KR" sz="1000" b="0" cap="none" baseline="0">
                <a:solidFill>
                  <a:schemeClr val="tx1"/>
                </a:solidFill>
                <a:latin typeface="+mn-lt"/>
              </a:rPr>
              <a:t>'핵심'을 설명하는 부분입니다. 제품 또는 서비스를 설명할 시간이 단 몇 초밖에 없다면 무엇을 설명하시겠습니까?</a:t>
            </a:r>
          </a:p>
        </p:txBody>
      </p:sp>
      <p:sp>
        <p:nvSpPr>
          <p:cNvPr id="32" name="텍스트 개체 틀 25"/>
          <p:cNvSpPr>
            <a:spLocks noGrp="1"/>
          </p:cNvSpPr>
          <p:nvPr>
            <p:ph type="body" sz="quarter" idx="19" hasCustomPrompt="1"/>
          </p:nvPr>
        </p:nvSpPr>
        <p:spPr>
          <a:xfrm>
            <a:off x="3813820" y="2287906"/>
            <a:ext cx="2428875" cy="228600"/>
          </a:xfrm>
        </p:spPr>
        <p:txBody>
          <a:bodyPr>
            <a:noAutofit/>
          </a:bodyPr>
          <a:lstStyle>
            <a:lvl1pPr marL="0" indent="0" latinLnBrk="1">
              <a:lnSpc>
                <a:spcPct val="100000"/>
              </a:lnSpc>
              <a:spcBef>
                <a:spcPts val="0"/>
              </a:spcBef>
              <a:buNone/>
              <a:defRPr lang="ko-KR" sz="1200" b="1" baseline="0">
                <a:latin typeface="+mj-lt"/>
              </a:defRPr>
            </a:lvl1pPr>
            <a:lvl2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2pPr>
            <a:lvl3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3pPr>
            <a:lvl4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4pPr>
            <a:lvl5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5pPr>
          </a:lstStyle>
          <a:p>
            <a:pPr lvl="0" latinLnBrk="1"/>
            <a:r>
              <a:rPr lang="ko-KR"/>
              <a:t>사용자 문의</a:t>
            </a:r>
          </a:p>
        </p:txBody>
      </p:sp>
      <p:sp>
        <p:nvSpPr>
          <p:cNvPr id="33" name="텍스트 개체 틀 25"/>
          <p:cNvSpPr>
            <a:spLocks noGrp="1"/>
          </p:cNvSpPr>
          <p:nvPr>
            <p:ph type="body" sz="quarter" idx="20" hasCustomPrompt="1"/>
          </p:nvPr>
        </p:nvSpPr>
        <p:spPr>
          <a:xfrm>
            <a:off x="3813820" y="2538985"/>
            <a:ext cx="2428875" cy="670940"/>
          </a:xfrm>
        </p:spPr>
        <p:txBody>
          <a:bodyPr>
            <a:noAutofit/>
          </a:bodyPr>
          <a:lstStyle>
            <a:lvl1pPr marL="0" indent="0" latinLnBrk="1">
              <a:lnSpc>
                <a:spcPct val="100000"/>
              </a:lnSpc>
              <a:spcBef>
                <a:spcPts val="0"/>
              </a:spcBef>
              <a:buNone/>
              <a:defRPr lang="ko-KR" sz="1000" baseline="0"/>
            </a:lvl1pPr>
            <a:lvl2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2pPr>
            <a:lvl3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3pPr>
            <a:lvl4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4pPr>
            <a:lvl5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5pPr>
          </a:lstStyle>
          <a:p>
            <a:pPr latinLnBrk="1">
              <a:lnSpc>
                <a:spcPct val="120000"/>
              </a:lnSpc>
            </a:pPr>
            <a:r>
              <a:rPr lang="ko-KR" sz="1000" b="0" cap="none" baseline="0">
                <a:solidFill>
                  <a:schemeClr val="tx1"/>
                </a:solidFill>
                <a:latin typeface="+mn-lt"/>
              </a:rPr>
              <a:t>전화: [전화 번호]</a:t>
            </a:r>
            <a:br>
              <a:rPr lang="ko-KR" sz="1000" b="0" cap="none" baseline="0">
                <a:solidFill>
                  <a:schemeClr val="tx1"/>
                </a:solidFill>
                <a:latin typeface="+mn-lt"/>
              </a:rPr>
            </a:br>
            <a:r>
              <a:rPr lang="ko-KR" sz="1000" b="0" cap="none" baseline="0">
                <a:solidFill>
                  <a:schemeClr val="tx1"/>
                </a:solidFill>
                <a:latin typeface="+mn-lt"/>
              </a:rPr>
              <a:t>전자 메일: [전자 메일 주소]</a:t>
            </a:r>
            <a:br>
              <a:rPr lang="ko-KR" sz="1000" b="0" cap="none" baseline="0">
                <a:solidFill>
                  <a:schemeClr val="tx1"/>
                </a:solidFill>
                <a:latin typeface="+mn-lt"/>
              </a:rPr>
            </a:br>
            <a:r>
              <a:rPr lang="ko-KR" sz="1000" b="0" cap="none" baseline="0">
                <a:solidFill>
                  <a:schemeClr val="tx1"/>
                </a:solidFill>
                <a:latin typeface="+mn-lt"/>
              </a:rPr>
              <a:t>웹: [웹 주소]</a:t>
            </a:r>
          </a:p>
        </p:txBody>
      </p:sp>
      <p:sp>
        <p:nvSpPr>
          <p:cNvPr id="34" name="텍스트 개체 틀 25"/>
          <p:cNvSpPr>
            <a:spLocks noGrp="1"/>
          </p:cNvSpPr>
          <p:nvPr>
            <p:ph type="body" sz="quarter" idx="21" hasCustomPrompt="1"/>
          </p:nvPr>
        </p:nvSpPr>
        <p:spPr>
          <a:xfrm>
            <a:off x="4746624" y="6851269"/>
            <a:ext cx="1508125" cy="152400"/>
          </a:xfrm>
        </p:spPr>
        <p:txBody>
          <a:bodyPr>
            <a:noAutofit/>
          </a:bodyPr>
          <a:lstStyle>
            <a:lvl1pPr marL="0" indent="0" latinLnBrk="1">
              <a:lnSpc>
                <a:spcPct val="90000"/>
              </a:lnSpc>
              <a:spcBef>
                <a:spcPts val="0"/>
              </a:spcBef>
              <a:buNone/>
              <a:defRPr lang="ko-KR" sz="1000" b="1" cap="all" baseline="0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  <a:lvl2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2pPr>
            <a:lvl3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3pPr>
            <a:lvl4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4pPr>
            <a:lvl5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5pPr>
          </a:lstStyle>
          <a:p>
            <a:pPr lvl="0" latinLnBrk="1"/>
            <a:r>
              <a:rPr lang="ko-KR"/>
              <a:t>[회사 이름]</a:t>
            </a:r>
          </a:p>
        </p:txBody>
      </p:sp>
      <p:sp>
        <p:nvSpPr>
          <p:cNvPr id="37" name="텍스트 개체 틀 36"/>
          <p:cNvSpPr>
            <a:spLocks noGrp="1"/>
          </p:cNvSpPr>
          <p:nvPr>
            <p:ph type="body" sz="quarter" idx="22" hasCustomPrompt="1"/>
          </p:nvPr>
        </p:nvSpPr>
        <p:spPr>
          <a:xfrm>
            <a:off x="4746624" y="7004304"/>
            <a:ext cx="1508125" cy="310896"/>
          </a:xfrm>
        </p:spPr>
        <p:txBody>
          <a:bodyPr>
            <a:noAutofit/>
          </a:bodyPr>
          <a:lstStyle>
            <a:lvl1pPr marL="0" indent="0" latinLnBrk="1">
              <a:lnSpc>
                <a:spcPct val="120000"/>
              </a:lnSpc>
              <a:spcBef>
                <a:spcPts val="0"/>
              </a:spcBef>
              <a:buNone/>
              <a:defRPr lang="ko-KR" sz="800" baseline="0"/>
            </a:lvl1pPr>
            <a:lvl2pPr marL="0" indent="0" latinLnBrk="1">
              <a:defRPr lang="ko-KR" sz="800"/>
            </a:lvl2pPr>
            <a:lvl3pPr marL="0" indent="0" latinLnBrk="1">
              <a:defRPr lang="ko-KR" sz="800"/>
            </a:lvl3pPr>
            <a:lvl4pPr marL="0" indent="0" latinLnBrk="1">
              <a:defRPr lang="ko-KR" sz="800"/>
            </a:lvl4pPr>
            <a:lvl5pPr marL="0" indent="0" latinLnBrk="1">
              <a:defRPr lang="ko-KR" sz="800"/>
            </a:lvl5pPr>
          </a:lstStyle>
          <a:p>
            <a:pPr lvl="0" latinLnBrk="1"/>
            <a:r>
              <a:rPr lang="ko-KR"/>
              <a:t>[주소]</a:t>
            </a:r>
            <a:r>
              <a:t/>
            </a:r>
            <a:br/>
            <a:r>
              <a:rPr lang="ko-KR"/>
              <a:t>[우편 번호]</a:t>
            </a:r>
          </a:p>
        </p:txBody>
      </p:sp>
      <p:sp>
        <p:nvSpPr>
          <p:cNvPr id="12" name="그림 개체 틀 11"/>
          <p:cNvSpPr>
            <a:spLocks noGrp="1"/>
          </p:cNvSpPr>
          <p:nvPr>
            <p:ph type="pic" sz="quarter" idx="10"/>
          </p:nvPr>
        </p:nvSpPr>
        <p:spPr>
          <a:xfrm>
            <a:off x="7165975" y="457200"/>
            <a:ext cx="2428875" cy="3657600"/>
          </a:xfrm>
          <a:solidFill>
            <a:schemeClr val="bg2"/>
          </a:solidFill>
        </p:spPr>
        <p:txBody>
          <a:bodyPr tIns="274320">
            <a:normAutofit/>
          </a:bodyPr>
          <a:lstStyle>
            <a:lvl1pPr marL="0" indent="0" algn="ctr" latinLnBrk="1">
              <a:buNone/>
              <a:defRPr lang="ko-KR" sz="1400"/>
            </a:lvl1pPr>
          </a:lstStyle>
          <a:p>
            <a:r>
              <a:rPr lang="ko-KR" altLang="en-US" smtClean="0"/>
              <a:t>그림을 추가하려면 아이콘을 클릭하십시오</a:t>
            </a:r>
            <a:endParaRPr lang="ko-KR"/>
          </a:p>
        </p:txBody>
      </p:sp>
      <p:sp>
        <p:nvSpPr>
          <p:cNvPr id="10" name="제목 9"/>
          <p:cNvSpPr>
            <a:spLocks noGrp="1"/>
          </p:cNvSpPr>
          <p:nvPr>
            <p:ph type="title" hasCustomPrompt="1"/>
          </p:nvPr>
        </p:nvSpPr>
        <p:spPr>
          <a:xfrm>
            <a:off x="7322344" y="4498848"/>
            <a:ext cx="2088832" cy="822960"/>
          </a:xfrm>
        </p:spPr>
        <p:txBody>
          <a:bodyPr>
            <a:normAutofit/>
          </a:bodyPr>
          <a:lstStyle>
            <a:lvl1pPr latinLnBrk="1">
              <a:lnSpc>
                <a:spcPct val="85000"/>
              </a:lnSpc>
              <a:defRPr lang="ko-KR" sz="2800" b="1" cap="all" baseline="0">
                <a:solidFill>
                  <a:schemeClr val="bg1"/>
                </a:solidFill>
              </a:defRPr>
            </a:lvl1pPr>
          </a:lstStyle>
          <a:p>
            <a:r>
              <a:rPr lang="ko-KR"/>
              <a:t>회사 이름</a:t>
            </a:r>
          </a:p>
        </p:txBody>
      </p:sp>
      <p:sp>
        <p:nvSpPr>
          <p:cNvPr id="40" name="텍스트 개체 틀 25"/>
          <p:cNvSpPr>
            <a:spLocks noGrp="1"/>
          </p:cNvSpPr>
          <p:nvPr>
            <p:ph type="body" sz="quarter" idx="23" hasCustomPrompt="1"/>
          </p:nvPr>
        </p:nvSpPr>
        <p:spPr>
          <a:xfrm>
            <a:off x="7322344" y="6624978"/>
            <a:ext cx="2088833" cy="439651"/>
          </a:xfrm>
        </p:spPr>
        <p:txBody>
          <a:bodyPr>
            <a:noAutofit/>
          </a:bodyPr>
          <a:lstStyle>
            <a:lvl1pPr marL="0" indent="0" latinLnBrk="1">
              <a:lnSpc>
                <a:spcPct val="100000"/>
              </a:lnSpc>
              <a:spcBef>
                <a:spcPts val="0"/>
              </a:spcBef>
              <a:buNone/>
              <a:defRPr lang="ko-KR" sz="1300" b="0" baseline="0">
                <a:solidFill>
                  <a:schemeClr val="bg1"/>
                </a:solidFill>
                <a:latin typeface="+mn-lt"/>
              </a:defRPr>
            </a:lvl1pPr>
            <a:lvl2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2pPr>
            <a:lvl3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3pPr>
            <a:lvl4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4pPr>
            <a:lvl5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5pPr>
          </a:lstStyle>
          <a:p>
            <a:pPr lvl="0" latinLnBrk="1"/>
            <a:r>
              <a:rPr lang="ko-KR"/>
              <a:t>[브로슈어 부제목 또는 회사 구호]</a:t>
            </a:r>
          </a:p>
        </p:txBody>
      </p:sp>
    </p:spTree>
    <p:extLst>
      <p:ext uri="{BB962C8B-B14F-4D97-AF65-F5344CB8AC3E}">
        <p14:creationId xmlns:p14="http://schemas.microsoft.com/office/powerpoint/2010/main" val="47838652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224">
          <p15:clr>
            <a:srgbClr val="547EBF"/>
          </p15:clr>
        </p15:guide>
        <p15:guide id="2" orient="horz" pos="2448">
          <p15:clr>
            <a:srgbClr val="FBAE40"/>
          </p15:clr>
        </p15:guide>
        <p15:guide id="3" pos="2112">
          <p15:clr>
            <a:srgbClr val="547EBF"/>
          </p15:clr>
        </p15:guide>
        <p15:guide id="4" orient="horz" pos="4608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pos="4509">
          <p15:clr>
            <a:srgbClr val="FBAE40"/>
          </p15:clr>
        </p15:guide>
        <p15:guide id="7" pos="6044">
          <p15:clr>
            <a:srgbClr val="FBAE40"/>
          </p15:clr>
        </p15:guide>
        <p15:guide id="8" pos="3168">
          <p15:clr>
            <a:srgbClr val="FBAE40"/>
          </p15:clr>
        </p15:guide>
        <p15:guide id="9" pos="2400">
          <p15:clr>
            <a:srgbClr val="FBAE40"/>
          </p15:clr>
        </p15:guide>
        <p15:guide id="10" pos="1824">
          <p15:clr>
            <a:srgbClr val="FBAE40"/>
          </p15:clr>
        </p15:guide>
        <p15:guide id="11" pos="288">
          <p15:clr>
            <a:srgbClr val="FBAE40"/>
          </p15:clr>
        </p15:guide>
        <p15:guide id="12" pos="393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내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사용 안내 텍스트"/>
          <p:cNvSpPr/>
          <p:nvPr/>
        </p:nvSpPr>
        <p:spPr>
          <a:xfrm>
            <a:off x="10287000" y="4549"/>
            <a:ext cx="1676400" cy="7767851"/>
          </a:xfrm>
          <a:prstGeom prst="roundRect">
            <a:avLst>
              <a:gd name="adj" fmla="val 6795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atinLnBrk="1">
              <a:spcBef>
                <a:spcPts val="1200"/>
              </a:spcBef>
            </a:pPr>
            <a:r>
              <a:rPr lang="ko-KR" sz="1100" b="1" baseline="0">
                <a:latin typeface="Arial" pitchFamily="34" charset="0"/>
                <a:cs typeface="Arial" pitchFamily="34" charset="0"/>
              </a:rPr>
              <a:t>참고: </a:t>
            </a:r>
          </a:p>
          <a:p>
            <a:pPr latinLnBrk="1">
              <a:spcBef>
                <a:spcPts val="1200"/>
              </a:spcBef>
            </a:pPr>
            <a:r>
              <a:rPr lang="ko-KR" sz="1100" b="1" baseline="0">
                <a:latin typeface="Arial" pitchFamily="34" charset="0"/>
                <a:cs typeface="Arial" pitchFamily="34" charset="0"/>
              </a:rPr>
              <a:t>이 브로슈어는 </a:t>
            </a:r>
            <a:r>
              <a:rPr lang="ko-KR" sz="1100" b="1">
                <a:latin typeface="Arial" pitchFamily="34" charset="0"/>
                <a:cs typeface="Arial" pitchFamily="34" charset="0"/>
              </a:rPr>
              <a:t>인쇄할 수 있도록 제작되었습니다. </a:t>
            </a:r>
            <a:r>
              <a:rPr lang="ko-KR" sz="1100" b="1" baseline="0">
                <a:latin typeface="Arial" pitchFamily="34" charset="0"/>
                <a:cs typeface="Arial" pitchFamily="34" charset="0"/>
              </a:rPr>
              <a:t>카드 용지에 인쇄하기 앞서 일반 용지에 시험 인쇄하여 배치가 적절한지</a:t>
            </a:r>
            <a:r>
              <a:rPr lang="ko-KR" sz="1100" b="1">
                <a:latin typeface="Arial" pitchFamily="34" charset="0"/>
                <a:cs typeface="Arial" pitchFamily="34" charset="0"/>
              </a:rPr>
              <a:t> 확인해야 합니다.</a:t>
            </a:r>
          </a:p>
          <a:p>
            <a:pPr latinLnBrk="1">
              <a:spcBef>
                <a:spcPts val="1200"/>
              </a:spcBef>
            </a:pPr>
            <a:r>
              <a:rPr lang="ko-KR" sz="1100" b="1" baseline="0">
                <a:latin typeface="Arial" pitchFamily="34" charset="0"/>
                <a:cs typeface="Arial" pitchFamily="34" charset="0"/>
              </a:rPr>
              <a:t>[인쇄] 대화 상자의 [전체 페이지 슬라이드] 드롭다운에서 [용지에 맞게 크기 조정] 선택을 취소해야 할 수 있습니다.</a:t>
            </a:r>
          </a:p>
          <a:p>
            <a:pPr latinLnBrk="1">
              <a:spcBef>
                <a:spcPts val="1200"/>
              </a:spcBef>
            </a:pPr>
            <a:r>
              <a:rPr lang="ko-KR" sz="1100" b="1">
                <a:latin typeface="Arial" pitchFamily="34" charset="0"/>
                <a:cs typeface="Arial" pitchFamily="34" charset="0"/>
              </a:rPr>
              <a:t>페이지를 양면 인쇄하려면 사용 중인 프린터의 지침을 따르세요.</a:t>
            </a:r>
            <a:endParaRPr lang="ko-KR" sz="1100" b="1" i="1" baseline="0">
              <a:latin typeface="Arial" pitchFamily="34" charset="0"/>
              <a:cs typeface="Arial" pitchFamily="34" charset="0"/>
            </a:endParaRPr>
          </a:p>
          <a:p>
            <a:pPr latinLnBrk="1">
              <a:spcBef>
                <a:spcPts val="1200"/>
              </a:spcBef>
            </a:pPr>
            <a:r>
              <a:rPr lang="ko-KR" sz="1100" b="1" baseline="0">
                <a:latin typeface="Arial" pitchFamily="34" charset="0"/>
                <a:cs typeface="Arial" pitchFamily="34" charset="0"/>
              </a:rPr>
              <a:t>슬라이드의 이미지를 바꾸려면 그림을 선택하여 삭제합니다. 그런 다음 개체 틀에서</a:t>
            </a:r>
          </a:p>
          <a:p>
            <a:pPr latinLnBrk="1">
              <a:spcBef>
                <a:spcPts val="1200"/>
              </a:spcBef>
            </a:pPr>
            <a:r>
              <a:rPr lang="ko-KR" sz="1100" b="1" baseline="0">
                <a:latin typeface="Arial" pitchFamily="34" charset="0"/>
                <a:cs typeface="Arial" pitchFamily="34" charset="0"/>
              </a:rPr>
              <a:t>그림 삽입 아이콘을 클릭하여 자신의 이미지를 삽입합니다.</a:t>
            </a:r>
          </a:p>
          <a:p>
            <a:pPr latinLnBrk="1">
              <a:spcBef>
                <a:spcPts val="1200"/>
              </a:spcBef>
            </a:pPr>
            <a:r>
              <a:rPr lang="ko-KR" sz="1100" b="1">
                <a:latin typeface="Arial" pitchFamily="34" charset="0"/>
                <a:cs typeface="Arial" pitchFamily="34" charset="0"/>
              </a:rPr>
              <a:t>자신의 로고로 바꾸려면 “로고로 대체” 그림을 마우스 오른쪽 단추로 클릭하고 [그림 바꾸기]를 선택합니다.</a:t>
            </a:r>
          </a:p>
        </p:txBody>
      </p:sp>
      <p:pic>
        <p:nvPicPr>
          <p:cNvPr id="41" name="그림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2" t="11880" r="7418" b="10952"/>
          <a:stretch/>
        </p:blipFill>
        <p:spPr bwMode="auto">
          <a:xfrm>
            <a:off x="11306175" y="4422775"/>
            <a:ext cx="290285" cy="286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텍스트 개체 틀 25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5151395"/>
            <a:ext cx="2428875" cy="248151"/>
          </a:xfrm>
        </p:spPr>
        <p:txBody>
          <a:bodyPr>
            <a:noAutofit/>
          </a:bodyPr>
          <a:lstStyle>
            <a:lvl1pPr marL="0" indent="0" latinLnBrk="1">
              <a:lnSpc>
                <a:spcPct val="100000"/>
              </a:lnSpc>
              <a:spcBef>
                <a:spcPts val="0"/>
              </a:spcBef>
              <a:buNone/>
              <a:defRPr lang="ko-KR" sz="1200" b="1" baseline="0">
                <a:latin typeface="+mj-lt"/>
              </a:defRPr>
            </a:lvl1pPr>
            <a:lvl2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2pPr>
            <a:lvl3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3pPr>
            <a:lvl4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4pPr>
            <a:lvl5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5pPr>
          </a:lstStyle>
          <a:p>
            <a:pPr lvl="0" latinLnBrk="1"/>
            <a:r>
              <a:rPr lang="ko-KR"/>
              <a:t>몇 가지 아이디어가 있습니다.</a:t>
            </a:r>
          </a:p>
        </p:txBody>
      </p:sp>
      <p:sp>
        <p:nvSpPr>
          <p:cNvPr id="29" name="텍스트 개체 틀 25"/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4386248"/>
            <a:ext cx="2428875" cy="609271"/>
          </a:xfrm>
        </p:spPr>
        <p:txBody>
          <a:bodyPr>
            <a:noAutofit/>
          </a:bodyPr>
          <a:lstStyle>
            <a:lvl1pPr marL="0" indent="0" latinLnBrk="1">
              <a:lnSpc>
                <a:spcPct val="90000"/>
              </a:lnSpc>
              <a:spcBef>
                <a:spcPts val="0"/>
              </a:spcBef>
              <a:buNone/>
              <a:defRPr lang="ko-KR" sz="2000" b="1" baseline="0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  <a:lvl2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2pPr>
            <a:lvl3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3pPr>
            <a:lvl4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4pPr>
            <a:lvl5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5pPr>
          </a:lstStyle>
          <a:p>
            <a:pPr lvl="0" latinLnBrk="1"/>
            <a:r>
              <a:rPr lang="ko-KR"/>
              <a:t>브로슈어에 포함할 내용</a:t>
            </a:r>
          </a:p>
        </p:txBody>
      </p:sp>
      <p:sp>
        <p:nvSpPr>
          <p:cNvPr id="13" name="그림 개체 틀 11"/>
          <p:cNvSpPr>
            <a:spLocks noGrp="1"/>
          </p:cNvSpPr>
          <p:nvPr>
            <p:ph type="pic" sz="quarter" idx="11"/>
          </p:nvPr>
        </p:nvSpPr>
        <p:spPr>
          <a:xfrm>
            <a:off x="457200" y="457200"/>
            <a:ext cx="2428875" cy="3657600"/>
          </a:xfrm>
          <a:solidFill>
            <a:schemeClr val="bg2"/>
          </a:solidFill>
        </p:spPr>
        <p:txBody>
          <a:bodyPr tIns="274320">
            <a:normAutofit/>
          </a:bodyPr>
          <a:lstStyle>
            <a:lvl1pPr marL="0" indent="0" algn="ctr" latinLnBrk="1">
              <a:buNone/>
              <a:defRPr lang="ko-KR" sz="1400"/>
            </a:lvl1pPr>
          </a:lstStyle>
          <a:p>
            <a:r>
              <a:rPr lang="ko-KR" altLang="en-US" smtClean="0"/>
              <a:t>그림을 추가하려면 아이콘을 클릭하십시오</a:t>
            </a:r>
            <a:endParaRPr lang="ko-KR"/>
          </a:p>
        </p:txBody>
      </p:sp>
      <p:sp>
        <p:nvSpPr>
          <p:cNvPr id="26" name="텍스트 개체 틀 25"/>
          <p:cNvSpPr>
            <a:spLocks noGrp="1"/>
          </p:cNvSpPr>
          <p:nvPr>
            <p:ph type="body" sz="quarter" idx="13" hasCustomPrompt="1"/>
          </p:nvPr>
        </p:nvSpPr>
        <p:spPr>
          <a:xfrm>
            <a:off x="457199" y="5399546"/>
            <a:ext cx="2428875" cy="1915653"/>
          </a:xfrm>
        </p:spPr>
        <p:txBody>
          <a:bodyPr>
            <a:noAutofit/>
          </a:bodyPr>
          <a:lstStyle>
            <a:lvl1pPr marL="0" indent="0" latinLnBrk="1">
              <a:lnSpc>
                <a:spcPct val="120000"/>
              </a:lnSpc>
              <a:spcBef>
                <a:spcPts val="1000"/>
              </a:spcBef>
              <a:buNone/>
              <a:defRPr lang="ko-KR" sz="1000" baseline="0"/>
            </a:lvl1pPr>
            <a:lvl2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2pPr>
            <a:lvl3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3pPr>
            <a:lvl4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4pPr>
            <a:lvl5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5pPr>
          </a:lstStyle>
          <a:p>
            <a:pPr lvl="0" latinLnBrk="1"/>
            <a:r>
              <a:rPr lang="ko-KR"/>
              <a:t>여기는 경영 방침을 입력하기 좋은 공간입니다. 페이지 오른쪽에는 다른 기업과의 차별화 전략을 입력하고 가운데에는 간략한 성공 경험을 입력합니다.</a:t>
            </a:r>
            <a:r>
              <a:t/>
            </a:r>
            <a:br/>
            <a:r>
              <a:rPr lang="ko-KR"/>
              <a:t>(회사의 최고의 성과를 보여 줄 수 있는 사진을 선택해야 하며, 사진은 항상 강력한 인상을 줘야 합니다.)</a:t>
            </a:r>
          </a:p>
        </p:txBody>
      </p:sp>
      <p:sp>
        <p:nvSpPr>
          <p:cNvPr id="30" name="텍스트 개체 틀 25"/>
          <p:cNvSpPr>
            <a:spLocks noGrp="1"/>
          </p:cNvSpPr>
          <p:nvPr>
            <p:ph type="body" sz="quarter" idx="17" hasCustomPrompt="1"/>
          </p:nvPr>
        </p:nvSpPr>
        <p:spPr>
          <a:xfrm>
            <a:off x="3813820" y="612648"/>
            <a:ext cx="2428875" cy="454152"/>
          </a:xfrm>
        </p:spPr>
        <p:txBody>
          <a:bodyPr>
            <a:noAutofit/>
          </a:bodyPr>
          <a:lstStyle>
            <a:lvl1pPr marL="0" indent="0" latinLnBrk="1">
              <a:lnSpc>
                <a:spcPct val="100000"/>
              </a:lnSpc>
              <a:spcBef>
                <a:spcPts val="0"/>
              </a:spcBef>
              <a:buNone/>
              <a:defRPr lang="ko-KR" sz="1200" b="1" baseline="0">
                <a:latin typeface="+mj-lt"/>
              </a:defRPr>
            </a:lvl1pPr>
            <a:lvl2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2pPr>
            <a:lvl3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3pPr>
            <a:lvl4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4pPr>
            <a:lvl5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5pPr>
          </a:lstStyle>
          <a:p>
            <a:pPr lvl="0" latinLnBrk="1"/>
            <a:r>
              <a:rPr lang="ko-KR"/>
              <a:t>이 정도 수준의 문서를 만들려면 서식 지정이 복잡할 것 같다고요?</a:t>
            </a:r>
          </a:p>
        </p:txBody>
      </p:sp>
      <p:sp>
        <p:nvSpPr>
          <p:cNvPr id="31" name="텍스트 개체 틀 25"/>
          <p:cNvSpPr>
            <a:spLocks noGrp="1"/>
          </p:cNvSpPr>
          <p:nvPr>
            <p:ph type="body" sz="quarter" idx="18" hasCustomPrompt="1"/>
          </p:nvPr>
        </p:nvSpPr>
        <p:spPr>
          <a:xfrm>
            <a:off x="3813820" y="1066800"/>
            <a:ext cx="2428875" cy="685800"/>
          </a:xfrm>
        </p:spPr>
        <p:txBody>
          <a:bodyPr>
            <a:noAutofit/>
          </a:bodyPr>
          <a:lstStyle>
            <a:lvl1pPr marL="0" indent="0" latinLnBrk="1">
              <a:lnSpc>
                <a:spcPct val="120000"/>
              </a:lnSpc>
              <a:spcBef>
                <a:spcPts val="1000"/>
              </a:spcBef>
              <a:buNone/>
              <a:defRPr lang="ko-KR" sz="1000" baseline="0"/>
            </a:lvl1pPr>
            <a:lvl2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2pPr>
            <a:lvl3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3pPr>
            <a:lvl4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4pPr>
            <a:lvl5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5pPr>
          </a:lstStyle>
          <a:p>
            <a:pPr lvl="0" latinLnBrk="1"/>
            <a:r>
              <a:rPr lang="ko-KR"/>
              <a:t>전혀 그렇지 않습니다. 이 브로슈어의 개체 틀은 사용자에 맞게 지정할 수 있습니다. 한 번 클릭하여 원하는 텍스트를 입력하세요.</a:t>
            </a:r>
          </a:p>
        </p:txBody>
      </p:sp>
      <p:sp>
        <p:nvSpPr>
          <p:cNvPr id="18" name="텍스트 개체 틀 25"/>
          <p:cNvSpPr>
            <a:spLocks noGrp="1"/>
          </p:cNvSpPr>
          <p:nvPr>
            <p:ph type="body" sz="quarter" idx="23" hasCustomPrompt="1"/>
          </p:nvPr>
        </p:nvSpPr>
        <p:spPr>
          <a:xfrm>
            <a:off x="3813820" y="1994810"/>
            <a:ext cx="2428875" cy="1384504"/>
          </a:xfrm>
        </p:spPr>
        <p:txBody>
          <a:bodyPr anchor="ctr">
            <a:noAutofit/>
          </a:bodyPr>
          <a:lstStyle>
            <a:lvl1pPr marL="0" indent="0" latinLnBrk="1">
              <a:lnSpc>
                <a:spcPct val="130000"/>
              </a:lnSpc>
              <a:spcBef>
                <a:spcPts val="0"/>
              </a:spcBef>
              <a:buNone/>
              <a:defRPr lang="ko-KR" sz="15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2pPr>
            <a:lvl3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3pPr>
            <a:lvl4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4pPr>
            <a:lvl5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5pPr>
          </a:lstStyle>
          <a:p>
            <a:pPr lvl="0" latinLnBrk="1"/>
            <a:r>
              <a:rPr lang="ko-KR"/>
              <a:t>“두려워하지 말고 당당하게 자신을 표현하세요. 여기에는 추천의 글을 넣으면 가장 좋습니다.”</a:t>
            </a:r>
          </a:p>
        </p:txBody>
      </p:sp>
      <p:sp>
        <p:nvSpPr>
          <p:cNvPr id="32" name="텍스트 개체 틀 25"/>
          <p:cNvSpPr>
            <a:spLocks noGrp="1"/>
          </p:cNvSpPr>
          <p:nvPr>
            <p:ph type="body" sz="quarter" idx="19" hasCustomPrompt="1"/>
          </p:nvPr>
        </p:nvSpPr>
        <p:spPr>
          <a:xfrm>
            <a:off x="3813820" y="3865106"/>
            <a:ext cx="2428875" cy="228600"/>
          </a:xfrm>
        </p:spPr>
        <p:txBody>
          <a:bodyPr>
            <a:noAutofit/>
          </a:bodyPr>
          <a:lstStyle>
            <a:lvl1pPr marL="0" marR="0" indent="0" algn="l" defTabSz="75438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sz="1200" b="1" baseline="0">
                <a:latin typeface="+mj-lt"/>
              </a:defRPr>
            </a:lvl1pPr>
            <a:lvl2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2pPr>
            <a:lvl3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3pPr>
            <a:lvl4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4pPr>
            <a:lvl5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5pPr>
          </a:lstStyle>
          <a:p>
            <a:pPr marL="0" marR="0" lvl="0" indent="0" algn="l" defTabSz="75438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/>
            </a:pPr>
            <a:r>
              <a:rPr lang="ko-KR"/>
              <a:t>원하는 정확한 결과 얻기</a:t>
            </a:r>
          </a:p>
        </p:txBody>
      </p:sp>
      <p:sp>
        <p:nvSpPr>
          <p:cNvPr id="21" name="텍스트 개체 틀 25"/>
          <p:cNvSpPr>
            <a:spLocks noGrp="1"/>
          </p:cNvSpPr>
          <p:nvPr>
            <p:ph type="body" sz="quarter" idx="24" hasCustomPrompt="1"/>
          </p:nvPr>
        </p:nvSpPr>
        <p:spPr>
          <a:xfrm>
            <a:off x="3813820" y="4106980"/>
            <a:ext cx="2428875" cy="844959"/>
          </a:xfrm>
        </p:spPr>
        <p:txBody>
          <a:bodyPr>
            <a:noAutofit/>
          </a:bodyPr>
          <a:lstStyle>
            <a:lvl1pPr marL="0" indent="0" latinLnBrk="1">
              <a:lnSpc>
                <a:spcPct val="120000"/>
              </a:lnSpc>
              <a:spcBef>
                <a:spcPts val="1000"/>
              </a:spcBef>
              <a:buNone/>
              <a:defRPr lang="ko-KR" sz="1000" baseline="0"/>
            </a:lvl1pPr>
            <a:lvl2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2pPr>
            <a:lvl3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3pPr>
            <a:lvl4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4pPr>
            <a:lvl5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5pPr>
          </a:lstStyle>
          <a:p>
            <a:pPr lvl="0" latinLnBrk="1"/>
            <a:r>
              <a:rPr lang="ko-KR"/>
              <a:t>이 브로슈어 디자인을 손쉽게 사용자 지정하려면 리본 메뉴의 [디자인] 탭에서 [테마], [색], [글꼴] 갤러리를 확인합니다.</a:t>
            </a:r>
          </a:p>
        </p:txBody>
      </p:sp>
      <p:sp>
        <p:nvSpPr>
          <p:cNvPr id="22" name="텍스트 개체 틀 25"/>
          <p:cNvSpPr>
            <a:spLocks noGrp="1"/>
          </p:cNvSpPr>
          <p:nvPr>
            <p:ph type="body" sz="quarter" idx="25" hasCustomPrompt="1"/>
          </p:nvPr>
        </p:nvSpPr>
        <p:spPr>
          <a:xfrm>
            <a:off x="3813820" y="5056716"/>
            <a:ext cx="2428875" cy="412340"/>
          </a:xfrm>
        </p:spPr>
        <p:txBody>
          <a:bodyPr>
            <a:noAutofit/>
          </a:bodyPr>
          <a:lstStyle>
            <a:lvl1pPr marL="0" marR="0" indent="0" algn="l" defTabSz="75438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sz="1200" b="1" baseline="0">
                <a:latin typeface="+mj-lt"/>
              </a:defRPr>
            </a:lvl1pPr>
            <a:lvl2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2pPr>
            <a:lvl3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3pPr>
            <a:lvl4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4pPr>
            <a:lvl5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5pPr>
          </a:lstStyle>
          <a:p>
            <a:pPr lvl="0" latinLnBrk="1"/>
            <a:r>
              <a:rPr lang="ko-KR"/>
              <a:t>회사 고유의 색과 글꼴이 있는 경우</a:t>
            </a:r>
          </a:p>
        </p:txBody>
      </p:sp>
      <p:sp>
        <p:nvSpPr>
          <p:cNvPr id="24" name="텍스트 개체 틀 25"/>
          <p:cNvSpPr>
            <a:spLocks noGrp="1"/>
          </p:cNvSpPr>
          <p:nvPr>
            <p:ph type="body" sz="quarter" idx="26" hasCustomPrompt="1"/>
          </p:nvPr>
        </p:nvSpPr>
        <p:spPr>
          <a:xfrm>
            <a:off x="3813820" y="5494568"/>
            <a:ext cx="2428875" cy="771552"/>
          </a:xfrm>
        </p:spPr>
        <p:txBody>
          <a:bodyPr>
            <a:noAutofit/>
          </a:bodyPr>
          <a:lstStyle>
            <a:lvl1pPr marL="0" indent="0" latinLnBrk="1">
              <a:lnSpc>
                <a:spcPct val="120000"/>
              </a:lnSpc>
              <a:spcBef>
                <a:spcPts val="1000"/>
              </a:spcBef>
              <a:buNone/>
              <a:defRPr lang="ko-KR" sz="1000" baseline="0"/>
            </a:lvl1pPr>
            <a:lvl2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2pPr>
            <a:lvl3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3pPr>
            <a:lvl4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4pPr>
            <a:lvl5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5pPr>
          </a:lstStyle>
          <a:p>
            <a:pPr lvl="0" latinLnBrk="1"/>
            <a:r>
              <a:rPr lang="ko-KR"/>
              <a:t>문제 없습니다. [테마], [색], [글꼴] 갤러리를 사용하여 원하는 디자인을 만들 수 있습니다.</a:t>
            </a:r>
          </a:p>
        </p:txBody>
      </p:sp>
      <p:sp>
        <p:nvSpPr>
          <p:cNvPr id="12" name="그림 개체 틀 11"/>
          <p:cNvSpPr>
            <a:spLocks noGrp="1"/>
          </p:cNvSpPr>
          <p:nvPr>
            <p:ph type="pic" sz="quarter" idx="10"/>
          </p:nvPr>
        </p:nvSpPr>
        <p:spPr>
          <a:xfrm>
            <a:off x="7165975" y="457200"/>
            <a:ext cx="2428875" cy="1600200"/>
          </a:xfrm>
          <a:solidFill>
            <a:schemeClr val="bg2"/>
          </a:solidFill>
        </p:spPr>
        <p:txBody>
          <a:bodyPr tIns="274320">
            <a:normAutofit/>
          </a:bodyPr>
          <a:lstStyle>
            <a:lvl1pPr marL="0" indent="0" algn="ctr" latinLnBrk="1">
              <a:buNone/>
              <a:defRPr lang="ko-KR" sz="1400"/>
            </a:lvl1pPr>
          </a:lstStyle>
          <a:p>
            <a:r>
              <a:rPr lang="ko-KR" altLang="en-US" smtClean="0"/>
              <a:t>그림을 추가하려면 아이콘을 클릭하십시오</a:t>
            </a:r>
            <a:endParaRPr lang="ko-KR"/>
          </a:p>
        </p:txBody>
      </p:sp>
      <p:sp>
        <p:nvSpPr>
          <p:cNvPr id="28" name="텍스트 개체 틀 25"/>
          <p:cNvSpPr>
            <a:spLocks noGrp="1"/>
          </p:cNvSpPr>
          <p:nvPr>
            <p:ph type="body" sz="quarter" idx="15" hasCustomPrompt="1"/>
          </p:nvPr>
        </p:nvSpPr>
        <p:spPr>
          <a:xfrm>
            <a:off x="7165975" y="2221894"/>
            <a:ext cx="2428875" cy="274320"/>
          </a:xfrm>
        </p:spPr>
        <p:txBody>
          <a:bodyPr>
            <a:noAutofit/>
          </a:bodyPr>
          <a:lstStyle>
            <a:lvl1pPr marL="0" indent="0" latinLnBrk="1">
              <a:lnSpc>
                <a:spcPct val="100000"/>
              </a:lnSpc>
              <a:spcBef>
                <a:spcPts val="0"/>
              </a:spcBef>
              <a:buNone/>
              <a:defRPr lang="ko-KR" sz="900" b="0" baseline="0">
                <a:latin typeface="+mn-lt"/>
              </a:defRPr>
            </a:lvl1pPr>
            <a:lvl2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2pPr>
            <a:lvl3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3pPr>
            <a:lvl4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4pPr>
            <a:lvl5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5pPr>
          </a:lstStyle>
          <a:p>
            <a:pPr lvl="0" latinLnBrk="1"/>
            <a:r>
              <a:rPr lang="ko-KR"/>
              <a:t>[사진에 대한 캡션을 입력하세요.]</a:t>
            </a:r>
          </a:p>
        </p:txBody>
      </p:sp>
      <p:sp>
        <p:nvSpPr>
          <p:cNvPr id="25" name="텍스트 개체 틀 25"/>
          <p:cNvSpPr>
            <a:spLocks noGrp="1"/>
          </p:cNvSpPr>
          <p:nvPr>
            <p:ph type="body" sz="quarter" idx="27" hasCustomPrompt="1"/>
          </p:nvPr>
        </p:nvSpPr>
        <p:spPr>
          <a:xfrm>
            <a:off x="7172325" y="2530613"/>
            <a:ext cx="2428875" cy="733033"/>
          </a:xfrm>
        </p:spPr>
        <p:txBody>
          <a:bodyPr>
            <a:noAutofit/>
          </a:bodyPr>
          <a:lstStyle>
            <a:lvl1pPr marL="0" indent="0" latinLnBrk="1">
              <a:lnSpc>
                <a:spcPct val="120000"/>
              </a:lnSpc>
              <a:spcBef>
                <a:spcPts val="0"/>
              </a:spcBef>
              <a:buNone/>
              <a:defRPr lang="ko-KR" sz="1000" baseline="0"/>
            </a:lvl1pPr>
            <a:lvl2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2pPr>
            <a:lvl3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3pPr>
            <a:lvl4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4pPr>
            <a:lvl5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5pPr>
          </a:lstStyle>
          <a:p>
            <a:pPr lvl="0" latinLnBrk="1"/>
            <a:r>
              <a:rPr lang="ko-KR"/>
              <a:t>제공하는 제품 또는 서비스 특징 및 타사와의 차별성에 대한 정보도 포함하도록 합니다.</a:t>
            </a:r>
          </a:p>
        </p:txBody>
      </p:sp>
      <p:sp>
        <p:nvSpPr>
          <p:cNvPr id="35" name="텍스트 개체 틀 25"/>
          <p:cNvSpPr>
            <a:spLocks noGrp="1"/>
          </p:cNvSpPr>
          <p:nvPr>
            <p:ph type="body" sz="quarter" idx="28" hasCustomPrompt="1"/>
          </p:nvPr>
        </p:nvSpPr>
        <p:spPr>
          <a:xfrm>
            <a:off x="7172325" y="3326958"/>
            <a:ext cx="2428875" cy="210899"/>
          </a:xfrm>
        </p:spPr>
        <p:txBody>
          <a:bodyPr>
            <a:noAutofit/>
          </a:bodyPr>
          <a:lstStyle>
            <a:lvl1pPr marL="0" marR="0" indent="0" algn="l" defTabSz="75438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sz="1200" b="1" baseline="0">
                <a:latin typeface="+mj-lt"/>
              </a:defRPr>
            </a:lvl1pPr>
            <a:lvl2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2pPr>
            <a:lvl3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3pPr>
            <a:lvl4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4pPr>
            <a:lvl5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5pPr>
          </a:lstStyle>
          <a:p>
            <a:pPr lvl="0" latinLnBrk="1"/>
            <a:r>
              <a:rPr lang="ko-KR"/>
              <a:t>제품 및 서비스</a:t>
            </a:r>
          </a:p>
        </p:txBody>
      </p:sp>
      <p:sp>
        <p:nvSpPr>
          <p:cNvPr id="36" name="텍스트 개체 틀 25"/>
          <p:cNvSpPr>
            <a:spLocks noGrp="1"/>
          </p:cNvSpPr>
          <p:nvPr>
            <p:ph type="body" sz="quarter" idx="29" hasCustomPrompt="1"/>
          </p:nvPr>
        </p:nvSpPr>
        <p:spPr>
          <a:xfrm>
            <a:off x="7172325" y="3552470"/>
            <a:ext cx="2428875" cy="3762730"/>
          </a:xfrm>
        </p:spPr>
        <p:txBody>
          <a:bodyPr>
            <a:noAutofit/>
          </a:bodyPr>
          <a:lstStyle>
            <a:lvl1pPr marL="0" indent="0" latinLnBrk="1">
              <a:lnSpc>
                <a:spcPct val="120000"/>
              </a:lnSpc>
              <a:spcBef>
                <a:spcPts val="1000"/>
              </a:spcBef>
              <a:buNone/>
              <a:defRPr lang="ko-KR" sz="1000" baseline="0"/>
            </a:lvl1pPr>
            <a:lvl2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2pPr>
            <a:lvl3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3pPr>
            <a:lvl4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4pPr>
            <a:lvl5pPr marL="0" indent="0" latinLnBrk="1">
              <a:lnSpc>
                <a:spcPct val="100000"/>
              </a:lnSpc>
              <a:spcBef>
                <a:spcPts val="1000"/>
              </a:spcBef>
              <a:buNone/>
              <a:defRPr lang="ko-KR" sz="1000"/>
            </a:lvl5pPr>
          </a:lstStyle>
          <a:p>
            <a:pPr lvl="0" latinLnBrk="1"/>
            <a:r>
              <a:rPr lang="ko-KR"/>
              <a:t>제품, 서비스 또는 여러분의 회사와 함께 일함으로써 얻는 주요 이익을 글머리 기호 목록으로 포함할 수 있습니다. 또는 회사의 장점을 간략하게 서술할 수도 있습니다.</a:t>
            </a:r>
            <a:r>
              <a:t/>
            </a:r>
            <a:br/>
            <a:r>
              <a:rPr lang="ko-KR"/>
              <a:t>비즈니스에 대한 소개와 자랑은 몇 시간을 해도 끝이 없습니다. 자신의 사업에 자부심을 갖는 것은 당연합니다. 마케팅이라는 점에 유의하고 주의를 끌고 싶다면 친숙하고 간략하며 이해하기 쉽게 설명하세요.</a:t>
            </a:r>
          </a:p>
        </p:txBody>
      </p:sp>
    </p:spTree>
    <p:extLst>
      <p:ext uri="{BB962C8B-B14F-4D97-AF65-F5344CB8AC3E}">
        <p14:creationId xmlns:p14="http://schemas.microsoft.com/office/powerpoint/2010/main" val="119814904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4224">
          <p15:clr>
            <a:srgbClr val="547EBF"/>
          </p15:clr>
        </p15:guide>
        <p15:guide id="2" orient="horz" pos="2448">
          <p15:clr>
            <a:srgbClr val="FBAE40"/>
          </p15:clr>
        </p15:guide>
        <p15:guide id="3" pos="2112">
          <p15:clr>
            <a:srgbClr val="547EBF"/>
          </p15:clr>
        </p15:guide>
        <p15:guide id="4" orient="horz" pos="4608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pos="4509">
          <p15:clr>
            <a:srgbClr val="FBAE40"/>
          </p15:clr>
        </p15:guide>
        <p15:guide id="7" pos="6044">
          <p15:clr>
            <a:srgbClr val="FBAE40"/>
          </p15:clr>
        </p15:guide>
        <p15:guide id="8" pos="3168">
          <p15:clr>
            <a:srgbClr val="FBAE40"/>
          </p15:clr>
        </p15:guide>
        <p15:guide id="9" pos="2400">
          <p15:clr>
            <a:srgbClr val="FBAE40"/>
          </p15:clr>
        </p15:guide>
        <p15:guide id="10" pos="1824">
          <p15:clr>
            <a:srgbClr val="FBAE40"/>
          </p15:clr>
        </p15:guide>
        <p15:guide id="11" pos="288">
          <p15:clr>
            <a:srgbClr val="FBAE40"/>
          </p15:clr>
        </p15:guide>
        <p15:guide id="12" pos="393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91515" y="413809"/>
            <a:ext cx="8675370" cy="150230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ko-KR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latinLnBrk="1"/>
            <a:r>
              <a:rPr lang="ko-KR"/>
              <a:t>마스터 텍스트 스타일을 편집합니다</a:t>
            </a:r>
          </a:p>
          <a:p>
            <a:pPr lvl="1" latinLnBrk="1"/>
            <a:r>
              <a:rPr lang="ko-KR"/>
              <a:t>둘째 수준</a:t>
            </a:r>
          </a:p>
          <a:p>
            <a:pPr lvl="2" latinLnBrk="1"/>
            <a:r>
              <a:rPr lang="ko-KR"/>
              <a:t>셋째 수준</a:t>
            </a:r>
          </a:p>
          <a:p>
            <a:pPr lvl="3" latinLnBrk="1"/>
            <a:r>
              <a:rPr lang="ko-KR"/>
              <a:t>넷째 수준</a:t>
            </a:r>
          </a:p>
          <a:p>
            <a:pPr lvl="4" latinLnBrk="1"/>
            <a:r>
              <a:rPr lang="ko-KR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91515" y="7203864"/>
            <a:ext cx="2703195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1">
              <a:defRPr lang="ko-KR"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272CD0-8AE2-403D-BC5A-E9768D13DA7F}" type="datetimeFigureOut">
              <a:t>2015-04-07</a:t>
            </a:fld>
            <a:endParaRPr 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834765" y="7203864"/>
            <a:ext cx="238887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latinLnBrk="1">
              <a:defRPr lang="ko-KR"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663690" y="7203864"/>
            <a:ext cx="2703195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1">
              <a:defRPr lang="ko-KR"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45621-FB72-491B-A41E-B21F020BD976}" type="slidenum">
              <a:t>‹#›</a:t>
            </a:fld>
            <a:endParaRPr lang="ko-KR"/>
          </a:p>
        </p:txBody>
      </p:sp>
    </p:spTree>
    <p:extLst>
      <p:ext uri="{BB962C8B-B14F-4D97-AF65-F5344CB8AC3E}">
        <p14:creationId xmlns:p14="http://schemas.microsoft.com/office/powerpoint/2010/main" val="4261577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</p:sldLayoutIdLst>
  <p:txStyles>
    <p:titleStyle>
      <a:lvl1pPr algn="l" defTabSz="754380" rtl="0" eaLnBrk="1" latinLnBrk="1" hangingPunct="1">
        <a:spcBef>
          <a:spcPct val="0"/>
        </a:spcBef>
        <a:buNone/>
        <a:defRPr lang="ko-KR" sz="363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595" indent="-188595" algn="l" defTabSz="754380" rtl="0" eaLnBrk="1" latinLnBrk="1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ko-KR" sz="2310" kern="1200">
          <a:solidFill>
            <a:schemeClr val="tx1"/>
          </a:solidFill>
          <a:latin typeface="+mn-lt"/>
          <a:ea typeface="+mn-ea"/>
          <a:cs typeface="+mn-cs"/>
        </a:defRPr>
      </a:lvl1pPr>
      <a:lvl2pPr marL="565785" indent="-188595" algn="l" defTabSz="754380" rtl="0" eaLnBrk="1" latinLnBrk="1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ko-KR"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942975" indent="-188595" algn="l" defTabSz="754380" rtl="0" eaLnBrk="1" latinLnBrk="1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ko-KR" sz="1650" kern="1200">
          <a:solidFill>
            <a:schemeClr val="tx1"/>
          </a:solidFill>
          <a:latin typeface="+mn-lt"/>
          <a:ea typeface="+mn-ea"/>
          <a:cs typeface="+mn-cs"/>
        </a:defRPr>
      </a:lvl3pPr>
      <a:lvl4pPr marL="1320165" indent="-188595" algn="l" defTabSz="754380" rtl="0" eaLnBrk="1" latinLnBrk="1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ko-KR" sz="1485" kern="1200">
          <a:solidFill>
            <a:schemeClr val="tx1"/>
          </a:solidFill>
          <a:latin typeface="+mn-lt"/>
          <a:ea typeface="+mn-ea"/>
          <a:cs typeface="+mn-cs"/>
        </a:defRPr>
      </a:lvl4pPr>
      <a:lvl5pPr marL="1697355" indent="-188595" algn="l" defTabSz="754380" rtl="0" eaLnBrk="1" latinLnBrk="1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ko-KR" sz="1485" kern="1200">
          <a:solidFill>
            <a:schemeClr val="tx1"/>
          </a:solidFill>
          <a:latin typeface="+mn-lt"/>
          <a:ea typeface="+mn-ea"/>
          <a:cs typeface="+mn-cs"/>
        </a:defRPr>
      </a:lvl5pPr>
      <a:lvl6pPr marL="2074545" indent="-188595" algn="l" defTabSz="754380" rtl="0" eaLnBrk="1" latinLnBrk="1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ko-KR" sz="1485" kern="1200">
          <a:solidFill>
            <a:schemeClr val="tx1"/>
          </a:solidFill>
          <a:latin typeface="+mn-lt"/>
          <a:ea typeface="+mn-ea"/>
          <a:cs typeface="+mn-cs"/>
        </a:defRPr>
      </a:lvl6pPr>
      <a:lvl7pPr marL="2451735" indent="-188595" algn="l" defTabSz="754380" rtl="0" eaLnBrk="1" latinLnBrk="1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ko-KR" sz="1485" kern="1200">
          <a:solidFill>
            <a:schemeClr val="tx1"/>
          </a:solidFill>
          <a:latin typeface="+mn-lt"/>
          <a:ea typeface="+mn-ea"/>
          <a:cs typeface="+mn-cs"/>
        </a:defRPr>
      </a:lvl7pPr>
      <a:lvl8pPr marL="2828925" indent="-188595" algn="l" defTabSz="754380" rtl="0" eaLnBrk="1" latinLnBrk="1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ko-KR" sz="1485" kern="1200">
          <a:solidFill>
            <a:schemeClr val="tx1"/>
          </a:solidFill>
          <a:latin typeface="+mn-lt"/>
          <a:ea typeface="+mn-ea"/>
          <a:cs typeface="+mn-cs"/>
        </a:defRPr>
      </a:lvl8pPr>
      <a:lvl9pPr marL="3206115" indent="-188595" algn="l" defTabSz="754380" rtl="0" eaLnBrk="1" latinLnBrk="1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ko-KR" sz="14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754380" rtl="0" eaLnBrk="1" latinLnBrk="1" hangingPunct="1">
        <a:defRPr lang="ko-KR" sz="1485" kern="1200">
          <a:solidFill>
            <a:schemeClr val="tx1"/>
          </a:solidFill>
          <a:latin typeface="+mn-lt"/>
          <a:ea typeface="+mn-ea"/>
          <a:cs typeface="+mn-cs"/>
        </a:defRPr>
      </a:lvl1pPr>
      <a:lvl2pPr marL="377190" algn="l" defTabSz="754380" rtl="0" eaLnBrk="1" latinLnBrk="1" hangingPunct="1">
        <a:defRPr lang="ko-KR" sz="1485" kern="1200">
          <a:solidFill>
            <a:schemeClr val="tx1"/>
          </a:solidFill>
          <a:latin typeface="+mn-lt"/>
          <a:ea typeface="+mn-ea"/>
          <a:cs typeface="+mn-cs"/>
        </a:defRPr>
      </a:lvl2pPr>
      <a:lvl3pPr marL="754380" algn="l" defTabSz="754380" rtl="0" eaLnBrk="1" latinLnBrk="1" hangingPunct="1">
        <a:defRPr lang="ko-KR" sz="1485" kern="1200">
          <a:solidFill>
            <a:schemeClr val="tx1"/>
          </a:solidFill>
          <a:latin typeface="+mn-lt"/>
          <a:ea typeface="+mn-ea"/>
          <a:cs typeface="+mn-cs"/>
        </a:defRPr>
      </a:lvl3pPr>
      <a:lvl4pPr marL="1131570" algn="l" defTabSz="754380" rtl="0" eaLnBrk="1" latinLnBrk="1" hangingPunct="1">
        <a:defRPr lang="ko-KR" sz="1485" kern="1200">
          <a:solidFill>
            <a:schemeClr val="tx1"/>
          </a:solidFill>
          <a:latin typeface="+mn-lt"/>
          <a:ea typeface="+mn-ea"/>
          <a:cs typeface="+mn-cs"/>
        </a:defRPr>
      </a:lvl4pPr>
      <a:lvl5pPr marL="1508760" algn="l" defTabSz="754380" rtl="0" eaLnBrk="1" latinLnBrk="1" hangingPunct="1">
        <a:defRPr lang="ko-KR" sz="1485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algn="l" defTabSz="754380" rtl="0" eaLnBrk="1" latinLnBrk="1" hangingPunct="1">
        <a:defRPr lang="ko-KR" sz="1485" kern="1200">
          <a:solidFill>
            <a:schemeClr val="tx1"/>
          </a:solidFill>
          <a:latin typeface="+mn-lt"/>
          <a:ea typeface="+mn-ea"/>
          <a:cs typeface="+mn-cs"/>
        </a:defRPr>
      </a:lvl6pPr>
      <a:lvl7pPr marL="2263140" algn="l" defTabSz="754380" rtl="0" eaLnBrk="1" latinLnBrk="1" hangingPunct="1">
        <a:defRPr lang="ko-KR" sz="1485" kern="1200">
          <a:solidFill>
            <a:schemeClr val="tx1"/>
          </a:solidFill>
          <a:latin typeface="+mn-lt"/>
          <a:ea typeface="+mn-ea"/>
          <a:cs typeface="+mn-cs"/>
        </a:defRPr>
      </a:lvl7pPr>
      <a:lvl8pPr marL="2640330" algn="l" defTabSz="754380" rtl="0" eaLnBrk="1" latinLnBrk="1" hangingPunct="1">
        <a:defRPr lang="ko-KR" sz="1485" kern="1200">
          <a:solidFill>
            <a:schemeClr val="tx1"/>
          </a:solidFill>
          <a:latin typeface="+mn-lt"/>
          <a:ea typeface="+mn-ea"/>
          <a:cs typeface="+mn-cs"/>
        </a:defRPr>
      </a:lvl8pPr>
      <a:lvl9pPr marL="3017520" algn="l" defTabSz="754380" rtl="0" eaLnBrk="1" latinLnBrk="1" hangingPunct="1">
        <a:defRPr lang="ko-KR" sz="14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48" userDrawn="1">
          <p15:clr>
            <a:srgbClr val="F26B43"/>
          </p15:clr>
        </p15:guide>
        <p15:guide id="2" pos="316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텍스트 개체 틀 23"/>
          <p:cNvSpPr>
            <a:spLocks noGrp="1"/>
          </p:cNvSpPr>
          <p:nvPr>
            <p:ph type="body" sz="quarter" idx="15"/>
          </p:nvPr>
        </p:nvSpPr>
        <p:spPr>
          <a:xfrm>
            <a:off x="656109" y="2777049"/>
            <a:ext cx="2428875" cy="274320"/>
          </a:xfrm>
        </p:spPr>
        <p:txBody>
          <a:bodyPr/>
          <a:lstStyle/>
          <a:p>
            <a:pPr algn="ctr"/>
            <a:r>
              <a:rPr lang="ko-KR" altLang="en-US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한국산업인력공단  울산 본부 전경</a:t>
            </a:r>
            <a:endParaRPr lang="ko-KR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23" name="텍스트 개체 틀 22"/>
          <p:cNvSpPr>
            <a:spLocks noGrp="1"/>
          </p:cNvSpPr>
          <p:nvPr>
            <p:ph type="body" sz="quarter" idx="14"/>
          </p:nvPr>
        </p:nvSpPr>
        <p:spPr>
          <a:xfrm>
            <a:off x="420687" y="3166120"/>
            <a:ext cx="2947404" cy="337380"/>
          </a:xfrm>
          <a:solidFill>
            <a:schemeClr val="accent1"/>
          </a:solidFill>
          <a:ln>
            <a:solidFill>
              <a:srgbClr val="92D050"/>
            </a:solidFill>
          </a:ln>
        </p:spPr>
        <p:txBody>
          <a:bodyPr anchor="ctr"/>
          <a:lstStyle/>
          <a:p>
            <a:pPr algn="ctr"/>
            <a:r>
              <a:rPr lang="en-US" altLang="ko-KR" sz="1400" dirty="0" smtClean="0">
                <a:solidFill>
                  <a:schemeClr val="accent2">
                    <a:lumMod val="75000"/>
                  </a:schemeClr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&lt;</a:t>
            </a:r>
            <a:r>
              <a:rPr lang="ko-KR" altLang="en-US" sz="1400" dirty="0" smtClean="0">
                <a:solidFill>
                  <a:schemeClr val="accent2">
                    <a:lumMod val="75000"/>
                  </a:schemeClr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자격정보소식지 들여다보기</a:t>
            </a:r>
            <a:r>
              <a:rPr lang="en-US" altLang="ko-KR" sz="1400" dirty="0" smtClean="0">
                <a:solidFill>
                  <a:schemeClr val="accent2">
                    <a:lumMod val="75000"/>
                  </a:schemeClr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&gt;</a:t>
            </a:r>
            <a:endParaRPr lang="ko-KR" sz="1400" dirty="0">
              <a:solidFill>
                <a:schemeClr val="accent2">
                  <a:lumMod val="75000"/>
                </a:schemeClr>
              </a:solidFill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  <p:sp>
        <p:nvSpPr>
          <p:cNvPr id="21" name="텍스트 개체 틀 20"/>
          <p:cNvSpPr>
            <a:spLocks noGrp="1"/>
          </p:cNvSpPr>
          <p:nvPr>
            <p:ph type="body" sz="quarter" idx="12"/>
          </p:nvPr>
        </p:nvSpPr>
        <p:spPr>
          <a:xfrm>
            <a:off x="420687" y="3503320"/>
            <a:ext cx="2947404" cy="3995602"/>
          </a:xfrm>
          <a:solidFill>
            <a:schemeClr val="accent3">
              <a:lumMod val="20000"/>
              <a:lumOff val="80000"/>
            </a:schemeClr>
          </a:solidFill>
        </p:spPr>
        <p:txBody>
          <a:bodyPr anchor="ctr"/>
          <a:lstStyle/>
          <a:p>
            <a:pPr lvl="0" latinLnBrk="1">
              <a:buFont typeface="Wingdings" panose="05000000000000000000" pitchFamily="2" charset="2"/>
              <a:buChar char="u"/>
            </a:pPr>
            <a:r>
              <a:rPr lang="en-US" altLang="ko-KR" sz="1100" b="1" dirty="0" smtClean="0">
                <a:latin typeface="+mj-ea"/>
                <a:ea typeface="+mj-ea"/>
              </a:rPr>
              <a:t>2015</a:t>
            </a:r>
            <a:r>
              <a:rPr lang="ko-KR" altLang="en-US" sz="1100" b="1" dirty="0" smtClean="0">
                <a:latin typeface="+mj-ea"/>
                <a:ea typeface="+mj-ea"/>
              </a:rPr>
              <a:t>년도 국가기술자격시험 주요 변경 안내</a:t>
            </a:r>
            <a:endParaRPr lang="en-US" altLang="ko-KR" sz="1100" b="1" dirty="0" smtClean="0">
              <a:latin typeface="+mj-ea"/>
              <a:ea typeface="+mj-ea"/>
            </a:endParaRPr>
          </a:p>
          <a:p>
            <a:pPr marL="0" lvl="0" indent="0" latinLnBrk="1">
              <a:buNone/>
            </a:pPr>
            <a:r>
              <a:rPr lang="en-US" altLang="ko-KR" sz="1000" dirty="0" smtClean="0">
                <a:latin typeface="+mj-ea"/>
                <a:ea typeface="+mj-ea"/>
              </a:rPr>
              <a:t>  1. </a:t>
            </a:r>
            <a:r>
              <a:rPr lang="ko-KR" altLang="en-US" sz="1000" dirty="0" smtClean="0">
                <a:latin typeface="+mj-ea"/>
                <a:ea typeface="+mj-ea"/>
              </a:rPr>
              <a:t>신설종목</a:t>
            </a:r>
            <a:endParaRPr lang="en-US" altLang="ko-KR" sz="1000" dirty="0" smtClean="0">
              <a:latin typeface="+mj-ea"/>
              <a:ea typeface="+mj-ea"/>
            </a:endParaRPr>
          </a:p>
          <a:p>
            <a:pPr marL="0" lvl="0" indent="0" latinLnBrk="1">
              <a:buNone/>
            </a:pPr>
            <a:r>
              <a:rPr lang="en-US" altLang="ko-KR" sz="1000" dirty="0">
                <a:latin typeface="+mj-ea"/>
                <a:ea typeface="+mj-ea"/>
              </a:rPr>
              <a:t> </a:t>
            </a:r>
            <a:r>
              <a:rPr lang="en-US" altLang="ko-KR" sz="1000" dirty="0" smtClean="0">
                <a:latin typeface="+mj-ea"/>
                <a:ea typeface="+mj-ea"/>
              </a:rPr>
              <a:t> 2. </a:t>
            </a:r>
            <a:r>
              <a:rPr lang="ko-KR" altLang="en-US" sz="1000" dirty="0" smtClean="0">
                <a:latin typeface="+mj-ea"/>
                <a:ea typeface="+mj-ea"/>
              </a:rPr>
              <a:t>필기시험 </a:t>
            </a:r>
            <a:r>
              <a:rPr lang="en-US" altLang="ko-KR" sz="1000" dirty="0" smtClean="0">
                <a:latin typeface="+mj-ea"/>
                <a:ea typeface="+mj-ea"/>
              </a:rPr>
              <a:t>· </a:t>
            </a:r>
            <a:r>
              <a:rPr lang="ko-KR" altLang="en-US" sz="1000" dirty="0" smtClean="0">
                <a:latin typeface="+mj-ea"/>
                <a:ea typeface="+mj-ea"/>
              </a:rPr>
              <a:t>실기시험</a:t>
            </a:r>
            <a:r>
              <a:rPr lang="en-US" altLang="ko-KR" sz="1000" dirty="0" smtClean="0">
                <a:latin typeface="+mj-ea"/>
                <a:ea typeface="+mj-ea"/>
              </a:rPr>
              <a:t>(</a:t>
            </a:r>
            <a:r>
              <a:rPr lang="ko-KR" altLang="en-US" sz="1000" dirty="0" err="1" smtClean="0">
                <a:latin typeface="+mj-ea"/>
                <a:ea typeface="+mj-ea"/>
              </a:rPr>
              <a:t>필답형</a:t>
            </a:r>
            <a:r>
              <a:rPr lang="en-US" altLang="ko-KR" sz="1000" dirty="0" smtClean="0">
                <a:latin typeface="+mj-ea"/>
                <a:ea typeface="+mj-ea"/>
              </a:rPr>
              <a:t>) </a:t>
            </a:r>
            <a:r>
              <a:rPr lang="ko-KR" altLang="en-US" sz="1000" dirty="0" smtClean="0">
                <a:latin typeface="+mj-ea"/>
                <a:ea typeface="+mj-ea"/>
              </a:rPr>
              <a:t>토요일 시범 시행</a:t>
            </a:r>
            <a:endParaRPr lang="en-US" altLang="ko-KR" sz="1000" dirty="0" smtClean="0">
              <a:latin typeface="+mj-ea"/>
              <a:ea typeface="+mj-ea"/>
            </a:endParaRPr>
          </a:p>
          <a:p>
            <a:pPr marL="0" lvl="0" indent="0" latinLnBrk="1">
              <a:buNone/>
            </a:pPr>
            <a:r>
              <a:rPr lang="en-US" altLang="ko-KR" sz="1000" dirty="0">
                <a:latin typeface="+mj-ea"/>
                <a:ea typeface="+mj-ea"/>
              </a:rPr>
              <a:t> </a:t>
            </a:r>
            <a:r>
              <a:rPr lang="en-US" altLang="ko-KR" sz="1000" dirty="0" smtClean="0">
                <a:latin typeface="+mj-ea"/>
                <a:ea typeface="+mj-ea"/>
              </a:rPr>
              <a:t> 3. </a:t>
            </a:r>
            <a:r>
              <a:rPr lang="ko-KR" altLang="en-US" sz="1000" dirty="0" smtClean="0">
                <a:latin typeface="+mj-ea"/>
                <a:ea typeface="+mj-ea"/>
              </a:rPr>
              <a:t>국가기술자격 필기시험 면제기간 적용 안내</a:t>
            </a:r>
            <a:endParaRPr lang="en-US" altLang="ko-KR" sz="1000" dirty="0" smtClean="0">
              <a:latin typeface="+mj-ea"/>
              <a:ea typeface="+mj-ea"/>
            </a:endParaRPr>
          </a:p>
          <a:p>
            <a:pPr marL="0" lvl="0" indent="0" latinLnBrk="1">
              <a:buNone/>
            </a:pPr>
            <a:r>
              <a:rPr lang="en-US" altLang="ko-KR" sz="1000" dirty="0">
                <a:latin typeface="+mj-ea"/>
                <a:ea typeface="+mj-ea"/>
              </a:rPr>
              <a:t> </a:t>
            </a:r>
            <a:r>
              <a:rPr lang="en-US" altLang="ko-KR" sz="1000" dirty="0" smtClean="0">
                <a:latin typeface="+mj-ea"/>
                <a:ea typeface="+mj-ea"/>
              </a:rPr>
              <a:t> 4. </a:t>
            </a:r>
            <a:r>
              <a:rPr lang="ko-KR" altLang="en-US" sz="1000" dirty="0" smtClean="0">
                <a:latin typeface="+mj-ea"/>
                <a:ea typeface="+mj-ea"/>
              </a:rPr>
              <a:t>최종합격자 발표 이원화</a:t>
            </a:r>
            <a:endParaRPr lang="en-US" altLang="ko-KR" sz="1000" dirty="0" smtClean="0">
              <a:latin typeface="+mj-ea"/>
              <a:ea typeface="+mj-ea"/>
            </a:endParaRPr>
          </a:p>
          <a:p>
            <a:pPr marL="0" lvl="0" indent="0" latinLnBrk="1">
              <a:buNone/>
            </a:pPr>
            <a:r>
              <a:rPr lang="en-US" altLang="ko-KR" sz="1000" dirty="0">
                <a:latin typeface="+mj-ea"/>
                <a:ea typeface="+mj-ea"/>
              </a:rPr>
              <a:t> </a:t>
            </a:r>
            <a:r>
              <a:rPr lang="en-US" altLang="ko-KR" sz="1000" dirty="0" smtClean="0">
                <a:latin typeface="+mj-ea"/>
                <a:ea typeface="+mj-ea"/>
              </a:rPr>
              <a:t> 5. </a:t>
            </a:r>
            <a:r>
              <a:rPr lang="ko-KR" altLang="en-US" sz="1000" dirty="0" smtClean="0">
                <a:latin typeface="+mj-ea"/>
                <a:ea typeface="+mj-ea"/>
              </a:rPr>
              <a:t>실기시험 연장시간 폐지종목 안내</a:t>
            </a:r>
            <a:endParaRPr lang="en-US" altLang="ko-KR" sz="1000" dirty="0" smtClean="0">
              <a:latin typeface="+mj-ea"/>
              <a:ea typeface="+mj-ea"/>
            </a:endParaRPr>
          </a:p>
          <a:p>
            <a:pPr marL="0" lvl="0" indent="0" latinLnBrk="1">
              <a:buNone/>
            </a:pPr>
            <a:r>
              <a:rPr lang="en-US" altLang="ko-KR" sz="1000" dirty="0">
                <a:latin typeface="+mj-ea"/>
                <a:ea typeface="+mj-ea"/>
              </a:rPr>
              <a:t> </a:t>
            </a:r>
            <a:r>
              <a:rPr lang="en-US" altLang="ko-KR" sz="1000" dirty="0" smtClean="0">
                <a:latin typeface="+mj-ea"/>
                <a:ea typeface="+mj-ea"/>
              </a:rPr>
              <a:t> 6. </a:t>
            </a:r>
            <a:r>
              <a:rPr lang="ko-KR" altLang="en-US" sz="1000" dirty="0" smtClean="0">
                <a:latin typeface="+mj-ea"/>
                <a:ea typeface="+mj-ea"/>
              </a:rPr>
              <a:t>국가기술자격 필기시험 문제지 형식 변경</a:t>
            </a:r>
            <a:endParaRPr lang="en-US" altLang="ko-KR" sz="1000" dirty="0" smtClean="0">
              <a:latin typeface="+mj-ea"/>
              <a:ea typeface="+mj-ea"/>
            </a:endParaRPr>
          </a:p>
          <a:p>
            <a:pPr lvl="0" latinLnBrk="1">
              <a:buFont typeface="Wingdings" panose="05000000000000000000" pitchFamily="2" charset="2"/>
              <a:buChar char="u"/>
            </a:pPr>
            <a:r>
              <a:rPr lang="ko-KR" altLang="en-US" sz="1100" b="1" dirty="0" smtClean="0">
                <a:latin typeface="+mj-ea"/>
                <a:ea typeface="+mj-ea"/>
              </a:rPr>
              <a:t>국가전문자격 시험정보 안내</a:t>
            </a:r>
            <a:endParaRPr lang="en-US" altLang="ko-KR" sz="1100" b="1" dirty="0" smtClean="0">
              <a:latin typeface="+mj-ea"/>
              <a:ea typeface="+mj-ea"/>
            </a:endParaRPr>
          </a:p>
          <a:p>
            <a:pPr marL="0" lvl="0" indent="0" latinLnBrk="1">
              <a:lnSpc>
                <a:spcPct val="100000"/>
              </a:lnSpc>
              <a:buNone/>
            </a:pPr>
            <a:r>
              <a:rPr lang="en-US" altLang="ko-KR" sz="1000" dirty="0">
                <a:latin typeface="+mj-ea"/>
                <a:ea typeface="+mj-ea"/>
              </a:rPr>
              <a:t> </a:t>
            </a:r>
            <a:r>
              <a:rPr lang="en-US" altLang="ko-KR" sz="1000" dirty="0" smtClean="0">
                <a:latin typeface="+mj-ea"/>
                <a:ea typeface="+mj-ea"/>
              </a:rPr>
              <a:t> 1. </a:t>
            </a:r>
            <a:r>
              <a:rPr lang="ko-KR" altLang="en-US" sz="1000" dirty="0" smtClean="0">
                <a:latin typeface="+mj-ea"/>
                <a:ea typeface="+mj-ea"/>
              </a:rPr>
              <a:t>제</a:t>
            </a:r>
            <a:r>
              <a:rPr lang="en-US" altLang="ko-KR" sz="1000" dirty="0" smtClean="0">
                <a:latin typeface="+mj-ea"/>
                <a:ea typeface="+mj-ea"/>
              </a:rPr>
              <a:t>3</a:t>
            </a:r>
            <a:r>
              <a:rPr lang="ko-KR" altLang="en-US" sz="1000" dirty="0" smtClean="0">
                <a:latin typeface="+mj-ea"/>
                <a:ea typeface="+mj-ea"/>
              </a:rPr>
              <a:t>회 </a:t>
            </a:r>
            <a:r>
              <a:rPr lang="ko-KR" altLang="en-US" sz="1000" dirty="0" err="1" smtClean="0">
                <a:latin typeface="+mj-ea"/>
                <a:ea typeface="+mj-ea"/>
              </a:rPr>
              <a:t>행정사</a:t>
            </a:r>
            <a:r>
              <a:rPr lang="ko-KR" altLang="en-US" sz="1000" dirty="0" smtClean="0">
                <a:latin typeface="+mj-ea"/>
                <a:ea typeface="+mj-ea"/>
              </a:rPr>
              <a:t> 자격시험 </a:t>
            </a:r>
            <a:endParaRPr lang="en-US" altLang="ko-KR" sz="1000" dirty="0" smtClean="0">
              <a:latin typeface="+mj-ea"/>
              <a:ea typeface="+mj-ea"/>
            </a:endParaRPr>
          </a:p>
          <a:p>
            <a:pPr lvl="0" latinLnBrk="1">
              <a:buFont typeface="Wingdings" panose="05000000000000000000" pitchFamily="2" charset="2"/>
              <a:buChar char="u"/>
            </a:pPr>
            <a:r>
              <a:rPr lang="en-US" altLang="ko-KR" sz="1100" b="1" dirty="0" smtClean="0">
                <a:latin typeface="+mj-ea"/>
                <a:ea typeface="+mj-ea"/>
              </a:rPr>
              <a:t>NCS </a:t>
            </a:r>
            <a:r>
              <a:rPr lang="ko-KR" altLang="en-US" sz="1100" b="1" dirty="0" err="1" smtClean="0">
                <a:latin typeface="+mj-ea"/>
                <a:ea typeface="+mj-ea"/>
              </a:rPr>
              <a:t>신자격제도</a:t>
            </a:r>
            <a:r>
              <a:rPr lang="ko-KR" altLang="en-US" sz="1100" b="1" dirty="0" smtClean="0">
                <a:latin typeface="+mj-ea"/>
                <a:ea typeface="+mj-ea"/>
              </a:rPr>
              <a:t> 도입</a:t>
            </a:r>
            <a:endParaRPr lang="en-US" altLang="ko-KR" sz="1100" b="1" dirty="0" smtClean="0">
              <a:latin typeface="+mj-ea"/>
              <a:ea typeface="+mj-ea"/>
            </a:endParaRPr>
          </a:p>
          <a:p>
            <a:pPr lvl="0" latinLnBrk="1">
              <a:buFont typeface="Wingdings" panose="05000000000000000000" pitchFamily="2" charset="2"/>
              <a:buChar char="u"/>
            </a:pPr>
            <a:r>
              <a:rPr lang="ko-KR" altLang="en-US" sz="1100" b="1" dirty="0" smtClean="0">
                <a:latin typeface="+mj-ea"/>
                <a:ea typeface="+mj-ea"/>
              </a:rPr>
              <a:t>신고합시다</a:t>
            </a:r>
            <a:r>
              <a:rPr lang="en-US" altLang="ko-KR" sz="1100" b="1" dirty="0" smtClean="0">
                <a:latin typeface="+mj-ea"/>
                <a:ea typeface="+mj-ea"/>
              </a:rPr>
              <a:t>!  ‘</a:t>
            </a:r>
            <a:r>
              <a:rPr lang="ko-KR" altLang="en-US" sz="1100" b="1" dirty="0" smtClean="0">
                <a:latin typeface="+mj-ea"/>
                <a:ea typeface="+mj-ea"/>
              </a:rPr>
              <a:t>자격증 불법대여</a:t>
            </a:r>
            <a:r>
              <a:rPr lang="en-US" altLang="ko-KR" sz="1100" b="1" dirty="0" smtClean="0">
                <a:latin typeface="+mj-ea"/>
                <a:ea typeface="+mj-ea"/>
              </a:rPr>
              <a:t>＇ </a:t>
            </a:r>
          </a:p>
          <a:p>
            <a:pPr lvl="0" latinLnBrk="1">
              <a:buFont typeface="Wingdings" panose="05000000000000000000" pitchFamily="2" charset="2"/>
              <a:buChar char="u"/>
            </a:pPr>
            <a:r>
              <a:rPr lang="ko-KR" altLang="en-US" sz="1100" b="1" dirty="0" err="1" smtClean="0">
                <a:latin typeface="+mj-ea"/>
                <a:ea typeface="+mj-ea"/>
              </a:rPr>
              <a:t>수험자를</a:t>
            </a:r>
            <a:r>
              <a:rPr lang="ko-KR" altLang="en-US" sz="1100" b="1" dirty="0" smtClean="0">
                <a:latin typeface="+mj-ea"/>
                <a:ea typeface="+mj-ea"/>
              </a:rPr>
              <a:t> 위한 </a:t>
            </a:r>
            <a:r>
              <a:rPr lang="en-US" altLang="ko-KR" sz="1100" b="1" dirty="0" smtClean="0">
                <a:latin typeface="+mj-ea"/>
                <a:ea typeface="+mj-ea"/>
              </a:rPr>
              <a:t>‘</a:t>
            </a:r>
            <a:r>
              <a:rPr lang="ko-KR" altLang="en-US" sz="1100" b="1" dirty="0" smtClean="0">
                <a:latin typeface="+mj-ea"/>
                <a:ea typeface="+mj-ea"/>
              </a:rPr>
              <a:t>복지환원 서비스</a:t>
            </a:r>
            <a:r>
              <a:rPr lang="en-US" altLang="ko-KR" sz="1100" b="1" dirty="0" smtClean="0">
                <a:latin typeface="+mj-ea"/>
                <a:ea typeface="+mj-ea"/>
              </a:rPr>
              <a:t>‘</a:t>
            </a:r>
          </a:p>
          <a:p>
            <a:pPr lvl="0" latinLnBrk="1">
              <a:buFont typeface="Wingdings" panose="05000000000000000000" pitchFamily="2" charset="2"/>
              <a:buChar char="u"/>
            </a:pPr>
            <a:r>
              <a:rPr lang="ko-KR" altLang="en-US" sz="1100" b="1" dirty="0" smtClean="0">
                <a:latin typeface="+mj-ea"/>
                <a:ea typeface="+mj-ea"/>
              </a:rPr>
              <a:t>고객의 소리</a:t>
            </a:r>
            <a:r>
              <a:rPr lang="en-US" altLang="ko-KR" sz="1100" b="1" dirty="0" smtClean="0">
                <a:latin typeface="+mj-ea"/>
                <a:ea typeface="+mj-ea"/>
              </a:rPr>
              <a:t>(VOC) </a:t>
            </a:r>
            <a:endParaRPr lang="en-US" altLang="ko-KR" sz="1100" b="1" dirty="0">
              <a:latin typeface="+mj-ea"/>
              <a:ea typeface="+mj-ea"/>
            </a:endParaRPr>
          </a:p>
        </p:txBody>
      </p:sp>
      <p:sp>
        <p:nvSpPr>
          <p:cNvPr id="25" name="텍스트 개체 틀 24"/>
          <p:cNvSpPr>
            <a:spLocks noGrp="1"/>
          </p:cNvSpPr>
          <p:nvPr>
            <p:ph type="body" sz="quarter" idx="16"/>
          </p:nvPr>
        </p:nvSpPr>
        <p:spPr>
          <a:xfrm>
            <a:off x="3813820" y="450272"/>
            <a:ext cx="2428875" cy="457200"/>
          </a:xfrm>
        </p:spPr>
        <p:txBody>
          <a:bodyPr/>
          <a:lstStyle/>
          <a:p>
            <a:r>
              <a:rPr lang="ko-KR" altLang="en-US" dirty="0" smtClean="0">
                <a:latin typeface="+mj-ea"/>
                <a:ea typeface="+mj-ea"/>
              </a:rPr>
              <a:t>공단 사업 </a:t>
            </a:r>
            <a:r>
              <a:rPr lang="ko-KR" dirty="0" smtClean="0">
                <a:latin typeface="+mj-ea"/>
                <a:ea typeface="+mj-ea"/>
              </a:rPr>
              <a:t>소개</a:t>
            </a:r>
            <a:endParaRPr lang="ko-KR" dirty="0">
              <a:latin typeface="+mj-ea"/>
              <a:ea typeface="+mj-ea"/>
            </a:endParaRPr>
          </a:p>
        </p:txBody>
      </p:sp>
      <p:sp>
        <p:nvSpPr>
          <p:cNvPr id="26" name="텍스트 개체 틀 25"/>
          <p:cNvSpPr>
            <a:spLocks noGrp="1"/>
          </p:cNvSpPr>
          <p:nvPr>
            <p:ph type="body" sz="quarter" idx="17"/>
          </p:nvPr>
        </p:nvSpPr>
        <p:spPr>
          <a:xfrm>
            <a:off x="3813820" y="789856"/>
            <a:ext cx="2943572" cy="401929"/>
          </a:xfrm>
        </p:spPr>
        <p:txBody>
          <a:bodyPr anchor="ctr"/>
          <a:lstStyle/>
          <a:p>
            <a:r>
              <a:rPr lang="ko-KR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사람과 일터의 가치를 높여주는 </a:t>
            </a:r>
            <a:endParaRPr lang="en-US" altLang="ko-K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r>
              <a:rPr lang="ko-KR" alt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인적자원개발 </a:t>
            </a:r>
            <a:r>
              <a:rPr lang="en-US" altLang="ko-KR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· </a:t>
            </a:r>
            <a:r>
              <a:rPr lang="ko-KR" alt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평가 </a:t>
            </a:r>
            <a:r>
              <a:rPr lang="en-US" altLang="ko-KR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· </a:t>
            </a:r>
            <a:r>
              <a:rPr lang="ko-KR" alt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활용 지원 중심기관</a:t>
            </a:r>
            <a:endParaRPr lang="ko-KR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65" name="텍스트 개체 틀 64"/>
          <p:cNvSpPr>
            <a:spLocks noGrp="1"/>
          </p:cNvSpPr>
          <p:nvPr>
            <p:ph type="body" sz="quarter" idx="24"/>
          </p:nvPr>
        </p:nvSpPr>
        <p:spPr>
          <a:xfrm>
            <a:off x="3805064" y="1260483"/>
            <a:ext cx="2952328" cy="5558995"/>
          </a:xfrm>
          <a:solidFill>
            <a:schemeClr val="accent3">
              <a:lumMod val="20000"/>
              <a:lumOff val="80000"/>
            </a:schemeClr>
          </a:solidFill>
        </p:spPr>
        <p:txBody>
          <a:bodyPr lIns="72000" tIns="36000" rIns="36000" bIns="36000"/>
          <a:lstStyle/>
          <a:p>
            <a:pPr marL="228600" indent="-228600">
              <a:buAutoNum type="arabicPeriod"/>
            </a:pPr>
            <a:r>
              <a:rPr lang="ko-KR" altLang="en-US" dirty="0" smtClean="0">
                <a:latin typeface="+mj-ea"/>
                <a:ea typeface="+mj-ea"/>
              </a:rPr>
              <a:t>청소년 직업진로지도</a:t>
            </a:r>
            <a:endParaRPr lang="en-US" altLang="ko-KR" dirty="0" smtClean="0">
              <a:latin typeface="+mj-ea"/>
              <a:ea typeface="+mj-ea"/>
            </a:endParaRPr>
          </a:p>
          <a:p>
            <a:pPr marL="228600" indent="-228600">
              <a:buAutoNum type="arabicPeriod"/>
            </a:pPr>
            <a:r>
              <a:rPr lang="ko-KR" altLang="en-US" dirty="0" smtClean="0">
                <a:latin typeface="+mj-ea"/>
                <a:ea typeface="+mj-ea"/>
              </a:rPr>
              <a:t>기술대장정</a:t>
            </a:r>
            <a:r>
              <a:rPr lang="en-US" altLang="ko-KR" dirty="0" smtClean="0">
                <a:latin typeface="+mj-ea"/>
                <a:ea typeface="+mj-ea"/>
              </a:rPr>
              <a:t>(</a:t>
            </a:r>
            <a:r>
              <a:rPr lang="ko-KR" altLang="en-US" dirty="0" smtClean="0">
                <a:latin typeface="+mj-ea"/>
                <a:ea typeface="+mj-ea"/>
              </a:rPr>
              <a:t>중학교 </a:t>
            </a:r>
            <a:r>
              <a:rPr lang="ko-KR" altLang="en-US" dirty="0" err="1" smtClean="0">
                <a:latin typeface="+mj-ea"/>
                <a:ea typeface="+mj-ea"/>
              </a:rPr>
              <a:t>자유학기제와</a:t>
            </a:r>
            <a:r>
              <a:rPr lang="ko-KR" altLang="en-US" dirty="0" smtClean="0">
                <a:latin typeface="+mj-ea"/>
                <a:ea typeface="+mj-ea"/>
              </a:rPr>
              <a:t> 연계</a:t>
            </a:r>
            <a:r>
              <a:rPr lang="en-US" altLang="ko-KR" dirty="0" smtClean="0">
                <a:latin typeface="+mj-ea"/>
                <a:ea typeface="+mj-ea"/>
              </a:rPr>
              <a:t>)</a:t>
            </a:r>
          </a:p>
          <a:p>
            <a:pPr marL="228600" indent="-228600">
              <a:buAutoNum type="arabicPeriod"/>
            </a:pPr>
            <a:r>
              <a:rPr lang="ko-KR" altLang="en-US" dirty="0" smtClean="0">
                <a:latin typeface="+mj-ea"/>
                <a:ea typeface="+mj-ea"/>
              </a:rPr>
              <a:t>숙련기술 체험캠프</a:t>
            </a:r>
            <a:endParaRPr lang="en-US" altLang="ko-KR" dirty="0" smtClean="0">
              <a:latin typeface="+mj-ea"/>
              <a:ea typeface="+mj-ea"/>
            </a:endParaRPr>
          </a:p>
          <a:p>
            <a:pPr marL="228600" indent="-228600">
              <a:buAutoNum type="arabicPeriod"/>
            </a:pPr>
            <a:r>
              <a:rPr lang="ko-KR" altLang="en-US" dirty="0" smtClean="0">
                <a:latin typeface="+mj-ea"/>
                <a:ea typeface="+mj-ea"/>
              </a:rPr>
              <a:t>숙련기술 전수 </a:t>
            </a:r>
            <a:r>
              <a:rPr lang="ko-KR" altLang="en-US" dirty="0" err="1" smtClean="0">
                <a:latin typeface="+mj-ea"/>
                <a:ea typeface="+mj-ea"/>
              </a:rPr>
              <a:t>멘토링</a:t>
            </a:r>
            <a:endParaRPr lang="en-US" altLang="ko-KR" dirty="0" smtClean="0">
              <a:latin typeface="+mj-ea"/>
              <a:ea typeface="+mj-ea"/>
            </a:endParaRPr>
          </a:p>
          <a:p>
            <a:pPr marL="228600" indent="-228600">
              <a:buAutoNum type="arabicPeriod"/>
            </a:pPr>
            <a:r>
              <a:rPr lang="ko-KR" altLang="en-US" dirty="0" smtClean="0">
                <a:latin typeface="+mj-ea"/>
                <a:ea typeface="+mj-ea"/>
              </a:rPr>
              <a:t>취업사관학교</a:t>
            </a:r>
            <a:r>
              <a:rPr lang="en-US" altLang="ko-KR" dirty="0" smtClean="0">
                <a:latin typeface="+mj-ea"/>
                <a:ea typeface="+mj-ea"/>
              </a:rPr>
              <a:t>(</a:t>
            </a:r>
            <a:r>
              <a:rPr lang="ko-KR" altLang="en-US" dirty="0" smtClean="0">
                <a:latin typeface="+mj-ea"/>
                <a:ea typeface="+mj-ea"/>
              </a:rPr>
              <a:t>학교 밖 청소년 지원</a:t>
            </a:r>
            <a:r>
              <a:rPr lang="en-US" altLang="ko-KR" dirty="0" smtClean="0">
                <a:latin typeface="+mj-ea"/>
                <a:ea typeface="+mj-ea"/>
              </a:rPr>
              <a:t>)</a:t>
            </a:r>
          </a:p>
          <a:p>
            <a:pPr marL="228600" indent="-228600">
              <a:buAutoNum type="arabicPeriod"/>
            </a:pPr>
            <a:r>
              <a:rPr lang="ko-KR" altLang="en-US" dirty="0" smtClean="0">
                <a:latin typeface="+mj-ea"/>
                <a:ea typeface="+mj-ea"/>
              </a:rPr>
              <a:t>국가기술자격 시행</a:t>
            </a:r>
            <a:endParaRPr lang="en-US" altLang="ko-KR" dirty="0" smtClean="0">
              <a:latin typeface="+mj-ea"/>
              <a:ea typeface="+mj-ea"/>
            </a:endParaRPr>
          </a:p>
          <a:p>
            <a:pPr marL="228600" indent="-228600">
              <a:buAutoNum type="arabicPeriod"/>
            </a:pPr>
            <a:r>
              <a:rPr lang="ko-KR" altLang="en-US" dirty="0" smtClean="0">
                <a:latin typeface="+mj-ea"/>
                <a:ea typeface="+mj-ea"/>
              </a:rPr>
              <a:t>국가전문자격 시행</a:t>
            </a:r>
            <a:endParaRPr lang="en-US" altLang="ko-KR" dirty="0" smtClean="0">
              <a:latin typeface="+mj-ea"/>
              <a:ea typeface="+mj-ea"/>
            </a:endParaRPr>
          </a:p>
          <a:p>
            <a:pPr marL="228600" indent="-228600">
              <a:buAutoNum type="arabicPeriod"/>
            </a:pPr>
            <a:r>
              <a:rPr lang="ko-KR" altLang="en-US" dirty="0" smtClean="0">
                <a:latin typeface="+mj-ea"/>
                <a:ea typeface="+mj-ea"/>
              </a:rPr>
              <a:t>청년취업아카데미</a:t>
            </a:r>
            <a:endParaRPr lang="en-US" altLang="ko-KR" dirty="0" smtClean="0">
              <a:latin typeface="+mj-ea"/>
              <a:ea typeface="+mj-ea"/>
            </a:endParaRPr>
          </a:p>
          <a:p>
            <a:pPr marL="228600" indent="-228600">
              <a:buAutoNum type="arabicPeriod"/>
            </a:pPr>
            <a:r>
              <a:rPr lang="ko-KR" altLang="en-US" dirty="0" err="1" smtClean="0">
                <a:latin typeface="+mj-ea"/>
                <a:ea typeface="+mj-ea"/>
              </a:rPr>
              <a:t>스펙초월</a:t>
            </a:r>
            <a:r>
              <a:rPr lang="ko-KR" altLang="en-US" dirty="0">
                <a:latin typeface="+mj-ea"/>
                <a:ea typeface="+mj-ea"/>
              </a:rPr>
              <a:t> </a:t>
            </a:r>
            <a:r>
              <a:rPr lang="ko-KR" altLang="en-US" dirty="0" err="1" smtClean="0">
                <a:latin typeface="+mj-ea"/>
                <a:ea typeface="+mj-ea"/>
              </a:rPr>
              <a:t>멘토스쿨</a:t>
            </a:r>
            <a:endParaRPr lang="en-US" altLang="ko-KR" dirty="0" smtClean="0">
              <a:latin typeface="+mj-ea"/>
              <a:ea typeface="+mj-ea"/>
            </a:endParaRPr>
          </a:p>
          <a:p>
            <a:pPr marL="228600" indent="-228600">
              <a:buAutoNum type="arabicPeriod"/>
            </a:pPr>
            <a:r>
              <a:rPr lang="ko-KR" altLang="en-US" dirty="0" smtClean="0">
                <a:latin typeface="+mj-ea"/>
                <a:ea typeface="+mj-ea"/>
              </a:rPr>
              <a:t>해외인턴</a:t>
            </a:r>
            <a:endParaRPr lang="en-US" altLang="ko-KR" dirty="0" smtClean="0">
              <a:latin typeface="+mj-ea"/>
              <a:ea typeface="+mj-ea"/>
            </a:endParaRPr>
          </a:p>
          <a:p>
            <a:pPr marL="228600" indent="-228600">
              <a:buAutoNum type="arabicPeriod"/>
            </a:pPr>
            <a:r>
              <a:rPr lang="ko-KR" altLang="en-US" dirty="0" smtClean="0">
                <a:latin typeface="+mj-ea"/>
                <a:ea typeface="+mj-ea"/>
              </a:rPr>
              <a:t>해외취업 연수</a:t>
            </a:r>
            <a:r>
              <a:rPr lang="en-US" altLang="ko-KR" dirty="0" smtClean="0">
                <a:latin typeface="+mj-ea"/>
                <a:ea typeface="+mj-ea"/>
              </a:rPr>
              <a:t>(K-Move</a:t>
            </a:r>
            <a:r>
              <a:rPr lang="ko-KR" altLang="en-US" dirty="0" smtClean="0">
                <a:latin typeface="+mj-ea"/>
                <a:ea typeface="+mj-ea"/>
              </a:rPr>
              <a:t>스쿨</a:t>
            </a:r>
            <a:r>
              <a:rPr lang="en-US" altLang="ko-KR" dirty="0" smtClean="0">
                <a:latin typeface="+mj-ea"/>
                <a:ea typeface="+mj-ea"/>
              </a:rPr>
              <a:t>, GE4U)</a:t>
            </a:r>
          </a:p>
          <a:p>
            <a:pPr marL="228600" indent="-228600">
              <a:buAutoNum type="arabicPeriod"/>
            </a:pPr>
            <a:r>
              <a:rPr lang="en-US" altLang="ko-KR" dirty="0" smtClean="0">
                <a:latin typeface="+mj-ea"/>
                <a:ea typeface="+mj-ea"/>
              </a:rPr>
              <a:t>K-Move </a:t>
            </a:r>
            <a:r>
              <a:rPr lang="ko-KR" altLang="en-US" dirty="0" err="1" smtClean="0">
                <a:latin typeface="+mj-ea"/>
                <a:ea typeface="+mj-ea"/>
              </a:rPr>
              <a:t>멘토단</a:t>
            </a:r>
            <a:endParaRPr lang="en-US" altLang="ko-KR" dirty="0" smtClean="0">
              <a:latin typeface="+mj-ea"/>
              <a:ea typeface="+mj-ea"/>
            </a:endParaRPr>
          </a:p>
          <a:p>
            <a:pPr marL="228600" indent="-228600">
              <a:buAutoNum type="arabicPeriod"/>
            </a:pPr>
            <a:r>
              <a:rPr lang="ko-KR" altLang="en-US" dirty="0" smtClean="0">
                <a:latin typeface="+mj-ea"/>
                <a:ea typeface="+mj-ea"/>
              </a:rPr>
              <a:t>중소기업 핵심직무능력향상 지원사업</a:t>
            </a:r>
            <a:endParaRPr lang="en-US" altLang="ko-KR" dirty="0" smtClean="0">
              <a:latin typeface="+mj-ea"/>
              <a:ea typeface="+mj-ea"/>
            </a:endParaRPr>
          </a:p>
          <a:p>
            <a:pPr marL="228600" indent="-228600">
              <a:buAutoNum type="arabicPeriod"/>
            </a:pPr>
            <a:r>
              <a:rPr lang="ko-KR" altLang="en-US" dirty="0" smtClean="0">
                <a:latin typeface="+mj-ea"/>
                <a:ea typeface="+mj-ea"/>
              </a:rPr>
              <a:t>대한민국명장 선정 </a:t>
            </a:r>
            <a:r>
              <a:rPr lang="en-US" altLang="ko-KR" dirty="0" smtClean="0">
                <a:latin typeface="+mj-ea"/>
                <a:ea typeface="+mj-ea"/>
              </a:rPr>
              <a:t>· </a:t>
            </a:r>
            <a:r>
              <a:rPr lang="ko-KR" altLang="en-US" dirty="0" smtClean="0">
                <a:latin typeface="+mj-ea"/>
                <a:ea typeface="+mj-ea"/>
              </a:rPr>
              <a:t>지원</a:t>
            </a:r>
            <a:endParaRPr lang="en-US" altLang="ko-KR" dirty="0" smtClean="0">
              <a:latin typeface="+mj-ea"/>
              <a:ea typeface="+mj-ea"/>
            </a:endParaRPr>
          </a:p>
          <a:p>
            <a:pPr marL="228600" indent="-228600">
              <a:buAutoNum type="arabicPeriod"/>
            </a:pPr>
            <a:r>
              <a:rPr lang="ko-KR" altLang="en-US" dirty="0" smtClean="0">
                <a:latin typeface="+mj-ea"/>
                <a:ea typeface="+mj-ea"/>
              </a:rPr>
              <a:t>우수숙련기술자 선정 </a:t>
            </a:r>
            <a:r>
              <a:rPr lang="en-US" altLang="ko-KR" dirty="0" smtClean="0">
                <a:latin typeface="+mj-ea"/>
                <a:ea typeface="+mj-ea"/>
              </a:rPr>
              <a:t>· </a:t>
            </a:r>
            <a:r>
              <a:rPr lang="ko-KR" altLang="en-US" dirty="0" smtClean="0">
                <a:latin typeface="+mj-ea"/>
                <a:ea typeface="+mj-ea"/>
              </a:rPr>
              <a:t>지원</a:t>
            </a:r>
            <a:endParaRPr lang="en-US" altLang="ko-KR" dirty="0" smtClean="0">
              <a:latin typeface="+mj-ea"/>
              <a:ea typeface="+mj-ea"/>
            </a:endParaRPr>
          </a:p>
          <a:p>
            <a:pPr marL="228600" indent="-228600">
              <a:buAutoNum type="arabicPeriod"/>
            </a:pPr>
            <a:r>
              <a:rPr lang="ko-KR" altLang="en-US" dirty="0" err="1" smtClean="0">
                <a:latin typeface="+mj-ea"/>
                <a:ea typeface="+mj-ea"/>
              </a:rPr>
              <a:t>중장년</a:t>
            </a:r>
            <a:r>
              <a:rPr lang="ko-KR" altLang="en-US" dirty="0" smtClean="0">
                <a:latin typeface="+mj-ea"/>
                <a:ea typeface="+mj-ea"/>
              </a:rPr>
              <a:t> 취업아카데미</a:t>
            </a:r>
            <a:endParaRPr lang="en-US" altLang="ko-KR" dirty="0" smtClean="0">
              <a:latin typeface="+mj-ea"/>
              <a:ea typeface="+mj-ea"/>
            </a:endParaRPr>
          </a:p>
          <a:p>
            <a:pPr marL="228600" indent="-228600">
              <a:buAutoNum type="arabicPeriod"/>
            </a:pPr>
            <a:r>
              <a:rPr lang="ko-KR" altLang="en-US" dirty="0" smtClean="0">
                <a:latin typeface="+mj-ea"/>
                <a:ea typeface="+mj-ea"/>
              </a:rPr>
              <a:t>사업주 직업능력개발훈련</a:t>
            </a:r>
            <a:endParaRPr lang="en-US" altLang="ko-KR" dirty="0" smtClean="0">
              <a:latin typeface="+mj-ea"/>
              <a:ea typeface="+mj-ea"/>
            </a:endParaRPr>
          </a:p>
          <a:p>
            <a:pPr marL="228600" indent="-228600">
              <a:buAutoNum type="arabicPeriod"/>
            </a:pPr>
            <a:r>
              <a:rPr lang="ko-KR" altLang="en-US" dirty="0" smtClean="0">
                <a:latin typeface="+mj-ea"/>
                <a:ea typeface="+mj-ea"/>
              </a:rPr>
              <a:t>학습조직화 지원사업</a:t>
            </a:r>
            <a:endParaRPr lang="en-US" altLang="ko-KR" dirty="0" smtClean="0">
              <a:latin typeface="+mj-ea"/>
              <a:ea typeface="+mj-ea"/>
            </a:endParaRPr>
          </a:p>
          <a:p>
            <a:pPr marL="228600" indent="-228600">
              <a:buAutoNum type="arabicPeriod"/>
            </a:pPr>
            <a:r>
              <a:rPr lang="ko-KR" altLang="en-US" dirty="0" smtClean="0">
                <a:latin typeface="+mj-ea"/>
                <a:ea typeface="+mj-ea"/>
              </a:rPr>
              <a:t>중소기업 </a:t>
            </a:r>
            <a:r>
              <a:rPr lang="en-US" altLang="ko-KR" dirty="0" smtClean="0">
                <a:latin typeface="+mj-ea"/>
                <a:ea typeface="+mj-ea"/>
              </a:rPr>
              <a:t>CEO </a:t>
            </a:r>
            <a:r>
              <a:rPr lang="ko-KR" altLang="en-US" dirty="0" smtClean="0">
                <a:latin typeface="+mj-ea"/>
                <a:ea typeface="+mj-ea"/>
              </a:rPr>
              <a:t>및 </a:t>
            </a:r>
            <a:r>
              <a:rPr lang="en-US" altLang="ko-KR" dirty="0" smtClean="0">
                <a:latin typeface="+mj-ea"/>
                <a:ea typeface="+mj-ea"/>
              </a:rPr>
              <a:t>HRD</a:t>
            </a:r>
            <a:r>
              <a:rPr lang="ko-KR" altLang="en-US" dirty="0" smtClean="0">
                <a:latin typeface="+mj-ea"/>
                <a:ea typeface="+mj-ea"/>
              </a:rPr>
              <a:t>담당자 연수</a:t>
            </a:r>
            <a:endParaRPr lang="en-US" altLang="ko-KR" dirty="0" smtClean="0">
              <a:latin typeface="+mj-ea"/>
              <a:ea typeface="+mj-ea"/>
            </a:endParaRPr>
          </a:p>
          <a:p>
            <a:pPr marL="228600" indent="-228600">
              <a:buAutoNum type="arabicPeriod"/>
            </a:pPr>
            <a:r>
              <a:rPr lang="ko-KR" altLang="en-US" dirty="0" smtClean="0">
                <a:latin typeface="+mj-ea"/>
                <a:ea typeface="+mj-ea"/>
              </a:rPr>
              <a:t>훈련시설 </a:t>
            </a:r>
            <a:r>
              <a:rPr lang="en-US" altLang="ko-KR" dirty="0" smtClean="0">
                <a:latin typeface="+mj-ea"/>
                <a:ea typeface="+mj-ea"/>
              </a:rPr>
              <a:t>· </a:t>
            </a:r>
            <a:r>
              <a:rPr lang="ko-KR" altLang="en-US" dirty="0" smtClean="0">
                <a:latin typeface="+mj-ea"/>
                <a:ea typeface="+mj-ea"/>
              </a:rPr>
              <a:t>장비자금 대부</a:t>
            </a:r>
            <a:endParaRPr lang="en-US" altLang="ko-KR" dirty="0" smtClean="0">
              <a:latin typeface="+mj-ea"/>
              <a:ea typeface="+mj-ea"/>
            </a:endParaRPr>
          </a:p>
          <a:p>
            <a:pPr marL="228600" indent="-228600">
              <a:buAutoNum type="arabicPeriod"/>
            </a:pPr>
            <a:r>
              <a:rPr lang="ko-KR" altLang="en-US" dirty="0" smtClean="0">
                <a:latin typeface="+mj-ea"/>
                <a:ea typeface="+mj-ea"/>
              </a:rPr>
              <a:t>사업장내 애로해소 지원</a:t>
            </a:r>
            <a:endParaRPr lang="en-US" altLang="ko-KR" dirty="0" smtClean="0">
              <a:latin typeface="+mj-ea"/>
              <a:ea typeface="+mj-ea"/>
            </a:endParaRPr>
          </a:p>
          <a:p>
            <a:pPr marL="228600" indent="-228600">
              <a:buAutoNum type="arabicPeriod"/>
            </a:pPr>
            <a:r>
              <a:rPr lang="ko-KR" altLang="en-US" dirty="0" smtClean="0">
                <a:latin typeface="+mj-ea"/>
                <a:ea typeface="+mj-ea"/>
              </a:rPr>
              <a:t>사업주 외국인고용관리 교육</a:t>
            </a:r>
            <a:endParaRPr lang="en-US" altLang="ko-KR" dirty="0" smtClean="0">
              <a:latin typeface="+mj-ea"/>
              <a:ea typeface="+mj-ea"/>
            </a:endParaRPr>
          </a:p>
          <a:p>
            <a:pPr marL="228600" indent="-228600">
              <a:buAutoNum type="arabicPeriod"/>
            </a:pPr>
            <a:r>
              <a:rPr lang="ko-KR" altLang="en-US" dirty="0" smtClean="0">
                <a:latin typeface="+mj-ea"/>
                <a:ea typeface="+mj-ea"/>
              </a:rPr>
              <a:t>인적자원개발 우수기관 인증</a:t>
            </a:r>
            <a:endParaRPr lang="en-US" altLang="ko-KR" dirty="0" smtClean="0">
              <a:latin typeface="+mj-ea"/>
              <a:ea typeface="+mj-ea"/>
            </a:endParaRPr>
          </a:p>
          <a:p>
            <a:pPr marL="228600" indent="-228600">
              <a:buAutoNum type="arabicPeriod"/>
            </a:pPr>
            <a:r>
              <a:rPr lang="ko-KR" altLang="en-US" dirty="0" smtClean="0">
                <a:latin typeface="+mj-ea"/>
                <a:ea typeface="+mj-ea"/>
              </a:rPr>
              <a:t>숙련기술장려 모범 사업체 선정</a:t>
            </a:r>
            <a:endParaRPr lang="en-US" altLang="ko-KR" dirty="0" smtClean="0">
              <a:latin typeface="+mj-ea"/>
              <a:ea typeface="+mj-ea"/>
            </a:endParaRPr>
          </a:p>
          <a:p>
            <a:pPr marL="228600" indent="-228600">
              <a:buAutoNum type="arabicPeriod"/>
            </a:pPr>
            <a:r>
              <a:rPr lang="ko-KR" altLang="en-US" dirty="0" err="1" smtClean="0">
                <a:latin typeface="+mj-ea"/>
                <a:ea typeface="+mj-ea"/>
              </a:rPr>
              <a:t>일학습병행제</a:t>
            </a:r>
            <a:endParaRPr lang="en-US" altLang="ko-KR" dirty="0" smtClean="0">
              <a:latin typeface="+mj-ea"/>
              <a:ea typeface="+mj-ea"/>
            </a:endParaRPr>
          </a:p>
          <a:p>
            <a:pPr marL="228600" indent="-228600">
              <a:buAutoNum type="arabicPeriod"/>
            </a:pPr>
            <a:r>
              <a:rPr lang="ko-KR" altLang="en-US" dirty="0" smtClean="0">
                <a:latin typeface="+mj-ea"/>
                <a:ea typeface="+mj-ea"/>
              </a:rPr>
              <a:t>지역 </a:t>
            </a:r>
            <a:r>
              <a:rPr lang="en-US" altLang="ko-KR" dirty="0" smtClean="0">
                <a:latin typeface="+mj-ea"/>
                <a:ea typeface="+mj-ea"/>
              </a:rPr>
              <a:t>· </a:t>
            </a:r>
            <a:r>
              <a:rPr lang="ko-KR" altLang="en-US" dirty="0" smtClean="0">
                <a:latin typeface="+mj-ea"/>
                <a:ea typeface="+mj-ea"/>
              </a:rPr>
              <a:t>산업 맞춤형 인력양성사업</a:t>
            </a:r>
            <a:endParaRPr lang="en-US" altLang="ko-KR" dirty="0" smtClean="0">
              <a:latin typeface="+mj-ea"/>
              <a:ea typeface="+mj-ea"/>
            </a:endParaRPr>
          </a:p>
          <a:p>
            <a:pPr marL="228600" indent="-228600">
              <a:buAutoNum type="arabicPeriod"/>
            </a:pPr>
            <a:r>
              <a:rPr lang="ko-KR" altLang="en-US" dirty="0" smtClean="0">
                <a:latin typeface="+mj-ea"/>
                <a:ea typeface="+mj-ea"/>
              </a:rPr>
              <a:t>국가인적자원개발컨소시엄</a:t>
            </a:r>
            <a:endParaRPr lang="en-US" altLang="ko-KR" dirty="0" smtClean="0">
              <a:latin typeface="+mj-ea"/>
              <a:ea typeface="+mj-ea"/>
            </a:endParaRPr>
          </a:p>
          <a:p>
            <a:pPr marL="228600" indent="-228600">
              <a:buAutoNum type="arabicPeriod"/>
            </a:pPr>
            <a:r>
              <a:rPr lang="ko-KR" altLang="en-US" dirty="0" smtClean="0">
                <a:latin typeface="+mj-ea"/>
                <a:ea typeface="+mj-ea"/>
              </a:rPr>
              <a:t>훈련교재 및 시청각매체 개발 </a:t>
            </a:r>
            <a:r>
              <a:rPr lang="en-US" altLang="ko-KR" dirty="0" smtClean="0">
                <a:latin typeface="+mj-ea"/>
                <a:ea typeface="+mj-ea"/>
              </a:rPr>
              <a:t>· </a:t>
            </a:r>
            <a:r>
              <a:rPr lang="ko-KR" altLang="en-US" dirty="0" smtClean="0">
                <a:latin typeface="+mj-ea"/>
                <a:ea typeface="+mj-ea"/>
              </a:rPr>
              <a:t>보급</a:t>
            </a:r>
            <a:endParaRPr lang="en-US" altLang="ko-KR" dirty="0" smtClean="0">
              <a:latin typeface="+mj-ea"/>
              <a:ea typeface="+mj-ea"/>
            </a:endParaRPr>
          </a:p>
          <a:p>
            <a:pPr marL="228600" indent="-228600">
              <a:buAutoNum type="arabicPeriod"/>
            </a:pPr>
            <a:r>
              <a:rPr lang="ko-KR" altLang="en-US" dirty="0" smtClean="0">
                <a:latin typeface="+mj-ea"/>
                <a:ea typeface="+mj-ea"/>
              </a:rPr>
              <a:t>대한민국 산업현장교수단 지원</a:t>
            </a:r>
            <a:endParaRPr lang="en-US" altLang="ko-KR" dirty="0" smtClean="0">
              <a:latin typeface="+mj-ea"/>
              <a:ea typeface="+mj-ea"/>
            </a:endParaRPr>
          </a:p>
          <a:p>
            <a:pPr marL="228600" indent="-228600">
              <a:buAutoNum type="arabicPeriod"/>
            </a:pPr>
            <a:r>
              <a:rPr lang="ko-KR" altLang="en-US" dirty="0" smtClean="0">
                <a:latin typeface="+mj-ea"/>
                <a:ea typeface="+mj-ea"/>
              </a:rPr>
              <a:t>국가직무능력표준</a:t>
            </a:r>
            <a:r>
              <a:rPr lang="en-US" altLang="ko-KR" dirty="0" smtClean="0">
                <a:latin typeface="+mj-ea"/>
                <a:ea typeface="+mj-ea"/>
              </a:rPr>
              <a:t>(NCS) </a:t>
            </a:r>
            <a:r>
              <a:rPr lang="ko-KR" altLang="en-US" dirty="0" smtClean="0">
                <a:latin typeface="+mj-ea"/>
                <a:ea typeface="+mj-ea"/>
              </a:rPr>
              <a:t>개발 및 활용 확산</a:t>
            </a:r>
            <a:endParaRPr lang="en-US" altLang="ko-KR" dirty="0" smtClean="0">
              <a:latin typeface="+mj-ea"/>
              <a:ea typeface="+mj-ea"/>
            </a:endParaRPr>
          </a:p>
          <a:p>
            <a:pPr marL="228600" indent="-228600">
              <a:buAutoNum type="arabicPeriod"/>
            </a:pPr>
            <a:endParaRPr lang="en-US" altLang="ko-KR" dirty="0" smtClean="0">
              <a:latin typeface="+mj-ea"/>
              <a:ea typeface="+mj-ea"/>
            </a:endParaRPr>
          </a:p>
          <a:p>
            <a:pPr marL="228600" indent="-228600">
              <a:buAutoNum type="arabicPeriod"/>
            </a:pPr>
            <a:endParaRPr lang="en-US" altLang="ko-KR" dirty="0" smtClean="0">
              <a:latin typeface="+mj-ea"/>
              <a:ea typeface="+mj-ea"/>
            </a:endParaRPr>
          </a:p>
          <a:p>
            <a:pPr marL="228600" indent="-228600">
              <a:buAutoNum type="arabicPeriod"/>
            </a:pPr>
            <a:endParaRPr lang="ko-KR" dirty="0">
              <a:latin typeface="+mj-ea"/>
              <a:ea typeface="+mj-ea"/>
            </a:endParaRPr>
          </a:p>
        </p:txBody>
      </p:sp>
      <p:sp>
        <p:nvSpPr>
          <p:cNvPr id="30" name="텍스트 개체 틀 29"/>
          <p:cNvSpPr>
            <a:spLocks noGrp="1"/>
          </p:cNvSpPr>
          <p:nvPr>
            <p:ph type="body" sz="quarter" idx="21"/>
          </p:nvPr>
        </p:nvSpPr>
        <p:spPr>
          <a:xfrm>
            <a:off x="4258098" y="6896327"/>
            <a:ext cx="2283269" cy="161758"/>
          </a:xfrm>
        </p:spPr>
        <p:txBody>
          <a:bodyPr/>
          <a:lstStyle/>
          <a:p>
            <a:r>
              <a:rPr lang="ko-KR" altLang="en-US" sz="1100" dirty="0" smtClean="0">
                <a:solidFill>
                  <a:schemeClr val="accent2">
                    <a:lumMod val="50000"/>
                  </a:schemeClr>
                </a:solidFill>
                <a:latin typeface="+mj-ea"/>
                <a:ea typeface="+mj-ea"/>
              </a:rPr>
              <a:t>한국산업인력공단 </a:t>
            </a:r>
            <a:r>
              <a:rPr lang="ko-KR" altLang="en-US" sz="1100" dirty="0" err="1" smtClean="0">
                <a:solidFill>
                  <a:schemeClr val="accent2">
                    <a:lumMod val="50000"/>
                  </a:schemeClr>
                </a:solidFill>
                <a:latin typeface="+mj-ea"/>
                <a:ea typeface="+mj-ea"/>
              </a:rPr>
              <a:t>목포자격시험팀</a:t>
            </a:r>
            <a:endParaRPr lang="ko-KR" sz="1100" dirty="0">
              <a:solidFill>
                <a:schemeClr val="accent2">
                  <a:lumMod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31" name="텍스트 개체 틀 30"/>
          <p:cNvSpPr>
            <a:spLocks noGrp="1"/>
          </p:cNvSpPr>
          <p:nvPr>
            <p:ph type="body" sz="quarter" idx="22"/>
          </p:nvPr>
        </p:nvSpPr>
        <p:spPr>
          <a:xfrm>
            <a:off x="4283454" y="7058085"/>
            <a:ext cx="1887233" cy="440837"/>
          </a:xfrm>
        </p:spPr>
        <p:txBody>
          <a:bodyPr/>
          <a:lstStyle/>
          <a:p>
            <a:r>
              <a:rPr lang="ko-KR" sz="900" b="1" dirty="0" smtClean="0">
                <a:latin typeface="+mj-ea"/>
                <a:ea typeface="+mj-ea"/>
              </a:rPr>
              <a:t>주소</a:t>
            </a:r>
            <a:r>
              <a:rPr lang="en-US" altLang="ko-KR" sz="900" b="1" dirty="0" smtClean="0">
                <a:latin typeface="+mj-ea"/>
                <a:ea typeface="+mj-ea"/>
              </a:rPr>
              <a:t> : </a:t>
            </a:r>
            <a:r>
              <a:rPr lang="ko-KR" altLang="en-US" sz="900" b="1" dirty="0" smtClean="0">
                <a:latin typeface="+mj-ea"/>
                <a:ea typeface="+mj-ea"/>
              </a:rPr>
              <a:t>전남 목포시 </a:t>
            </a:r>
            <a:r>
              <a:rPr lang="ko-KR" altLang="en-US" sz="900" b="1" dirty="0" err="1" smtClean="0">
                <a:latin typeface="+mj-ea"/>
                <a:ea typeface="+mj-ea"/>
              </a:rPr>
              <a:t>영산로</a:t>
            </a:r>
            <a:r>
              <a:rPr lang="ko-KR" altLang="en-US" sz="900" b="1" dirty="0" smtClean="0">
                <a:latin typeface="+mj-ea"/>
                <a:ea typeface="+mj-ea"/>
              </a:rPr>
              <a:t> </a:t>
            </a:r>
            <a:r>
              <a:rPr lang="en-US" altLang="ko-KR" sz="900" b="1" dirty="0" smtClean="0">
                <a:latin typeface="+mj-ea"/>
                <a:ea typeface="+mj-ea"/>
              </a:rPr>
              <a:t>820</a:t>
            </a:r>
            <a:endParaRPr lang="ko-KR" sz="900" b="1" dirty="0">
              <a:latin typeface="+mj-ea"/>
              <a:ea typeface="+mj-ea"/>
            </a:endParaRPr>
          </a:p>
          <a:p>
            <a:r>
              <a:rPr lang="ko-KR" altLang="en-US" sz="900" b="1" dirty="0" smtClean="0">
                <a:latin typeface="+mj-ea"/>
                <a:ea typeface="+mj-ea"/>
              </a:rPr>
              <a:t>전화 </a:t>
            </a:r>
            <a:r>
              <a:rPr lang="en-US" altLang="ko-KR" sz="900" b="1" dirty="0" smtClean="0">
                <a:latin typeface="+mj-ea"/>
                <a:ea typeface="+mj-ea"/>
              </a:rPr>
              <a:t>: (061) 288-3322 ~ 4</a:t>
            </a:r>
          </a:p>
          <a:p>
            <a:r>
              <a:rPr lang="ko-KR" altLang="en-US" sz="900" b="1" dirty="0" smtClean="0">
                <a:latin typeface="+mj-ea"/>
                <a:ea typeface="+mj-ea"/>
              </a:rPr>
              <a:t>팩스 </a:t>
            </a:r>
            <a:r>
              <a:rPr lang="en-US" altLang="ko-KR" sz="900" b="1" dirty="0" smtClean="0">
                <a:latin typeface="+mj-ea"/>
                <a:ea typeface="+mj-ea"/>
              </a:rPr>
              <a:t>: (061) 288-3320</a:t>
            </a:r>
            <a:endParaRPr lang="ko-KR" sz="900" b="1" dirty="0">
              <a:latin typeface="+mj-ea"/>
              <a:ea typeface="+mj-ea"/>
            </a:endParaRPr>
          </a:p>
        </p:txBody>
      </p:sp>
      <p:pic>
        <p:nvPicPr>
          <p:cNvPr id="34" name="그림 개체 틀 33" descr="실외 식당 테이블 및 의자" title="예제 그림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8" name="제목 17"/>
          <p:cNvSpPr>
            <a:spLocks noGrp="1"/>
          </p:cNvSpPr>
          <p:nvPr>
            <p:ph type="title"/>
          </p:nvPr>
        </p:nvSpPr>
        <p:spPr>
          <a:xfrm>
            <a:off x="7261448" y="4498848"/>
            <a:ext cx="2232248" cy="822960"/>
          </a:xfrm>
        </p:spPr>
        <p:txBody>
          <a:bodyPr>
            <a:normAutofit/>
          </a:bodyPr>
          <a:lstStyle/>
          <a:p>
            <a:pPr algn="ctr"/>
            <a:r>
              <a:rPr lang="ko-KR" altLang="en-US" sz="2400" dirty="0" smtClean="0">
                <a:latin typeface="+mj-ea"/>
              </a:rPr>
              <a:t>자격정보소식지</a:t>
            </a:r>
            <a:endParaRPr lang="ko-KR" sz="2400" dirty="0">
              <a:latin typeface="+mj-ea"/>
            </a:endParaRPr>
          </a:p>
        </p:txBody>
      </p:sp>
      <p:sp>
        <p:nvSpPr>
          <p:cNvPr id="32" name="텍스트 개체 틀 31"/>
          <p:cNvSpPr>
            <a:spLocks noGrp="1"/>
          </p:cNvSpPr>
          <p:nvPr>
            <p:ph type="body" sz="quarter" idx="23"/>
          </p:nvPr>
        </p:nvSpPr>
        <p:spPr>
          <a:xfrm>
            <a:off x="7332974" y="6732853"/>
            <a:ext cx="2088833" cy="439651"/>
          </a:xfrm>
        </p:spPr>
        <p:txBody>
          <a:bodyPr anchor="ctr"/>
          <a:lstStyle/>
          <a:p>
            <a:pPr algn="ctr"/>
            <a:r>
              <a:rPr lang="en-US" altLang="ko-KR" dirty="0" smtClean="0">
                <a:latin typeface="HY강B" panose="02030600000101010101" pitchFamily="18" charset="-127"/>
                <a:ea typeface="HY강B" panose="02030600000101010101" pitchFamily="18" charset="-127"/>
              </a:rPr>
              <a:t>2015</a:t>
            </a:r>
            <a:r>
              <a:rPr lang="ko-KR" altLang="en-US" dirty="0" smtClean="0">
                <a:latin typeface="HY강B" panose="02030600000101010101" pitchFamily="18" charset="-127"/>
                <a:ea typeface="HY강B" panose="02030600000101010101" pitchFamily="18" charset="-127"/>
              </a:rPr>
              <a:t>년 제</a:t>
            </a:r>
            <a:r>
              <a:rPr lang="en-US" altLang="ko-KR" dirty="0" smtClean="0">
                <a:latin typeface="HY강B" panose="02030600000101010101" pitchFamily="18" charset="-127"/>
                <a:ea typeface="HY강B" panose="02030600000101010101" pitchFamily="18" charset="-127"/>
              </a:rPr>
              <a:t>1</a:t>
            </a:r>
            <a:r>
              <a:rPr lang="ko-KR" altLang="en-US" dirty="0" smtClean="0">
                <a:latin typeface="HY강B" panose="02030600000101010101" pitchFamily="18" charset="-127"/>
                <a:ea typeface="HY강B" panose="02030600000101010101" pitchFamily="18" charset="-127"/>
              </a:rPr>
              <a:t>호 </a:t>
            </a:r>
            <a:r>
              <a:rPr lang="en-US" altLang="ko-KR" dirty="0" smtClean="0">
                <a:latin typeface="HY강B" panose="02030600000101010101" pitchFamily="18" charset="-127"/>
                <a:ea typeface="HY강B" panose="02030600000101010101" pitchFamily="18" charset="-127"/>
              </a:rPr>
              <a:t>(2015.3</a:t>
            </a:r>
            <a:r>
              <a:rPr lang="ko-KR" altLang="en-US" dirty="0" smtClean="0">
                <a:latin typeface="HY강B" panose="02030600000101010101" pitchFamily="18" charset="-127"/>
                <a:ea typeface="HY강B" panose="02030600000101010101" pitchFamily="18" charset="-127"/>
              </a:rPr>
              <a:t>월</a:t>
            </a:r>
            <a:r>
              <a:rPr lang="en-US" altLang="ko-KR" dirty="0" smtClean="0">
                <a:latin typeface="HY강B" panose="02030600000101010101" pitchFamily="18" charset="-127"/>
                <a:ea typeface="HY강B" panose="02030600000101010101" pitchFamily="18" charset="-127"/>
              </a:rPr>
              <a:t>)</a:t>
            </a:r>
            <a:endParaRPr lang="ko-KR" dirty="0"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300237" y="5692394"/>
            <a:ext cx="1005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7" name="_x254081912" descr="EMB0000107405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5064" y="6889862"/>
            <a:ext cx="349454" cy="297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-3476626" y="-6725436"/>
            <a:ext cx="85830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9" name="_x254081672" descr="EMB00001074053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87" y="432732"/>
            <a:ext cx="2947404" cy="2294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7981528" y="4968493"/>
            <a:ext cx="1005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31" name="_x254081992" descr="EMB00001074053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5940" y="5403163"/>
            <a:ext cx="703263" cy="703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549480" y="6253172"/>
            <a:ext cx="17940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자격의 </a:t>
            </a:r>
            <a:r>
              <a:rPr lang="ko-KR" altLang="en-US" sz="1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모든것</a:t>
            </a:r>
            <a:r>
              <a:rPr lang="ko-KR" altLang="en-US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ko-K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Q-net</a:t>
            </a:r>
            <a:r>
              <a:rPr lang="en-US" altLang="ko-KR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ko-KR" altLang="en-US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5" name="_x118598648" descr="EMB000013e403e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30" t="30354" r="42175" b="45531"/>
          <a:stretch>
            <a:fillRect/>
          </a:stretch>
        </p:blipFill>
        <p:spPr bwMode="auto">
          <a:xfrm>
            <a:off x="5922256" y="319708"/>
            <a:ext cx="929964" cy="486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9493696" y="7511881"/>
            <a:ext cx="5741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page</a:t>
            </a:r>
            <a:endParaRPr lang="ko-KR" altLang="en-US" sz="11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7125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4"/>
          </p:nvPr>
        </p:nvSpPr>
        <p:spPr>
          <a:xfrm>
            <a:off x="293787" y="1111096"/>
            <a:ext cx="2625698" cy="324000"/>
          </a:xfr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r>
              <a:rPr lang="en-US" altLang="ko-KR" dirty="0" smtClean="0"/>
              <a:t>  1.  </a:t>
            </a:r>
            <a:r>
              <a:rPr lang="ko-KR" altLang="en-US" dirty="0" smtClean="0"/>
              <a:t>신설종목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6"/>
          </p:nvPr>
        </p:nvSpPr>
        <p:spPr>
          <a:xfrm>
            <a:off x="298252" y="357808"/>
            <a:ext cx="2620978" cy="609271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/>
          <a:lstStyle/>
          <a:p>
            <a:pPr algn="ctr"/>
            <a:r>
              <a:rPr lang="en-US" altLang="ko-KR" sz="1600" dirty="0" smtClean="0"/>
              <a:t>2015</a:t>
            </a:r>
            <a:r>
              <a:rPr lang="ko-KR" altLang="en-US" sz="1600" dirty="0" smtClean="0"/>
              <a:t>년도 국가기술자격시험 주요 변경 안내</a:t>
            </a:r>
            <a:endParaRPr lang="ko-KR" altLang="en-US" sz="1600" dirty="0"/>
          </a:p>
        </p:txBody>
      </p:sp>
      <p:sp>
        <p:nvSpPr>
          <p:cNvPr id="20" name="텍스트 개체 틀 1"/>
          <p:cNvSpPr txBox="1">
            <a:spLocks/>
          </p:cNvSpPr>
          <p:nvPr/>
        </p:nvSpPr>
        <p:spPr>
          <a:xfrm>
            <a:off x="257276" y="2302024"/>
            <a:ext cx="2664295" cy="51662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l" defTabSz="754380" rtl="0" eaLnBrk="1" latinLnBrk="1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ko-KR" sz="1200" b="1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454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173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2892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611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 smtClean="0"/>
              <a:t>  </a:t>
            </a:r>
            <a:r>
              <a:rPr lang="en-US" altLang="ko-KR" dirty="0" smtClean="0"/>
              <a:t>2. </a:t>
            </a:r>
            <a:r>
              <a:rPr lang="ko-KR" altLang="en-US" dirty="0" smtClean="0"/>
              <a:t>필기시험 </a:t>
            </a:r>
            <a:r>
              <a:rPr lang="en-US" altLang="ko-KR" dirty="0" smtClean="0"/>
              <a:t>· </a:t>
            </a:r>
            <a:r>
              <a:rPr lang="ko-KR" altLang="en-US" dirty="0" smtClean="0"/>
              <a:t>실기시험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필답형</a:t>
            </a:r>
            <a:r>
              <a:rPr lang="en-US" altLang="ko-KR" dirty="0" smtClean="0"/>
              <a:t>) </a:t>
            </a:r>
            <a:r>
              <a:rPr lang="ko-KR" altLang="en-US" dirty="0" smtClean="0"/>
              <a:t>토요일    </a:t>
            </a:r>
            <a:endParaRPr lang="en-US" altLang="ko-KR" dirty="0" smtClean="0"/>
          </a:p>
          <a:p>
            <a:r>
              <a:rPr lang="en-US" altLang="ko-KR" dirty="0"/>
              <a:t> </a:t>
            </a:r>
            <a:r>
              <a:rPr lang="en-US" altLang="ko-KR" dirty="0" smtClean="0"/>
              <a:t>     </a:t>
            </a:r>
            <a:r>
              <a:rPr lang="ko-KR" altLang="en-US" dirty="0" smtClean="0"/>
              <a:t>시범 시행</a:t>
            </a:r>
            <a:endParaRPr lang="ko-KR" altLang="en-US" dirty="0"/>
          </a:p>
        </p:txBody>
      </p:sp>
      <p:sp>
        <p:nvSpPr>
          <p:cNvPr id="22" name="텍스트 개체 틀 1"/>
          <p:cNvSpPr txBox="1">
            <a:spLocks/>
          </p:cNvSpPr>
          <p:nvPr/>
        </p:nvSpPr>
        <p:spPr>
          <a:xfrm>
            <a:off x="257276" y="4030217"/>
            <a:ext cx="2667301" cy="50273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l" defTabSz="754380" rtl="0" eaLnBrk="1" latinLnBrk="1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ko-KR" sz="1200" b="1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454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173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2892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611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 smtClean="0"/>
              <a:t>  </a:t>
            </a:r>
            <a:r>
              <a:rPr lang="en-US" altLang="ko-KR" dirty="0" smtClean="0"/>
              <a:t>3. </a:t>
            </a:r>
            <a:r>
              <a:rPr lang="ko-KR" altLang="en-US" dirty="0" smtClean="0"/>
              <a:t>국가기술자격 필기시험 면제기간</a:t>
            </a:r>
            <a:endParaRPr lang="en-US" altLang="ko-KR" dirty="0" smtClean="0"/>
          </a:p>
          <a:p>
            <a:r>
              <a:rPr lang="en-US" altLang="ko-KR" dirty="0"/>
              <a:t> </a:t>
            </a:r>
            <a:r>
              <a:rPr lang="en-US" altLang="ko-KR" dirty="0" smtClean="0"/>
              <a:t>    </a:t>
            </a:r>
            <a:r>
              <a:rPr lang="ko-KR" altLang="en-US" dirty="0" smtClean="0"/>
              <a:t> 적용 안내</a:t>
            </a:r>
            <a:endParaRPr lang="ko-KR" altLang="en-US" dirty="0"/>
          </a:p>
        </p:txBody>
      </p:sp>
      <p:sp>
        <p:nvSpPr>
          <p:cNvPr id="24" name="텍스트 개체 틀 1"/>
          <p:cNvSpPr txBox="1">
            <a:spLocks/>
          </p:cNvSpPr>
          <p:nvPr/>
        </p:nvSpPr>
        <p:spPr>
          <a:xfrm>
            <a:off x="270203" y="4544001"/>
            <a:ext cx="2649027" cy="294963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l" defTabSz="754380" rtl="0" eaLnBrk="1" latinLnBrk="1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ko-KR" sz="1200" b="1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454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173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2892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611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100" b="0" dirty="0" smtClean="0"/>
              <a:t>  </a:t>
            </a:r>
            <a:r>
              <a:rPr lang="en-US" altLang="ko-KR" sz="1100" b="0" dirty="0" smtClean="0"/>
              <a:t>o  </a:t>
            </a:r>
            <a:r>
              <a:rPr lang="ko-KR" altLang="en-US" sz="1100" b="0" dirty="0" smtClean="0"/>
              <a:t>필기시험 면제기간 종료일이 토요일 </a:t>
            </a:r>
            <a:endParaRPr lang="en-US" altLang="ko-KR" sz="1100" b="0" dirty="0" smtClean="0"/>
          </a:p>
          <a:p>
            <a:r>
              <a:rPr lang="en-US" altLang="ko-KR" sz="1100" b="0" dirty="0"/>
              <a:t> </a:t>
            </a:r>
            <a:r>
              <a:rPr lang="en-US" altLang="ko-KR" sz="1100" b="0" dirty="0" smtClean="0"/>
              <a:t>     </a:t>
            </a:r>
            <a:r>
              <a:rPr lang="ko-KR" altLang="en-US" sz="1100" b="0" dirty="0" smtClean="0"/>
              <a:t>또는 공휴일인 경우 민법 제</a:t>
            </a:r>
            <a:r>
              <a:rPr lang="en-US" altLang="ko-KR" sz="1100" b="0" dirty="0" smtClean="0"/>
              <a:t>161</a:t>
            </a:r>
            <a:r>
              <a:rPr lang="ko-KR" altLang="en-US" sz="1100" b="0" dirty="0" smtClean="0"/>
              <a:t>조를 </a:t>
            </a:r>
            <a:endParaRPr lang="en-US" altLang="ko-KR" sz="1100" b="0" dirty="0" smtClean="0"/>
          </a:p>
          <a:p>
            <a:r>
              <a:rPr lang="en-US" altLang="ko-KR" sz="1100" b="0" dirty="0"/>
              <a:t> </a:t>
            </a:r>
            <a:r>
              <a:rPr lang="en-US" altLang="ko-KR" sz="1100" b="0" dirty="0" smtClean="0"/>
              <a:t>     </a:t>
            </a:r>
            <a:r>
              <a:rPr lang="ko-KR" altLang="en-US" sz="1100" b="0" dirty="0" smtClean="0"/>
              <a:t>준용</a:t>
            </a:r>
            <a:r>
              <a:rPr lang="en-US" altLang="ko-KR" sz="1100" b="0" dirty="0" smtClean="0"/>
              <a:t>*</a:t>
            </a:r>
          </a:p>
          <a:p>
            <a:pPr>
              <a:lnSpc>
                <a:spcPct val="150000"/>
              </a:lnSpc>
            </a:pPr>
            <a:r>
              <a:rPr lang="en-US" altLang="ko-KR" sz="1100" b="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  </a:t>
            </a:r>
            <a:r>
              <a:rPr lang="en-US" altLang="ko-KR" sz="1000" b="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* </a:t>
            </a:r>
            <a:r>
              <a:rPr lang="ko-KR" altLang="en-US" sz="1000" b="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민법 제</a:t>
            </a:r>
            <a:r>
              <a:rPr lang="en-US" altLang="ko-KR" sz="1000" b="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161</a:t>
            </a:r>
            <a:r>
              <a:rPr lang="ko-KR" altLang="en-US" sz="1000" b="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조 </a:t>
            </a:r>
            <a:r>
              <a:rPr lang="en-US" altLang="ko-KR" sz="1000" b="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: </a:t>
            </a:r>
            <a:r>
              <a:rPr lang="ko-KR" altLang="en-US" sz="1000" b="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기간의 말일이 토요일     </a:t>
            </a:r>
            <a:endParaRPr lang="en-US" altLang="ko-KR" sz="1000" b="0" dirty="0" smtClean="0">
              <a:latin typeface="휴먼고딕" panose="02010504000101010101" pitchFamily="2" charset="-127"/>
              <a:ea typeface="휴먼고딕" panose="02010504000101010101" pitchFamily="2" charset="-127"/>
            </a:endParaRPr>
          </a:p>
          <a:p>
            <a:r>
              <a:rPr lang="en-US" altLang="ko-KR" sz="1000" b="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    </a:t>
            </a:r>
            <a:r>
              <a:rPr lang="ko-KR" altLang="en-US" sz="1000" b="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또는 공휴일에 해당한 때에는 기간은 </a:t>
            </a:r>
            <a:endParaRPr lang="en-US" altLang="ko-KR" sz="1000" b="0" dirty="0" smtClean="0">
              <a:latin typeface="휴먼고딕" panose="02010504000101010101" pitchFamily="2" charset="-127"/>
              <a:ea typeface="휴먼고딕" panose="02010504000101010101" pitchFamily="2" charset="-127"/>
            </a:endParaRPr>
          </a:p>
          <a:p>
            <a:r>
              <a:rPr lang="en-US" altLang="ko-KR" sz="1000" b="0" dirty="0">
                <a:latin typeface="휴먼고딕" panose="02010504000101010101" pitchFamily="2" charset="-127"/>
                <a:ea typeface="휴먼고딕" panose="02010504000101010101" pitchFamily="2" charset="-127"/>
              </a:rPr>
              <a:t> </a:t>
            </a:r>
            <a:r>
              <a:rPr lang="en-US" altLang="ko-KR" sz="1000" b="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   </a:t>
            </a:r>
            <a:r>
              <a:rPr lang="ko-KR" altLang="en-US" sz="1000" b="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그 익일로 만료한다</a:t>
            </a:r>
            <a:r>
              <a:rPr lang="en-US" altLang="ko-KR" sz="1000" b="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.</a:t>
            </a:r>
          </a:p>
          <a:p>
            <a:endParaRPr lang="en-US" altLang="ko-KR" sz="400" b="0" dirty="0" smtClean="0">
              <a:latin typeface="휴먼고딕" panose="02010504000101010101" pitchFamily="2" charset="-127"/>
              <a:ea typeface="휴먼고딕" panose="02010504000101010101" pitchFamily="2" charset="-127"/>
            </a:endParaRPr>
          </a:p>
          <a:p>
            <a:r>
              <a:rPr lang="en-US" altLang="ko-KR" sz="1100" b="0" dirty="0" smtClean="0"/>
              <a:t>  </a:t>
            </a:r>
            <a:r>
              <a:rPr lang="ko-KR" altLang="en-US" sz="1100" b="0" dirty="0" smtClean="0"/>
              <a:t>☞</a:t>
            </a:r>
            <a:r>
              <a:rPr lang="en-US" altLang="ko-KR" sz="1100" b="0" dirty="0" smtClean="0"/>
              <a:t> </a:t>
            </a:r>
            <a:r>
              <a:rPr lang="ko-KR" altLang="en-US" sz="1100" b="0" dirty="0" smtClean="0"/>
              <a:t>이에 따라</a:t>
            </a:r>
            <a:r>
              <a:rPr lang="en-US" altLang="ko-KR" sz="1100" b="0" dirty="0" smtClean="0"/>
              <a:t>, </a:t>
            </a:r>
            <a:r>
              <a:rPr lang="ko-KR" altLang="en-US" sz="1100" b="0" dirty="0" smtClean="0"/>
              <a:t>필기시험 </a:t>
            </a:r>
            <a:r>
              <a:rPr lang="ko-KR" altLang="en-US" sz="1100" b="0" dirty="0" smtClean="0">
                <a:solidFill>
                  <a:srgbClr val="002060"/>
                </a:solidFill>
              </a:rPr>
              <a:t>면제기간 종료일이    </a:t>
            </a:r>
            <a:endParaRPr lang="en-US" altLang="ko-KR" sz="1100" b="0" dirty="0" smtClean="0">
              <a:solidFill>
                <a:srgbClr val="002060"/>
              </a:solidFill>
            </a:endParaRPr>
          </a:p>
          <a:p>
            <a:r>
              <a:rPr lang="en-US" altLang="ko-KR" sz="1100" b="0" dirty="0">
                <a:solidFill>
                  <a:srgbClr val="002060"/>
                </a:solidFill>
              </a:rPr>
              <a:t> </a:t>
            </a:r>
            <a:r>
              <a:rPr lang="en-US" altLang="ko-KR" sz="1100" b="0" dirty="0" smtClean="0">
                <a:solidFill>
                  <a:srgbClr val="002060"/>
                </a:solidFill>
              </a:rPr>
              <a:t>      </a:t>
            </a:r>
            <a:r>
              <a:rPr lang="ko-KR" altLang="en-US" sz="1100" b="0" dirty="0" smtClean="0">
                <a:solidFill>
                  <a:srgbClr val="002060"/>
                </a:solidFill>
              </a:rPr>
              <a:t>공휴일이고 그 다음날인 월요일에 해당 </a:t>
            </a:r>
            <a:endParaRPr lang="en-US" altLang="ko-KR" sz="1100" b="0" dirty="0" smtClean="0">
              <a:solidFill>
                <a:srgbClr val="002060"/>
              </a:solidFill>
            </a:endParaRPr>
          </a:p>
          <a:p>
            <a:r>
              <a:rPr lang="en-US" altLang="ko-KR" sz="1100" b="0" dirty="0">
                <a:solidFill>
                  <a:srgbClr val="002060"/>
                </a:solidFill>
              </a:rPr>
              <a:t> </a:t>
            </a:r>
            <a:r>
              <a:rPr lang="en-US" altLang="ko-KR" sz="1100" b="0" dirty="0" smtClean="0">
                <a:solidFill>
                  <a:srgbClr val="002060"/>
                </a:solidFill>
              </a:rPr>
              <a:t>      </a:t>
            </a:r>
            <a:r>
              <a:rPr lang="ko-KR" altLang="en-US" sz="1100" b="0" dirty="0" smtClean="0">
                <a:solidFill>
                  <a:srgbClr val="002060"/>
                </a:solidFill>
              </a:rPr>
              <a:t>실기시험 원서접수가 시작 </a:t>
            </a:r>
            <a:r>
              <a:rPr lang="ko-KR" altLang="en-US" sz="1100" b="0" dirty="0" smtClean="0"/>
              <a:t>된다면 원서</a:t>
            </a:r>
            <a:endParaRPr lang="en-US" altLang="ko-KR" sz="1100" b="0" dirty="0" smtClean="0"/>
          </a:p>
          <a:p>
            <a:r>
              <a:rPr lang="en-US" altLang="ko-KR" sz="1100" b="0" dirty="0"/>
              <a:t> </a:t>
            </a:r>
            <a:r>
              <a:rPr lang="en-US" altLang="ko-KR" sz="1100" b="0" dirty="0" smtClean="0"/>
              <a:t>      </a:t>
            </a:r>
            <a:r>
              <a:rPr lang="ko-KR" altLang="en-US" sz="1100" b="0" dirty="0" smtClean="0"/>
              <a:t>접수가 가능함</a:t>
            </a:r>
            <a:endParaRPr lang="en-US" altLang="ko-KR" sz="1100" b="0" dirty="0" smtClean="0"/>
          </a:p>
          <a:p>
            <a:endParaRPr lang="en-US" altLang="ko-KR" sz="300" b="0" dirty="0" smtClean="0"/>
          </a:p>
          <a:p>
            <a:r>
              <a:rPr lang="en-US" altLang="ko-KR" sz="1100" b="0" dirty="0" smtClean="0"/>
              <a:t>   </a:t>
            </a:r>
            <a:r>
              <a:rPr lang="en-US" altLang="ko-KR" sz="1050" b="0" dirty="0" smtClean="0"/>
              <a:t>[</a:t>
            </a:r>
            <a:r>
              <a:rPr lang="ko-KR" altLang="en-US" sz="1050" b="0" dirty="0" smtClean="0"/>
              <a:t>예시</a:t>
            </a:r>
            <a:r>
              <a:rPr lang="en-US" altLang="ko-KR" sz="1050" b="0" dirty="0" smtClean="0"/>
              <a:t>] 2013</a:t>
            </a:r>
            <a:r>
              <a:rPr lang="ko-KR" altLang="en-US" sz="1050" b="0" dirty="0" smtClean="0"/>
              <a:t>년도 기사</a:t>
            </a:r>
            <a:r>
              <a:rPr lang="en-US" altLang="ko-KR" sz="1050" b="0" dirty="0" smtClean="0"/>
              <a:t>3</a:t>
            </a:r>
            <a:r>
              <a:rPr lang="ko-KR" altLang="en-US" sz="1050" b="0" dirty="0" smtClean="0"/>
              <a:t>회 필기시험 합격자</a:t>
            </a:r>
            <a:endParaRPr lang="en-US" altLang="ko-KR" sz="1050" b="0" dirty="0" smtClean="0"/>
          </a:p>
          <a:p>
            <a:r>
              <a:rPr lang="en-US" altLang="ko-KR" sz="1050" b="0" dirty="0" smtClean="0"/>
              <a:t>     - </a:t>
            </a:r>
            <a:r>
              <a:rPr lang="ko-KR" altLang="en-US" sz="1050" b="0" dirty="0" smtClean="0"/>
              <a:t>필기 면제기간 </a:t>
            </a:r>
            <a:r>
              <a:rPr lang="en-US" altLang="ko-KR" sz="1050" b="0" dirty="0" smtClean="0"/>
              <a:t>: ’13.8.30 ~ ’15.8.29(</a:t>
            </a:r>
            <a:r>
              <a:rPr lang="ko-KR" altLang="en-US" sz="1050" b="0" dirty="0" smtClean="0"/>
              <a:t>토</a:t>
            </a:r>
            <a:r>
              <a:rPr lang="en-US" altLang="ko-KR" sz="1050" b="0" dirty="0" smtClean="0"/>
              <a:t>)</a:t>
            </a:r>
          </a:p>
          <a:p>
            <a:r>
              <a:rPr lang="en-US" altLang="ko-KR" sz="1050" b="0" dirty="0"/>
              <a:t> </a:t>
            </a:r>
            <a:r>
              <a:rPr lang="en-US" altLang="ko-KR" sz="1050" b="0" dirty="0" smtClean="0"/>
              <a:t>    - </a:t>
            </a:r>
            <a:r>
              <a:rPr lang="ko-KR" altLang="en-US" sz="1050" b="0" dirty="0" smtClean="0"/>
              <a:t>실기 접수기간 </a:t>
            </a:r>
            <a:r>
              <a:rPr lang="en-US" altLang="ko-KR" sz="1050" b="0" dirty="0" smtClean="0"/>
              <a:t>: ’15.8.31 ~ 9.3</a:t>
            </a:r>
            <a:r>
              <a:rPr lang="en-US" altLang="ko-KR" sz="1100" b="0" dirty="0" smtClean="0"/>
              <a:t> </a:t>
            </a:r>
          </a:p>
          <a:p>
            <a:endParaRPr lang="en-US" altLang="ko-KR" sz="500" b="0" dirty="0" smtClean="0"/>
          </a:p>
          <a:p>
            <a:r>
              <a:rPr lang="en-US" altLang="ko-KR" sz="1050" b="0" dirty="0" smtClean="0"/>
              <a:t>   -&gt; </a:t>
            </a:r>
            <a:r>
              <a:rPr lang="ko-KR" altLang="en-US" sz="1050" b="0" dirty="0" smtClean="0"/>
              <a:t>민법 제</a:t>
            </a:r>
            <a:r>
              <a:rPr lang="en-US" altLang="ko-KR" sz="1050" b="0" dirty="0" smtClean="0"/>
              <a:t>161</a:t>
            </a:r>
            <a:r>
              <a:rPr lang="ko-KR" altLang="en-US" sz="1050" b="0" dirty="0" smtClean="0"/>
              <a:t>조를 준용하여</a:t>
            </a:r>
            <a:r>
              <a:rPr lang="en-US" altLang="ko-KR" sz="1050" b="0" dirty="0" smtClean="0"/>
              <a:t>,</a:t>
            </a:r>
            <a:r>
              <a:rPr lang="ko-KR" altLang="en-US" sz="1050" b="0" dirty="0" smtClean="0"/>
              <a:t> 면제기간이 </a:t>
            </a:r>
            <a:endParaRPr lang="en-US" altLang="ko-KR" sz="1050" b="0" dirty="0" smtClean="0"/>
          </a:p>
          <a:p>
            <a:r>
              <a:rPr lang="en-US" altLang="ko-KR" sz="1050" b="0" dirty="0"/>
              <a:t> </a:t>
            </a:r>
            <a:r>
              <a:rPr lang="en-US" altLang="ko-KR" sz="1050" b="0" dirty="0" smtClean="0"/>
              <a:t>       </a:t>
            </a:r>
            <a:r>
              <a:rPr lang="ko-KR" altLang="en-US" sz="1050" b="0" dirty="0" err="1" smtClean="0"/>
              <a:t>도과</a:t>
            </a:r>
            <a:r>
              <a:rPr lang="ko-KR" altLang="en-US" sz="1050" b="0" dirty="0" smtClean="0"/>
              <a:t> 했지만 실기 원서접수 가능</a:t>
            </a:r>
            <a:endParaRPr lang="en-US" altLang="ko-KR" sz="1050" b="0" dirty="0" smtClean="0"/>
          </a:p>
        </p:txBody>
      </p:sp>
      <p:sp>
        <p:nvSpPr>
          <p:cNvPr id="26" name="텍스트 개체 틀 1"/>
          <p:cNvSpPr txBox="1">
            <a:spLocks/>
          </p:cNvSpPr>
          <p:nvPr/>
        </p:nvSpPr>
        <p:spPr>
          <a:xfrm>
            <a:off x="278854" y="1398048"/>
            <a:ext cx="2641483" cy="82048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l" defTabSz="754380" rtl="0" eaLnBrk="1" latinLnBrk="1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ko-KR" sz="1200" b="1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454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173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2892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611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100" b="0" dirty="0" smtClean="0"/>
              <a:t>   </a:t>
            </a:r>
            <a:r>
              <a:rPr lang="en-US" altLang="ko-KR" sz="1100" b="0" dirty="0" smtClean="0"/>
              <a:t>- </a:t>
            </a:r>
            <a:r>
              <a:rPr lang="ko-KR" altLang="en-US" sz="1100" b="0" dirty="0" smtClean="0"/>
              <a:t>종목 </a:t>
            </a:r>
            <a:r>
              <a:rPr lang="en-US" altLang="ko-KR" sz="1100" b="0" dirty="0" smtClean="0"/>
              <a:t>: </a:t>
            </a:r>
            <a:r>
              <a:rPr lang="ko-KR" altLang="en-US" sz="1100" b="0" dirty="0" smtClean="0"/>
              <a:t>미용사</a:t>
            </a:r>
            <a:r>
              <a:rPr lang="en-US" altLang="ko-KR" sz="1100" b="0" dirty="0" smtClean="0"/>
              <a:t>(</a:t>
            </a:r>
            <a:r>
              <a:rPr lang="ko-KR" altLang="en-US" sz="1100" b="0" dirty="0" smtClean="0"/>
              <a:t>네일</a:t>
            </a:r>
            <a:r>
              <a:rPr lang="en-US" altLang="ko-KR" sz="1100" b="0" dirty="0" smtClean="0"/>
              <a:t>)</a:t>
            </a:r>
          </a:p>
          <a:p>
            <a:r>
              <a:rPr lang="en-US" altLang="ko-KR" sz="1100" b="0" dirty="0"/>
              <a:t> </a:t>
            </a:r>
            <a:r>
              <a:rPr lang="en-US" altLang="ko-KR" sz="1100" b="0" dirty="0" smtClean="0"/>
              <a:t>  - </a:t>
            </a:r>
            <a:r>
              <a:rPr lang="ko-KR" altLang="en-US" sz="1100" b="0" dirty="0" smtClean="0"/>
              <a:t>필기시험 </a:t>
            </a:r>
            <a:r>
              <a:rPr lang="en-US" altLang="ko-KR" sz="1100" b="0" dirty="0" smtClean="0"/>
              <a:t>: 1</a:t>
            </a:r>
            <a:r>
              <a:rPr lang="ko-KR" altLang="en-US" sz="1100" b="0" dirty="0" smtClean="0"/>
              <a:t>시간</a:t>
            </a:r>
            <a:endParaRPr lang="en-US" altLang="ko-KR" sz="1100" b="0" dirty="0" smtClean="0"/>
          </a:p>
          <a:p>
            <a:r>
              <a:rPr lang="en-US" altLang="ko-KR" sz="1100" b="0" dirty="0"/>
              <a:t> </a:t>
            </a:r>
            <a:r>
              <a:rPr lang="en-US" altLang="ko-KR" sz="1100" b="0" dirty="0" smtClean="0"/>
              <a:t>  - </a:t>
            </a:r>
            <a:r>
              <a:rPr lang="ko-KR" altLang="en-US" sz="1100" b="0" dirty="0" smtClean="0"/>
              <a:t>실기시험 </a:t>
            </a:r>
            <a:r>
              <a:rPr lang="en-US" altLang="ko-KR" sz="1100" b="0" dirty="0" smtClean="0"/>
              <a:t>: </a:t>
            </a:r>
            <a:r>
              <a:rPr lang="ko-KR" altLang="en-US" sz="1100" b="0" dirty="0" err="1" smtClean="0"/>
              <a:t>작업형</a:t>
            </a:r>
            <a:r>
              <a:rPr lang="en-US" altLang="ko-KR" sz="1100" b="0" dirty="0" smtClean="0"/>
              <a:t>(2</a:t>
            </a:r>
            <a:r>
              <a:rPr lang="ko-KR" altLang="en-US" sz="1100" b="0" dirty="0" smtClean="0"/>
              <a:t>시간</a:t>
            </a:r>
            <a:r>
              <a:rPr lang="en-US" altLang="ko-KR" sz="1100" b="0" dirty="0" smtClean="0"/>
              <a:t>30</a:t>
            </a:r>
            <a:r>
              <a:rPr lang="ko-KR" altLang="en-US" sz="1100" b="0" dirty="0" smtClean="0"/>
              <a:t>분</a:t>
            </a:r>
            <a:r>
              <a:rPr lang="en-US" altLang="ko-KR" sz="1100" b="0" dirty="0" smtClean="0"/>
              <a:t>)</a:t>
            </a:r>
          </a:p>
          <a:p>
            <a:r>
              <a:rPr lang="en-US" altLang="ko-KR" sz="1100" b="0" dirty="0"/>
              <a:t> </a:t>
            </a:r>
            <a:r>
              <a:rPr lang="en-US" altLang="ko-KR" sz="1100" b="0" dirty="0" smtClean="0"/>
              <a:t>  - </a:t>
            </a:r>
            <a:r>
              <a:rPr lang="ko-KR" altLang="en-US" sz="1100" b="0" dirty="0" smtClean="0"/>
              <a:t>출제기준 </a:t>
            </a:r>
            <a:r>
              <a:rPr lang="en-US" altLang="ko-KR" sz="1100" b="0" dirty="0" smtClean="0"/>
              <a:t>: [Q-net –</a:t>
            </a:r>
            <a:r>
              <a:rPr lang="ko-KR" altLang="en-US" sz="1100" b="0" dirty="0" smtClean="0"/>
              <a:t>고객만족</a:t>
            </a:r>
            <a:r>
              <a:rPr lang="en-US" altLang="ko-KR" sz="1100" b="0" dirty="0" smtClean="0"/>
              <a:t>–</a:t>
            </a:r>
            <a:r>
              <a:rPr lang="ko-KR" altLang="en-US" sz="1100" b="0" dirty="0" smtClean="0"/>
              <a:t>자료실</a:t>
            </a:r>
            <a:r>
              <a:rPr lang="en-US" altLang="ko-KR" sz="1100" b="0" dirty="0" smtClean="0"/>
              <a:t>]</a:t>
            </a:r>
            <a:endParaRPr lang="ko-KR" altLang="en-US" sz="1100" b="0" dirty="0"/>
          </a:p>
        </p:txBody>
      </p:sp>
      <p:sp>
        <p:nvSpPr>
          <p:cNvPr id="28" name="텍스트 개체 틀 1"/>
          <p:cNvSpPr txBox="1">
            <a:spLocks/>
          </p:cNvSpPr>
          <p:nvPr/>
        </p:nvSpPr>
        <p:spPr>
          <a:xfrm>
            <a:off x="257276" y="2818644"/>
            <a:ext cx="2664295" cy="11395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l" defTabSz="754380" rtl="0" eaLnBrk="1" latinLnBrk="1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ko-KR" sz="1200" b="1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454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173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2892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611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100" b="0" dirty="0" smtClean="0"/>
              <a:t>   </a:t>
            </a:r>
            <a:r>
              <a:rPr lang="en-US" altLang="ko-KR" sz="1100" b="0" dirty="0" smtClean="0"/>
              <a:t>- </a:t>
            </a:r>
            <a:r>
              <a:rPr lang="ko-KR" altLang="en-US" sz="1100" b="0" dirty="0" smtClean="0"/>
              <a:t>기술사</a:t>
            </a:r>
            <a:r>
              <a:rPr lang="en-US" altLang="ko-KR" sz="1100" b="0" dirty="0" smtClean="0"/>
              <a:t>(</a:t>
            </a:r>
            <a:r>
              <a:rPr lang="ko-KR" altLang="en-US" sz="1100" b="0" dirty="0" smtClean="0"/>
              <a:t>필기</a:t>
            </a:r>
            <a:r>
              <a:rPr lang="en-US" altLang="ko-KR" sz="1100" b="0" dirty="0" smtClean="0"/>
              <a:t>) : 107</a:t>
            </a:r>
            <a:r>
              <a:rPr lang="ko-KR" altLang="en-US" sz="1100" b="0" dirty="0" smtClean="0"/>
              <a:t>회</a:t>
            </a:r>
            <a:r>
              <a:rPr lang="en-US" altLang="ko-KR" sz="1100" b="0" dirty="0" smtClean="0"/>
              <a:t>(8.1, </a:t>
            </a:r>
            <a:r>
              <a:rPr lang="ko-KR" altLang="en-US" sz="1100" b="0" dirty="0" smtClean="0"/>
              <a:t>토</a:t>
            </a:r>
            <a:r>
              <a:rPr lang="en-US" altLang="ko-KR" sz="1100" b="0" dirty="0" smtClean="0"/>
              <a:t>)</a:t>
            </a:r>
          </a:p>
          <a:p>
            <a:r>
              <a:rPr lang="en-US" altLang="ko-KR" sz="1100" b="0" dirty="0" smtClean="0"/>
              <a:t>   - </a:t>
            </a:r>
            <a:r>
              <a:rPr lang="ko-KR" altLang="en-US" sz="1100" b="0" dirty="0" err="1" smtClean="0"/>
              <a:t>기능장</a:t>
            </a:r>
            <a:r>
              <a:rPr lang="en-US" altLang="ko-KR" sz="1100" b="0" dirty="0" smtClean="0"/>
              <a:t>(</a:t>
            </a:r>
            <a:r>
              <a:rPr lang="ko-KR" altLang="en-US" sz="1100" b="0" dirty="0" smtClean="0"/>
              <a:t>필기</a:t>
            </a:r>
            <a:r>
              <a:rPr lang="en-US" altLang="ko-KR" sz="1100" b="0" dirty="0" smtClean="0"/>
              <a:t>) : 57</a:t>
            </a:r>
            <a:r>
              <a:rPr lang="ko-KR" altLang="en-US" sz="1100" b="0" dirty="0" smtClean="0"/>
              <a:t>회</a:t>
            </a:r>
            <a:r>
              <a:rPr lang="en-US" altLang="ko-KR" sz="1100" b="0" dirty="0" smtClean="0"/>
              <a:t>(4.4, </a:t>
            </a:r>
            <a:r>
              <a:rPr lang="ko-KR" altLang="en-US" sz="1100" b="0" dirty="0" smtClean="0"/>
              <a:t>토</a:t>
            </a:r>
            <a:r>
              <a:rPr lang="en-US" altLang="ko-KR" sz="1100" b="0" dirty="0" smtClean="0"/>
              <a:t>)</a:t>
            </a:r>
          </a:p>
          <a:p>
            <a:r>
              <a:rPr lang="en-US" altLang="ko-KR" sz="1100" b="0" dirty="0" smtClean="0"/>
              <a:t>   - </a:t>
            </a:r>
            <a:r>
              <a:rPr lang="ko-KR" altLang="en-US" sz="1100" b="0" dirty="0" smtClean="0"/>
              <a:t>기사</a:t>
            </a:r>
            <a:r>
              <a:rPr lang="en-US" altLang="ko-KR" sz="1100" b="0" dirty="0" smtClean="0"/>
              <a:t>(</a:t>
            </a:r>
            <a:r>
              <a:rPr lang="ko-KR" altLang="en-US" sz="1100" b="0" dirty="0" smtClean="0"/>
              <a:t>필기</a:t>
            </a:r>
            <a:r>
              <a:rPr lang="en-US" altLang="ko-KR" sz="1100" b="0" dirty="0" smtClean="0"/>
              <a:t>) : 4</a:t>
            </a:r>
            <a:r>
              <a:rPr lang="ko-KR" altLang="en-US" sz="1100" b="0" dirty="0" smtClean="0"/>
              <a:t>회</a:t>
            </a:r>
            <a:r>
              <a:rPr lang="en-US" altLang="ko-KR" sz="1100" b="0" dirty="0" smtClean="0"/>
              <a:t>(9.19, </a:t>
            </a:r>
            <a:r>
              <a:rPr lang="ko-KR" altLang="en-US" sz="1100" b="0" dirty="0" smtClean="0"/>
              <a:t>토</a:t>
            </a:r>
            <a:r>
              <a:rPr lang="en-US" altLang="ko-KR" sz="1100" b="0" dirty="0" smtClean="0"/>
              <a:t>)</a:t>
            </a:r>
          </a:p>
          <a:p>
            <a:r>
              <a:rPr lang="en-US" altLang="ko-KR" sz="1100" b="0" dirty="0"/>
              <a:t> </a:t>
            </a:r>
            <a:r>
              <a:rPr lang="en-US" altLang="ko-KR" sz="1100" b="0" dirty="0" smtClean="0"/>
              <a:t>  - </a:t>
            </a:r>
            <a:r>
              <a:rPr lang="ko-KR" altLang="en-US" sz="1100" b="0" dirty="0" smtClean="0"/>
              <a:t>기능사</a:t>
            </a:r>
            <a:r>
              <a:rPr lang="en-US" altLang="ko-KR" sz="1100" b="0" dirty="0" smtClean="0"/>
              <a:t>(</a:t>
            </a:r>
            <a:r>
              <a:rPr lang="ko-KR" altLang="en-US" sz="1100" b="0" dirty="0" smtClean="0"/>
              <a:t>필기</a:t>
            </a:r>
            <a:r>
              <a:rPr lang="en-US" altLang="ko-KR" sz="1100" b="0" dirty="0" smtClean="0"/>
              <a:t>) : 2</a:t>
            </a:r>
            <a:r>
              <a:rPr lang="ko-KR" altLang="en-US" sz="1100" b="0" dirty="0" smtClean="0"/>
              <a:t>회</a:t>
            </a:r>
            <a:r>
              <a:rPr lang="en-US" altLang="ko-KR" sz="1100" b="0" dirty="0" smtClean="0"/>
              <a:t>(4.4, </a:t>
            </a:r>
            <a:r>
              <a:rPr lang="ko-KR" altLang="en-US" sz="1100" b="0" dirty="0" smtClean="0"/>
              <a:t>토</a:t>
            </a:r>
            <a:r>
              <a:rPr lang="en-US" altLang="ko-KR" sz="1100" b="0" dirty="0" smtClean="0"/>
              <a:t>)</a:t>
            </a:r>
          </a:p>
          <a:p>
            <a:r>
              <a:rPr lang="en-US" altLang="ko-KR" sz="1100" b="0" dirty="0"/>
              <a:t> </a:t>
            </a:r>
            <a:r>
              <a:rPr lang="en-US" altLang="ko-KR" sz="1100" b="0" dirty="0" smtClean="0"/>
              <a:t>  - </a:t>
            </a:r>
            <a:r>
              <a:rPr lang="ko-KR" altLang="en-US" sz="1100" b="0" dirty="0" smtClean="0"/>
              <a:t>기능사</a:t>
            </a:r>
            <a:r>
              <a:rPr lang="en-US" altLang="ko-KR" sz="1100" b="0" dirty="0" smtClean="0"/>
              <a:t>(</a:t>
            </a:r>
            <a:r>
              <a:rPr lang="ko-KR" altLang="en-US" sz="1100" b="0" dirty="0" smtClean="0"/>
              <a:t>실기</a:t>
            </a:r>
            <a:r>
              <a:rPr lang="en-US" altLang="ko-KR" sz="1100" b="0" dirty="0" smtClean="0"/>
              <a:t>_</a:t>
            </a:r>
            <a:r>
              <a:rPr lang="ko-KR" altLang="en-US" sz="1100" b="0" dirty="0" smtClean="0"/>
              <a:t>필답</a:t>
            </a:r>
            <a:r>
              <a:rPr lang="en-US" altLang="ko-KR" sz="1100" b="0" dirty="0" smtClean="0"/>
              <a:t>) : 3</a:t>
            </a:r>
            <a:r>
              <a:rPr lang="ko-KR" altLang="en-US" sz="1100" b="0" dirty="0" smtClean="0"/>
              <a:t>회</a:t>
            </a:r>
            <a:r>
              <a:rPr lang="en-US" altLang="ko-KR" sz="1100" b="0" dirty="0" smtClean="0"/>
              <a:t>(6.13, </a:t>
            </a:r>
            <a:r>
              <a:rPr lang="ko-KR" altLang="en-US" sz="1100" b="0" dirty="0" smtClean="0"/>
              <a:t>토</a:t>
            </a:r>
            <a:r>
              <a:rPr lang="en-US" altLang="ko-KR" sz="1100" b="0" dirty="0" smtClean="0"/>
              <a:t>),</a:t>
            </a:r>
          </a:p>
          <a:p>
            <a:r>
              <a:rPr lang="en-US" altLang="ko-KR" sz="1100" b="0" dirty="0"/>
              <a:t> </a:t>
            </a:r>
            <a:r>
              <a:rPr lang="en-US" altLang="ko-KR" sz="1100" b="0" dirty="0" smtClean="0"/>
              <a:t>                                           5</a:t>
            </a:r>
            <a:r>
              <a:rPr lang="ko-KR" altLang="en-US" sz="1100" b="0" dirty="0" smtClean="0"/>
              <a:t>회</a:t>
            </a:r>
            <a:r>
              <a:rPr lang="en-US" altLang="ko-KR" sz="1100" b="0" dirty="0" smtClean="0"/>
              <a:t>(11.21, </a:t>
            </a:r>
            <a:r>
              <a:rPr lang="ko-KR" altLang="en-US" sz="1100" b="0" dirty="0" smtClean="0"/>
              <a:t>토</a:t>
            </a:r>
            <a:r>
              <a:rPr lang="en-US" altLang="ko-KR" sz="1100" b="0" dirty="0" smtClean="0"/>
              <a:t>)</a:t>
            </a:r>
          </a:p>
        </p:txBody>
      </p:sp>
      <p:sp>
        <p:nvSpPr>
          <p:cNvPr id="30" name="텍스트 개체 틀 1"/>
          <p:cNvSpPr txBox="1">
            <a:spLocks/>
          </p:cNvSpPr>
          <p:nvPr/>
        </p:nvSpPr>
        <p:spPr>
          <a:xfrm>
            <a:off x="3248456" y="357808"/>
            <a:ext cx="3508936" cy="35602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l" defTabSz="754380" rtl="0" eaLnBrk="1" latinLnBrk="1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ko-KR" sz="1200" b="1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454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173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2892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611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 smtClean="0"/>
              <a:t> </a:t>
            </a:r>
            <a:r>
              <a:rPr lang="en-US" altLang="ko-KR" dirty="0" smtClean="0"/>
              <a:t>4. </a:t>
            </a:r>
            <a:r>
              <a:rPr lang="ko-KR" altLang="en-US" dirty="0" smtClean="0"/>
              <a:t>최종 합격자발표 이원화</a:t>
            </a:r>
            <a:endParaRPr lang="ko-KR" altLang="en-US" dirty="0"/>
          </a:p>
        </p:txBody>
      </p:sp>
      <p:sp>
        <p:nvSpPr>
          <p:cNvPr id="31" name="텍스트 개체 틀 1"/>
          <p:cNvSpPr txBox="1">
            <a:spLocks/>
          </p:cNvSpPr>
          <p:nvPr/>
        </p:nvSpPr>
        <p:spPr>
          <a:xfrm>
            <a:off x="3248456" y="717848"/>
            <a:ext cx="3508936" cy="67757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l" defTabSz="754380" rtl="0" eaLnBrk="1" latinLnBrk="1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ko-KR" sz="1200" b="1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454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173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2892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611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ko-KR" sz="1050" b="0" dirty="0" smtClean="0"/>
          </a:p>
          <a:p>
            <a:endParaRPr lang="en-US" altLang="ko-KR" sz="1050" b="0" dirty="0"/>
          </a:p>
          <a:p>
            <a:endParaRPr lang="en-US" altLang="ko-KR" sz="1050" b="0" dirty="0" smtClean="0"/>
          </a:p>
          <a:p>
            <a:endParaRPr lang="en-US" altLang="ko-KR" sz="1050" b="0" dirty="0"/>
          </a:p>
          <a:p>
            <a:endParaRPr lang="en-US" altLang="ko-KR" sz="1050" b="0" dirty="0" smtClean="0"/>
          </a:p>
          <a:p>
            <a:endParaRPr lang="en-US" altLang="ko-KR" sz="1050" b="0" dirty="0"/>
          </a:p>
          <a:p>
            <a:endParaRPr lang="en-US" altLang="ko-KR" sz="1050" b="0" dirty="0" smtClean="0"/>
          </a:p>
          <a:p>
            <a:endParaRPr lang="en-US" altLang="ko-KR" sz="1050" b="0" dirty="0"/>
          </a:p>
          <a:p>
            <a:endParaRPr lang="en-US" altLang="ko-KR" sz="1050" b="0" dirty="0" smtClean="0"/>
          </a:p>
          <a:p>
            <a:endParaRPr lang="en-US" altLang="ko-KR" sz="1050" b="0" dirty="0"/>
          </a:p>
          <a:p>
            <a:endParaRPr lang="en-US" altLang="ko-KR" sz="1050" b="0" dirty="0" smtClean="0"/>
          </a:p>
          <a:p>
            <a:endParaRPr lang="en-US" altLang="ko-KR" sz="1050" b="0" dirty="0"/>
          </a:p>
          <a:p>
            <a:endParaRPr lang="en-US" altLang="ko-KR" sz="1050" b="0" dirty="0" smtClean="0"/>
          </a:p>
          <a:p>
            <a:endParaRPr lang="en-US" altLang="ko-KR" sz="1050" b="0" dirty="0"/>
          </a:p>
          <a:p>
            <a:endParaRPr lang="en-US" altLang="ko-KR" sz="1050" b="0" dirty="0" smtClean="0"/>
          </a:p>
          <a:p>
            <a:endParaRPr lang="en-US" altLang="ko-KR" sz="1050" b="0" dirty="0"/>
          </a:p>
          <a:p>
            <a:endParaRPr lang="en-US" altLang="ko-KR" sz="1050" b="0" dirty="0" smtClean="0"/>
          </a:p>
          <a:p>
            <a:endParaRPr lang="en-US" altLang="ko-KR" sz="1050" b="0" dirty="0"/>
          </a:p>
          <a:p>
            <a:endParaRPr lang="en-US" altLang="ko-KR" sz="1050" b="0" dirty="0" smtClean="0"/>
          </a:p>
          <a:p>
            <a:endParaRPr lang="en-US" altLang="ko-KR" sz="1050" b="0" dirty="0"/>
          </a:p>
          <a:p>
            <a:endParaRPr lang="en-US" altLang="ko-KR" sz="1050" b="0" dirty="0" smtClean="0"/>
          </a:p>
          <a:p>
            <a:endParaRPr lang="en-US" altLang="ko-KR" sz="1050" b="0" dirty="0"/>
          </a:p>
          <a:p>
            <a:endParaRPr lang="en-US" altLang="ko-KR" sz="1050" b="0" dirty="0" smtClean="0"/>
          </a:p>
          <a:p>
            <a:endParaRPr lang="en-US" altLang="ko-KR" sz="1050" b="0" dirty="0"/>
          </a:p>
          <a:p>
            <a:endParaRPr lang="en-US" altLang="ko-KR" sz="1050" b="0" dirty="0" smtClean="0"/>
          </a:p>
          <a:p>
            <a:endParaRPr lang="en-US" altLang="ko-KR" sz="1050" b="0" dirty="0"/>
          </a:p>
          <a:p>
            <a:endParaRPr lang="en-US" altLang="ko-KR" sz="1050" b="0" dirty="0" smtClean="0"/>
          </a:p>
          <a:p>
            <a:endParaRPr lang="en-US" altLang="ko-KR" sz="1050" b="0" dirty="0"/>
          </a:p>
          <a:p>
            <a:endParaRPr lang="en-US" altLang="ko-KR" sz="1050" b="0" dirty="0" smtClean="0"/>
          </a:p>
          <a:p>
            <a:endParaRPr lang="en-US" altLang="ko-KR" sz="1050" b="0" dirty="0"/>
          </a:p>
          <a:p>
            <a:endParaRPr lang="en-US" altLang="ko-KR" sz="1050" b="0" dirty="0" smtClean="0"/>
          </a:p>
          <a:p>
            <a:endParaRPr lang="en-US" altLang="ko-KR" sz="1050" b="0" dirty="0"/>
          </a:p>
          <a:p>
            <a:endParaRPr lang="en-US" altLang="ko-KR" sz="1050" b="0" dirty="0" smtClean="0"/>
          </a:p>
          <a:p>
            <a:endParaRPr lang="en-US" altLang="ko-KR" sz="1050" b="0" dirty="0"/>
          </a:p>
          <a:p>
            <a:endParaRPr lang="en-US" altLang="ko-KR" sz="1050" b="0" dirty="0" smtClean="0"/>
          </a:p>
          <a:p>
            <a:endParaRPr lang="en-US" altLang="ko-KR" sz="1050" b="0" dirty="0"/>
          </a:p>
          <a:p>
            <a:endParaRPr lang="en-US" altLang="ko-KR" sz="1050" b="0" dirty="0" smtClean="0"/>
          </a:p>
          <a:p>
            <a:endParaRPr lang="en-US" altLang="ko-KR" sz="1050" b="0" dirty="0"/>
          </a:p>
          <a:p>
            <a:endParaRPr lang="en-US" altLang="ko-KR" sz="1050" b="0" dirty="0" smtClean="0"/>
          </a:p>
          <a:p>
            <a:endParaRPr lang="en-US" altLang="ko-KR" sz="1050" b="0" dirty="0"/>
          </a:p>
          <a:p>
            <a:endParaRPr lang="en-US" altLang="ko-KR" sz="1050" b="0" dirty="0" smtClean="0"/>
          </a:p>
          <a:p>
            <a:r>
              <a:rPr lang="en-US" altLang="ko-KR" sz="1050" b="0" dirty="0"/>
              <a:t> </a:t>
            </a:r>
            <a:r>
              <a:rPr lang="en-US" altLang="ko-KR" sz="1000" b="0" dirty="0" smtClean="0"/>
              <a:t> o </a:t>
            </a:r>
            <a:r>
              <a:rPr lang="ko-KR" altLang="en-US" sz="800" b="0" dirty="0" smtClean="0"/>
              <a:t>단</a:t>
            </a:r>
            <a:r>
              <a:rPr lang="en-US" altLang="ko-KR" sz="800" b="0" dirty="0" smtClean="0"/>
              <a:t>, NCS </a:t>
            </a:r>
            <a:r>
              <a:rPr lang="ko-KR" altLang="en-US" sz="800" b="0" dirty="0" smtClean="0"/>
              <a:t>출제기준 정비에 따라 채점방법 변경 시 합격자발표 일정 변경 가능</a:t>
            </a:r>
            <a:endParaRPr lang="en-US" altLang="ko-KR" sz="800" b="0" dirty="0" smtClean="0"/>
          </a:p>
        </p:txBody>
      </p:sp>
      <p:graphicFrame>
        <p:nvGraphicFramePr>
          <p:cNvPr id="45" name="표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5099635"/>
              </p:ext>
            </p:extLst>
          </p:nvPr>
        </p:nvGraphicFramePr>
        <p:xfrm>
          <a:off x="3310939" y="789856"/>
          <a:ext cx="3384000" cy="64850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01641"/>
                <a:gridCol w="256205"/>
                <a:gridCol w="378477"/>
                <a:gridCol w="2247677"/>
              </a:tblGrid>
              <a:tr h="18016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</a:rPr>
                        <a:t>등급</a:t>
                      </a:r>
                      <a:endParaRPr lang="ko-KR" altLang="en-US" sz="900" b="1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</a:rPr>
                        <a:t>합격자</a:t>
                      </a:r>
                      <a:endParaRPr lang="en-US" altLang="ko-KR" sz="9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</a:rPr>
                        <a:t>발표일</a:t>
                      </a:r>
                      <a:endParaRPr lang="ko-KR" altLang="en-US" sz="900" b="1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70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</a:rPr>
                        <a:t>해당종목</a:t>
                      </a:r>
                      <a:endParaRPr lang="ko-KR" altLang="en-US" sz="900" b="1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152400">
                <a:tc rowSpan="7"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기사</a:t>
                      </a:r>
                      <a:endParaRPr lang="en-US" altLang="ko-KR" sz="700" dirty="0" smtClean="0">
                        <a:solidFill>
                          <a:sysClr val="windowText" lastClr="000000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산업기사</a:t>
                      </a:r>
                      <a:endParaRPr lang="ko-KR" altLang="en-US" sz="7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회</a:t>
                      </a:r>
                      <a:endParaRPr lang="ko-KR" altLang="en-US" sz="7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5.8</a:t>
                      </a:r>
                      <a:endParaRPr lang="ko-KR" altLang="en-US" sz="7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정보처리기사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.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산업기사</a:t>
                      </a:r>
                      <a:endParaRPr lang="ko-KR" altLang="en-US" sz="7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24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5.29</a:t>
                      </a:r>
                      <a:endParaRPr lang="ko-KR" altLang="en-US" sz="7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정보처리기사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.</a:t>
                      </a:r>
                      <a:r>
                        <a:rPr lang="ko-KR" altLang="en-US" sz="700" b="0" dirty="0" smtClean="0">
                          <a:solidFill>
                            <a:sysClr val="windowText" lastClr="000000"/>
                          </a:solidFill>
                        </a:rPr>
                        <a:t>산업기사를</a:t>
                      </a:r>
                      <a:r>
                        <a:rPr lang="ko-KR" altLang="en-US" sz="700" b="1" dirty="0" smtClean="0">
                          <a:solidFill>
                            <a:sysClr val="windowText" lastClr="000000"/>
                          </a:solidFill>
                        </a:rPr>
                        <a:t> 제외한 실기시험 시행 </a:t>
                      </a:r>
                      <a:r>
                        <a:rPr lang="ko-KR" altLang="en-US" sz="700" b="1" dirty="0" err="1" smtClean="0">
                          <a:solidFill>
                            <a:sysClr val="windowText" lastClr="000000"/>
                          </a:solidFill>
                        </a:rPr>
                        <a:t>전종목</a:t>
                      </a:r>
                      <a:endParaRPr lang="ko-KR" altLang="en-US" sz="7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016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회</a:t>
                      </a:r>
                      <a:endParaRPr lang="ko-KR" altLang="en-US" sz="7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7.31</a:t>
                      </a:r>
                      <a:endParaRPr lang="ko-KR" altLang="en-US" sz="7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정보처리기사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.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산업기사</a:t>
                      </a:r>
                      <a:endParaRPr lang="ko-KR" altLang="en-US" sz="7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016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70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70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8.21</a:t>
                      </a:r>
                      <a:endParaRPr lang="ko-KR" altLang="en-US" sz="7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정보처리기사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.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산업기사를 </a:t>
                      </a:r>
                      <a:r>
                        <a:rPr lang="ko-KR" altLang="en-US" sz="700" b="1" dirty="0" smtClean="0">
                          <a:solidFill>
                            <a:sysClr val="windowText" lastClr="000000"/>
                          </a:solidFill>
                        </a:rPr>
                        <a:t>제외한 실기시험 시행 </a:t>
                      </a:r>
                      <a:r>
                        <a:rPr lang="ko-KR" altLang="en-US" sz="700" b="1" dirty="0" err="1" smtClean="0">
                          <a:solidFill>
                            <a:sysClr val="windowText" lastClr="000000"/>
                          </a:solidFill>
                        </a:rPr>
                        <a:t>전종목</a:t>
                      </a:r>
                      <a:endParaRPr lang="ko-KR" altLang="en-US" sz="7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016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70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회</a:t>
                      </a:r>
                      <a:endParaRPr lang="ko-KR" altLang="en-US" sz="7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10.23</a:t>
                      </a:r>
                      <a:endParaRPr lang="ko-KR" altLang="en-US" sz="7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정보처리기사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.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산업기사</a:t>
                      </a:r>
                      <a:endParaRPr lang="ko-KR" altLang="en-US" sz="7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016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70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70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11.13</a:t>
                      </a:r>
                      <a:endParaRPr lang="ko-KR" altLang="en-US" sz="7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정보처리기사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.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산업기사를 </a:t>
                      </a:r>
                      <a:r>
                        <a:rPr lang="ko-KR" altLang="en-US" sz="700" b="1" dirty="0" smtClean="0">
                          <a:solidFill>
                            <a:sysClr val="windowText" lastClr="000000"/>
                          </a:solidFill>
                        </a:rPr>
                        <a:t>제외한 실기시험 시행 </a:t>
                      </a:r>
                      <a:r>
                        <a:rPr lang="ko-KR" altLang="en-US" sz="700" b="1" dirty="0" err="1" smtClean="0">
                          <a:solidFill>
                            <a:sysClr val="windowText" lastClr="000000"/>
                          </a:solidFill>
                        </a:rPr>
                        <a:t>전종목</a:t>
                      </a:r>
                      <a:endParaRPr lang="ko-KR" altLang="en-US" sz="7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016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70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회</a:t>
                      </a:r>
                      <a:endParaRPr lang="ko-KR" altLang="en-US" sz="7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12.18</a:t>
                      </a:r>
                      <a:endParaRPr lang="ko-KR" altLang="en-US" sz="7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실기시험 시행 </a:t>
                      </a:r>
                      <a:r>
                        <a:rPr lang="ko-KR" altLang="en-US" sz="700" dirty="0" err="1" smtClean="0">
                          <a:solidFill>
                            <a:sysClr val="windowText" lastClr="000000"/>
                          </a:solidFill>
                        </a:rPr>
                        <a:t>전종목</a:t>
                      </a:r>
                      <a:endParaRPr lang="ko-KR" altLang="en-US" sz="7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0168">
                <a:tc rowSpan="10"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기능사</a:t>
                      </a:r>
                      <a:endParaRPr lang="ko-KR" altLang="en-US" sz="7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회</a:t>
                      </a:r>
                      <a:endParaRPr lang="ko-KR" altLang="en-US" sz="7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4.3</a:t>
                      </a:r>
                      <a:endParaRPr lang="ko-KR" altLang="en-US" sz="7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기중기운전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err="1" smtClean="0">
                          <a:solidFill>
                            <a:sysClr val="windowText" lastClr="000000"/>
                          </a:solidFill>
                        </a:rPr>
                        <a:t>로더운전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롤러운전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불도저운전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천공기운전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천장크레인운전기능사</a:t>
                      </a:r>
                      <a:endParaRPr lang="ko-KR" altLang="en-US" sz="7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016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70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70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4.17</a:t>
                      </a:r>
                      <a:endParaRPr lang="ko-KR" altLang="en-US" sz="7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75438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기중기운전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err="1" smtClean="0">
                          <a:solidFill>
                            <a:sysClr val="windowText" lastClr="000000"/>
                          </a:solidFill>
                        </a:rPr>
                        <a:t>로더운전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롤러운전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불도저운전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천공기운전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천장크레인운전기능사를 </a:t>
                      </a:r>
                      <a:r>
                        <a:rPr lang="ko-KR" altLang="en-US" sz="700" b="1" dirty="0" smtClean="0">
                          <a:solidFill>
                            <a:sysClr val="windowText" lastClr="000000"/>
                          </a:solidFill>
                        </a:rPr>
                        <a:t>제외한 실기시험 시행 </a:t>
                      </a:r>
                      <a:r>
                        <a:rPr lang="ko-KR" altLang="en-US" sz="700" b="1" dirty="0" err="1" smtClean="0">
                          <a:solidFill>
                            <a:sysClr val="windowText" lastClr="000000"/>
                          </a:solidFill>
                        </a:rPr>
                        <a:t>전종목</a:t>
                      </a:r>
                      <a:endParaRPr lang="ko-KR" altLang="en-US" sz="700" dirty="0" smtClean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016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70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회</a:t>
                      </a:r>
                      <a:endParaRPr lang="ko-KR" altLang="en-US" sz="7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6.12</a:t>
                      </a:r>
                      <a:endParaRPr lang="ko-KR" altLang="en-US" sz="7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기중기운전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err="1" smtClean="0">
                          <a:solidFill>
                            <a:sysClr val="windowText" lastClr="000000"/>
                          </a:solidFill>
                        </a:rPr>
                        <a:t>로더운전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롤러운전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양화장치운전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천공기운전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천장크레인운전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컨테이너크레인운전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타워크레인운전기능사</a:t>
                      </a:r>
                      <a:endParaRPr lang="ko-KR" altLang="en-US" sz="7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016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70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70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6.26</a:t>
                      </a:r>
                      <a:endParaRPr lang="ko-KR" altLang="en-US" sz="7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75438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기중기운전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err="1" smtClean="0">
                          <a:solidFill>
                            <a:sysClr val="windowText" lastClr="000000"/>
                          </a:solidFill>
                        </a:rPr>
                        <a:t>로더운전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롤러운전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양화장치운전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천공기운전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천장크레인운전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컨테이너크레인운전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타워크레인운전기능사를 </a:t>
                      </a:r>
                      <a:r>
                        <a:rPr lang="ko-KR" altLang="en-US" sz="700" b="1" dirty="0" smtClean="0">
                          <a:solidFill>
                            <a:sysClr val="windowText" lastClr="000000"/>
                          </a:solidFill>
                        </a:rPr>
                        <a:t>제어한 실기시험 시행 </a:t>
                      </a:r>
                      <a:r>
                        <a:rPr lang="ko-KR" altLang="en-US" sz="700" b="1" dirty="0" err="1" smtClean="0">
                          <a:solidFill>
                            <a:sysClr val="windowText" lastClr="000000"/>
                          </a:solidFill>
                        </a:rPr>
                        <a:t>전종목</a:t>
                      </a:r>
                      <a:endParaRPr lang="ko-KR" altLang="en-US" sz="700" dirty="0" smtClean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016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70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회</a:t>
                      </a:r>
                      <a:endParaRPr lang="ko-KR" altLang="en-US" sz="7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7.3</a:t>
                      </a:r>
                      <a:endParaRPr lang="ko-KR" altLang="en-US" sz="7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가스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건설재료시험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금속재료시험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설비보전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err="1" smtClean="0">
                          <a:solidFill>
                            <a:sysClr val="windowText" lastClr="000000"/>
                          </a:solidFill>
                        </a:rPr>
                        <a:t>신재생에너지발전설비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(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태양광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),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실내건축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열처리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의료전자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전산응용건축제도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전산응용기계제도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전산응용조선제도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전산응용토목제도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err="1" smtClean="0">
                          <a:solidFill>
                            <a:sysClr val="windowText" lastClr="000000"/>
                          </a:solidFill>
                        </a:rPr>
                        <a:t>전자캐드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조경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지적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컴퓨터그래픽스운용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 콘크리트기능사</a:t>
                      </a:r>
                      <a:r>
                        <a:rPr lang="ko-KR" altLang="en-US" sz="700" b="1" dirty="0" smtClean="0">
                          <a:solidFill>
                            <a:sysClr val="windowText" lastClr="000000"/>
                          </a:solidFill>
                        </a:rPr>
                        <a:t>를 제외한 실기시험 시행 </a:t>
                      </a:r>
                      <a:r>
                        <a:rPr lang="ko-KR" altLang="en-US" sz="700" b="1" dirty="0" err="1" smtClean="0">
                          <a:solidFill>
                            <a:sysClr val="windowText" lastClr="000000"/>
                          </a:solidFill>
                        </a:rPr>
                        <a:t>전종목</a:t>
                      </a:r>
                      <a:endParaRPr lang="ko-KR" altLang="en-US" sz="7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016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70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70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7.17</a:t>
                      </a:r>
                      <a:endParaRPr lang="ko-KR" altLang="en-US" sz="7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75438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가스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건설재료시험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금속재료시험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설비보전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err="1" smtClean="0">
                          <a:solidFill>
                            <a:sysClr val="windowText" lastClr="000000"/>
                          </a:solidFill>
                        </a:rPr>
                        <a:t>신재생에너지발전설비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(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태양광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),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실내건축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열처리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의료전자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전산응용건축제도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전산응용기계제도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전산응용조선제도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전산응용토목제도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err="1" smtClean="0">
                          <a:solidFill>
                            <a:sysClr val="windowText" lastClr="000000"/>
                          </a:solidFill>
                        </a:rPr>
                        <a:t>전자캐드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조경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지적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컴퓨터그래픽스운용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콘크리트기능사</a:t>
                      </a:r>
                      <a:endParaRPr lang="ko-KR" altLang="en-US" sz="7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016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70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회</a:t>
                      </a:r>
                      <a:endParaRPr lang="ko-KR" altLang="en-US" sz="7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9.25</a:t>
                      </a:r>
                      <a:endParaRPr lang="ko-KR" altLang="en-US" sz="7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가스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보석감정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실내건축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에너지관리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위험물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의료전자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전산응용건축제도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전산응용기계제도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전산응용조선제도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전산응용토목제도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err="1" smtClean="0">
                          <a:solidFill>
                            <a:sysClr val="windowText" lastClr="000000"/>
                          </a:solidFill>
                        </a:rPr>
                        <a:t>전자캐드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조경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지도제작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컴퓨터그래픽스운용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콘크리트기능사를 </a:t>
                      </a:r>
                      <a:r>
                        <a:rPr lang="ko-KR" altLang="en-US" sz="700" b="1" dirty="0" smtClean="0">
                          <a:solidFill>
                            <a:sysClr val="windowText" lastClr="000000"/>
                          </a:solidFill>
                        </a:rPr>
                        <a:t>제외한 실기시험 시행 </a:t>
                      </a:r>
                      <a:r>
                        <a:rPr lang="ko-KR" altLang="en-US" sz="700" b="1" dirty="0" err="1" smtClean="0">
                          <a:solidFill>
                            <a:sysClr val="windowText" lastClr="000000"/>
                          </a:solidFill>
                        </a:rPr>
                        <a:t>전종목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endParaRPr lang="ko-KR" altLang="en-US" sz="7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016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70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70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10.16</a:t>
                      </a:r>
                      <a:endParaRPr lang="ko-KR" altLang="en-US" sz="7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가스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보석감정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실내건축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에너지관리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위험물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의료전자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전산응용건축제도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전산응용기계제도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전산응용조선제도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전산응용토목제도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err="1" smtClean="0">
                          <a:solidFill>
                            <a:sysClr val="windowText" lastClr="000000"/>
                          </a:solidFill>
                        </a:rPr>
                        <a:t>전자캐드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조경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지도제작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컴퓨터그래픽스운용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콘크리트기능사</a:t>
                      </a:r>
                      <a:endParaRPr lang="ko-KR" altLang="en-US" sz="7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016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70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회</a:t>
                      </a:r>
                      <a:endParaRPr lang="ko-KR" altLang="en-US" sz="7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12.11</a:t>
                      </a:r>
                      <a:endParaRPr lang="ko-KR" altLang="en-US" sz="7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가스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건설재료시험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금속재료시험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설비보전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err="1" smtClean="0">
                          <a:solidFill>
                            <a:sysClr val="windowText" lastClr="000000"/>
                          </a:solidFill>
                        </a:rPr>
                        <a:t>신재생에너지발전설비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(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태양광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),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실내건축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에너지관리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열처리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위험물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전산응용건축제도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전산응용기계제도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전산응용토목제도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err="1" smtClean="0">
                          <a:solidFill>
                            <a:sysClr val="windowText" lastClr="000000"/>
                          </a:solidFill>
                        </a:rPr>
                        <a:t>전자캐드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조경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지적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컴퓨터그래픽스운용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화약취급기능사를 </a:t>
                      </a:r>
                      <a:r>
                        <a:rPr lang="ko-KR" altLang="en-US" sz="700" b="1" dirty="0" smtClean="0">
                          <a:solidFill>
                            <a:sysClr val="windowText" lastClr="000000"/>
                          </a:solidFill>
                        </a:rPr>
                        <a:t>제외한 실기시험 시행 </a:t>
                      </a:r>
                      <a:r>
                        <a:rPr lang="ko-KR" altLang="en-US" sz="700" b="1" dirty="0" err="1" smtClean="0">
                          <a:solidFill>
                            <a:sysClr val="windowText" lastClr="000000"/>
                          </a:solidFill>
                        </a:rPr>
                        <a:t>전종목</a:t>
                      </a:r>
                      <a:endParaRPr lang="ko-KR" altLang="en-US" sz="7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016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70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70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12.24</a:t>
                      </a:r>
                      <a:endParaRPr lang="ko-KR" altLang="en-US" sz="7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가스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건설재료시험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금속재료시험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설비보전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err="1" smtClean="0">
                          <a:solidFill>
                            <a:sysClr val="windowText" lastClr="000000"/>
                          </a:solidFill>
                        </a:rPr>
                        <a:t>신재생에너지발전설비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(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태양광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),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실내건축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에너지관리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열처리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위험물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전산응용건축제도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전산응용기계제도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전산응용토목제도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err="1" smtClean="0">
                          <a:solidFill>
                            <a:sysClr val="windowText" lastClr="000000"/>
                          </a:solidFill>
                        </a:rPr>
                        <a:t>전자캐드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조경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지적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컴퓨터그래픽스운용</a:t>
                      </a:r>
                      <a:r>
                        <a:rPr lang="en-US" altLang="ko-KR" sz="700" dirty="0" smtClean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  <a:r>
                        <a:rPr lang="ko-KR" altLang="en-US" sz="700" dirty="0" smtClean="0">
                          <a:solidFill>
                            <a:sysClr val="windowText" lastClr="000000"/>
                          </a:solidFill>
                        </a:rPr>
                        <a:t>화약취급기능사</a:t>
                      </a:r>
                      <a:endParaRPr lang="ko-KR" altLang="en-US" sz="7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텍스트 개체 틀 1"/>
          <p:cNvSpPr>
            <a:spLocks noGrp="1"/>
          </p:cNvSpPr>
          <p:nvPr>
            <p:ph type="body" sz="quarter" idx="14"/>
          </p:nvPr>
        </p:nvSpPr>
        <p:spPr>
          <a:xfrm>
            <a:off x="7083170" y="357808"/>
            <a:ext cx="2625698" cy="324000"/>
          </a:xfr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r>
              <a:rPr lang="en-US" altLang="ko-KR" dirty="0" smtClean="0"/>
              <a:t>  5.  </a:t>
            </a:r>
            <a:r>
              <a:rPr lang="ko-KR" altLang="en-US" dirty="0" smtClean="0"/>
              <a:t>실기시험 연장시간 폐지종목 안내</a:t>
            </a:r>
            <a:endParaRPr lang="ko-KR" altLang="en-US" dirty="0"/>
          </a:p>
        </p:txBody>
      </p:sp>
      <p:sp>
        <p:nvSpPr>
          <p:cNvPr id="49" name="텍스트 개체 틀 1"/>
          <p:cNvSpPr txBox="1">
            <a:spLocks/>
          </p:cNvSpPr>
          <p:nvPr/>
        </p:nvSpPr>
        <p:spPr>
          <a:xfrm>
            <a:off x="7083170" y="689451"/>
            <a:ext cx="2641483" cy="235850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l" defTabSz="754380" rtl="0" eaLnBrk="1" latinLnBrk="1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ko-KR" sz="1200" b="1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454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173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2892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611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ko-KR" sz="1050" b="0" dirty="0" smtClean="0"/>
          </a:p>
          <a:p>
            <a:endParaRPr lang="en-US" altLang="ko-KR" sz="1050" b="0" dirty="0"/>
          </a:p>
          <a:p>
            <a:endParaRPr lang="en-US" altLang="ko-KR" sz="1050" b="0" dirty="0" smtClean="0"/>
          </a:p>
          <a:p>
            <a:endParaRPr lang="en-US" altLang="ko-KR" sz="1050" b="0" dirty="0"/>
          </a:p>
          <a:p>
            <a:endParaRPr lang="en-US" altLang="ko-KR" sz="1050" b="0" dirty="0" smtClean="0"/>
          </a:p>
          <a:p>
            <a:endParaRPr lang="en-US" altLang="ko-KR" sz="1050" b="0" dirty="0"/>
          </a:p>
          <a:p>
            <a:endParaRPr lang="en-US" altLang="ko-KR" sz="1050" b="0" dirty="0" smtClean="0"/>
          </a:p>
          <a:p>
            <a:endParaRPr lang="en-US" altLang="ko-KR" sz="1050" b="0" dirty="0" smtClean="0"/>
          </a:p>
          <a:p>
            <a:endParaRPr lang="en-US" altLang="ko-KR" sz="1050" b="0" dirty="0"/>
          </a:p>
          <a:p>
            <a:endParaRPr lang="en-US" altLang="ko-KR" sz="1050" b="0" dirty="0"/>
          </a:p>
          <a:p>
            <a:endParaRPr lang="en-US" altLang="ko-KR" sz="1050" b="0" dirty="0" smtClean="0"/>
          </a:p>
          <a:p>
            <a:endParaRPr lang="en-US" altLang="ko-KR" sz="1050" b="0" dirty="0"/>
          </a:p>
          <a:p>
            <a:r>
              <a:rPr lang="en-US" altLang="ko-KR" sz="1050" b="0" dirty="0" smtClean="0"/>
              <a:t> </a:t>
            </a:r>
            <a:endParaRPr lang="en-US" altLang="ko-KR" sz="1000" b="0" dirty="0" smtClean="0"/>
          </a:p>
          <a:p>
            <a:r>
              <a:rPr lang="en-US" altLang="ko-KR" sz="1050" b="0" dirty="0" smtClean="0"/>
              <a:t>  o ‘15</a:t>
            </a:r>
            <a:r>
              <a:rPr lang="ko-KR" altLang="en-US" sz="1050" b="0" dirty="0" smtClean="0"/>
              <a:t>년 기능사 </a:t>
            </a:r>
            <a:r>
              <a:rPr lang="en-US" altLang="ko-KR" sz="1050" b="0" dirty="0" smtClean="0"/>
              <a:t>1</a:t>
            </a:r>
            <a:r>
              <a:rPr lang="ko-KR" altLang="en-US" sz="1050" b="0" dirty="0" smtClean="0"/>
              <a:t>회 실기시험부터 적용</a:t>
            </a:r>
            <a:endParaRPr lang="en-US" altLang="ko-KR" sz="1050" b="0" dirty="0" smtClean="0"/>
          </a:p>
        </p:txBody>
      </p:sp>
      <p:graphicFrame>
        <p:nvGraphicFramePr>
          <p:cNvPr id="50" name="표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4091861"/>
              </p:ext>
            </p:extLst>
          </p:nvPr>
        </p:nvGraphicFramePr>
        <p:xfrm>
          <a:off x="7117432" y="789856"/>
          <a:ext cx="2556000" cy="1927288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576064"/>
                <a:gridCol w="1979936"/>
              </a:tblGrid>
              <a:tr h="27580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 smtClean="0"/>
                        <a:t>등급</a:t>
                      </a:r>
                      <a:endParaRPr lang="ko-KR" altLang="en-US" sz="1050" dirty="0"/>
                    </a:p>
                  </a:txBody>
                  <a:tcPr marL="36000" marR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 smtClean="0"/>
                        <a:t>종목</a:t>
                      </a:r>
                      <a:endParaRPr lang="ko-KR" altLang="en-US" sz="1050" dirty="0"/>
                    </a:p>
                  </a:txBody>
                  <a:tcPr marL="36000" marR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5046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dirty="0" smtClean="0"/>
                        <a:t>기사</a:t>
                      </a:r>
                      <a:endParaRPr lang="en-US" altLang="ko-KR" sz="900" dirty="0" smtClean="0"/>
                    </a:p>
                    <a:p>
                      <a:pPr algn="ctr" latinLnBrk="1"/>
                      <a:r>
                        <a:rPr lang="en-US" altLang="ko-KR" sz="900" dirty="0" smtClean="0"/>
                        <a:t>(5</a:t>
                      </a:r>
                      <a:r>
                        <a:rPr lang="ko-KR" altLang="en-US" sz="900" dirty="0" smtClean="0"/>
                        <a:t>종목</a:t>
                      </a:r>
                      <a:r>
                        <a:rPr lang="en-US" altLang="ko-KR" sz="900" dirty="0" smtClean="0"/>
                        <a:t>)</a:t>
                      </a:r>
                      <a:endParaRPr lang="ko-KR" altLang="en-US" sz="900" dirty="0"/>
                    </a:p>
                  </a:txBody>
                  <a:tcPr marL="36000" marR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dirty="0" err="1" smtClean="0"/>
                        <a:t>메카트로닉스시가</a:t>
                      </a:r>
                      <a:r>
                        <a:rPr lang="en-US" altLang="ko-KR" sz="900" dirty="0" smtClean="0"/>
                        <a:t>, </a:t>
                      </a:r>
                      <a:r>
                        <a:rPr lang="ko-KR" altLang="en-US" sz="900" dirty="0" err="1" smtClean="0"/>
                        <a:t>사출금형기사</a:t>
                      </a:r>
                      <a:r>
                        <a:rPr lang="en-US" altLang="ko-KR" sz="900" dirty="0" smtClean="0"/>
                        <a:t>, </a:t>
                      </a:r>
                    </a:p>
                    <a:p>
                      <a:pPr latinLnBrk="1"/>
                      <a:r>
                        <a:rPr lang="ko-KR" altLang="en-US" sz="900" dirty="0" smtClean="0"/>
                        <a:t>승강기기사</a:t>
                      </a:r>
                      <a:r>
                        <a:rPr lang="en-US" altLang="ko-KR" sz="900" dirty="0" smtClean="0"/>
                        <a:t>, </a:t>
                      </a:r>
                      <a:r>
                        <a:rPr lang="ko-KR" altLang="en-US" sz="900" dirty="0" err="1" smtClean="0"/>
                        <a:t>프레스금형기사</a:t>
                      </a:r>
                      <a:r>
                        <a:rPr lang="en-US" altLang="ko-KR" sz="900" dirty="0" smtClean="0"/>
                        <a:t>, </a:t>
                      </a:r>
                      <a:r>
                        <a:rPr lang="ko-KR" altLang="en-US" sz="900" dirty="0" smtClean="0"/>
                        <a:t>철도차량기사</a:t>
                      </a:r>
                      <a:endParaRPr lang="ko-KR" altLang="en-US" sz="900" dirty="0"/>
                    </a:p>
                  </a:txBody>
                  <a:tcPr marL="36000" marR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24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dirty="0" smtClean="0"/>
                        <a:t>산업기사</a:t>
                      </a:r>
                      <a:endParaRPr lang="en-US" altLang="ko-KR" sz="900" dirty="0" smtClean="0"/>
                    </a:p>
                    <a:p>
                      <a:pPr algn="ctr" latinLnBrk="1"/>
                      <a:r>
                        <a:rPr lang="en-US" altLang="ko-KR" sz="900" dirty="0" smtClean="0"/>
                        <a:t>(7</a:t>
                      </a:r>
                      <a:r>
                        <a:rPr lang="ko-KR" altLang="en-US" sz="900" dirty="0" smtClean="0"/>
                        <a:t>종목</a:t>
                      </a:r>
                      <a:r>
                        <a:rPr lang="en-US" altLang="ko-KR" sz="900" dirty="0" smtClean="0"/>
                        <a:t>)</a:t>
                      </a:r>
                      <a:endParaRPr lang="ko-KR" altLang="en-US" sz="900" dirty="0"/>
                    </a:p>
                  </a:txBody>
                  <a:tcPr marL="36000" marR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dirty="0" err="1" smtClean="0"/>
                        <a:t>사출금형산업기사</a:t>
                      </a:r>
                      <a:r>
                        <a:rPr lang="en-US" altLang="ko-KR" sz="900" dirty="0" smtClean="0"/>
                        <a:t>, </a:t>
                      </a:r>
                      <a:r>
                        <a:rPr lang="ko-KR" altLang="en-US" sz="900" dirty="0" smtClean="0"/>
                        <a:t>생산자동화산업</a:t>
                      </a:r>
                      <a:endParaRPr lang="en-US" altLang="ko-KR" sz="900" dirty="0" smtClean="0"/>
                    </a:p>
                    <a:p>
                      <a:pPr latinLnBrk="1"/>
                      <a:r>
                        <a:rPr lang="ko-KR" altLang="en-US" sz="900" dirty="0" smtClean="0"/>
                        <a:t>기사</a:t>
                      </a:r>
                      <a:r>
                        <a:rPr lang="en-US" altLang="ko-KR" sz="900" dirty="0" smtClean="0"/>
                        <a:t>, </a:t>
                      </a:r>
                      <a:r>
                        <a:rPr lang="ko-KR" altLang="en-US" sz="900" dirty="0" smtClean="0"/>
                        <a:t>승강기산업기사</a:t>
                      </a:r>
                      <a:r>
                        <a:rPr lang="en-US" altLang="ko-KR" sz="900" dirty="0" smtClean="0"/>
                        <a:t>, </a:t>
                      </a:r>
                      <a:r>
                        <a:rPr lang="ko-KR" altLang="en-US" sz="900" dirty="0" smtClean="0"/>
                        <a:t>전자부품장착산업기사</a:t>
                      </a:r>
                      <a:r>
                        <a:rPr lang="en-US" altLang="ko-KR" sz="900" dirty="0" smtClean="0"/>
                        <a:t>,</a:t>
                      </a:r>
                      <a:r>
                        <a:rPr lang="en-US" altLang="ko-KR" sz="900" baseline="0" dirty="0" smtClean="0"/>
                        <a:t> </a:t>
                      </a:r>
                      <a:r>
                        <a:rPr lang="ko-KR" altLang="en-US" sz="900" baseline="0" dirty="0" err="1" smtClean="0"/>
                        <a:t>프레스금형산업기사</a:t>
                      </a:r>
                      <a:r>
                        <a:rPr lang="en-US" altLang="ko-KR" sz="900" baseline="0" dirty="0" smtClean="0"/>
                        <a:t>. </a:t>
                      </a:r>
                      <a:r>
                        <a:rPr lang="ko-KR" altLang="en-US" sz="900" baseline="0" dirty="0" smtClean="0"/>
                        <a:t>피아노조율산업기사</a:t>
                      </a:r>
                      <a:r>
                        <a:rPr lang="en-US" altLang="ko-KR" sz="900" baseline="0" dirty="0" smtClean="0"/>
                        <a:t>, </a:t>
                      </a:r>
                      <a:r>
                        <a:rPr lang="ko-KR" altLang="en-US" sz="900" baseline="0" dirty="0" smtClean="0"/>
                        <a:t>철도차량산업기사</a:t>
                      </a:r>
                      <a:endParaRPr lang="ko-KR" altLang="en-US" sz="900" dirty="0"/>
                    </a:p>
                  </a:txBody>
                  <a:tcPr marL="36000" marR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6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dirty="0" smtClean="0"/>
                        <a:t>기능사</a:t>
                      </a:r>
                      <a:endParaRPr lang="en-US" altLang="ko-KR" sz="900" dirty="0" smtClean="0"/>
                    </a:p>
                    <a:p>
                      <a:pPr algn="ctr" latinLnBrk="1"/>
                      <a:r>
                        <a:rPr lang="en-US" altLang="ko-KR" sz="900" dirty="0" smtClean="0"/>
                        <a:t>(6</a:t>
                      </a:r>
                      <a:r>
                        <a:rPr lang="ko-KR" altLang="en-US" sz="900" dirty="0" smtClean="0"/>
                        <a:t>종목</a:t>
                      </a:r>
                      <a:r>
                        <a:rPr lang="en-US" altLang="ko-KR" sz="900" dirty="0" smtClean="0"/>
                        <a:t>)</a:t>
                      </a:r>
                      <a:endParaRPr lang="ko-KR" altLang="en-US" sz="900" dirty="0"/>
                    </a:p>
                  </a:txBody>
                  <a:tcPr marL="36000" marR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dirty="0" smtClean="0"/>
                        <a:t>생산자동화기능사</a:t>
                      </a:r>
                      <a:r>
                        <a:rPr lang="en-US" altLang="ko-KR" sz="900" dirty="0" smtClean="0"/>
                        <a:t>. </a:t>
                      </a:r>
                      <a:r>
                        <a:rPr lang="ko-KR" altLang="en-US" sz="900" dirty="0" smtClean="0"/>
                        <a:t>승강기기능사</a:t>
                      </a:r>
                      <a:r>
                        <a:rPr lang="en-US" altLang="ko-KR" sz="900" dirty="0" smtClean="0"/>
                        <a:t>, </a:t>
                      </a:r>
                      <a:r>
                        <a:rPr lang="ko-KR" altLang="en-US" sz="900" dirty="0" smtClean="0"/>
                        <a:t>전기기능사</a:t>
                      </a:r>
                      <a:r>
                        <a:rPr lang="en-US" altLang="ko-KR" sz="900" dirty="0" smtClean="0"/>
                        <a:t>, </a:t>
                      </a:r>
                      <a:r>
                        <a:rPr lang="ko-KR" altLang="en-US" sz="900" dirty="0" smtClean="0"/>
                        <a:t>전자부품장착기능사</a:t>
                      </a:r>
                      <a:r>
                        <a:rPr lang="en-US" altLang="ko-KR" sz="900" dirty="0" smtClean="0"/>
                        <a:t>. </a:t>
                      </a:r>
                      <a:r>
                        <a:rPr lang="ko-KR" altLang="en-US" sz="900" dirty="0" smtClean="0"/>
                        <a:t>피아노조율기능사</a:t>
                      </a:r>
                      <a:r>
                        <a:rPr lang="en-US" altLang="ko-KR" sz="900" dirty="0" smtClean="0"/>
                        <a:t>, </a:t>
                      </a:r>
                      <a:r>
                        <a:rPr lang="ko-KR" altLang="en-US" sz="900" dirty="0" err="1" smtClean="0"/>
                        <a:t>전자캐드기능사</a:t>
                      </a:r>
                      <a:endParaRPr lang="ko-KR" altLang="en-US" sz="900" dirty="0"/>
                    </a:p>
                  </a:txBody>
                  <a:tcPr marL="36000" marR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1" name="텍스트 개체 틀 1"/>
          <p:cNvSpPr>
            <a:spLocks noGrp="1"/>
          </p:cNvSpPr>
          <p:nvPr>
            <p:ph type="body" sz="quarter" idx="14"/>
          </p:nvPr>
        </p:nvSpPr>
        <p:spPr>
          <a:xfrm>
            <a:off x="7056006" y="3213023"/>
            <a:ext cx="2668647" cy="468016"/>
          </a:xfr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r>
              <a:rPr lang="en-US" altLang="ko-KR" dirty="0" smtClean="0"/>
              <a:t>  6.  </a:t>
            </a:r>
            <a:r>
              <a:rPr lang="ko-KR" altLang="en-US" dirty="0" smtClean="0"/>
              <a:t>국가기술자격 필기시험 문제지</a:t>
            </a:r>
            <a:endParaRPr lang="en-US" altLang="ko-KR" dirty="0" smtClean="0"/>
          </a:p>
          <a:p>
            <a:r>
              <a:rPr lang="en-US" altLang="ko-KR" dirty="0"/>
              <a:t> </a:t>
            </a:r>
            <a:r>
              <a:rPr lang="en-US" altLang="ko-KR" dirty="0" smtClean="0"/>
              <a:t>      </a:t>
            </a:r>
            <a:r>
              <a:rPr lang="ko-KR" altLang="en-US" dirty="0" smtClean="0"/>
              <a:t> 형식 변경</a:t>
            </a:r>
            <a:endParaRPr lang="ko-KR" altLang="en-US" dirty="0"/>
          </a:p>
        </p:txBody>
      </p:sp>
      <p:sp>
        <p:nvSpPr>
          <p:cNvPr id="52" name="텍스트 개체 틀 1"/>
          <p:cNvSpPr txBox="1">
            <a:spLocks/>
          </p:cNvSpPr>
          <p:nvPr/>
        </p:nvSpPr>
        <p:spPr>
          <a:xfrm>
            <a:off x="7058025" y="3681039"/>
            <a:ext cx="2650843" cy="380556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0" tIns="0" rIns="0" bIns="0" rtlCol="0" anchor="t">
            <a:noAutofit/>
          </a:bodyPr>
          <a:lstStyle>
            <a:lvl1pPr marL="0" indent="0" algn="l" defTabSz="754380" rtl="0" eaLnBrk="1" latinLnBrk="1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ko-KR" sz="1200" b="1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454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173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2892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611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endParaRPr lang="en-US" altLang="ko-KR" sz="200" b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100" b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 * </a:t>
            </a:r>
            <a:r>
              <a:rPr lang="ko-KR" altLang="en-US" sz="1100" b="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가독성</a:t>
            </a:r>
            <a:r>
              <a:rPr lang="ko-KR" altLang="en-US" sz="1100" b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100" b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UP </a:t>
            </a:r>
            <a:r>
              <a:rPr lang="ko-KR" altLang="en-US" sz="1100" b="0" dirty="0" smtClean="0"/>
              <a:t>↑</a:t>
            </a:r>
            <a:endParaRPr lang="en-US" altLang="ko-KR" sz="1100" b="0" dirty="0" smtClean="0"/>
          </a:p>
          <a:p>
            <a:pPr>
              <a:lnSpc>
                <a:spcPct val="150000"/>
              </a:lnSpc>
            </a:pPr>
            <a:r>
              <a:rPr lang="en-US" altLang="ko-KR" sz="1100" b="0" dirty="0"/>
              <a:t> </a:t>
            </a:r>
            <a:r>
              <a:rPr lang="en-US" altLang="ko-KR" sz="1100" b="0" dirty="0" smtClean="0"/>
              <a:t>  :  </a:t>
            </a:r>
            <a:r>
              <a:rPr lang="ko-KR" altLang="en-US" sz="1100" b="0" dirty="0" smtClean="0"/>
              <a:t>수험자가 읽기 쉽고</a:t>
            </a:r>
            <a:r>
              <a:rPr lang="en-US" altLang="ko-KR" sz="1100" b="0" dirty="0" smtClean="0"/>
              <a:t>, </a:t>
            </a:r>
            <a:r>
              <a:rPr lang="ko-KR" altLang="en-US" sz="1100" b="0" dirty="0" smtClean="0"/>
              <a:t>편리하도록 글자체</a:t>
            </a:r>
            <a:endParaRPr lang="en-US" altLang="ko-KR" sz="1100" b="0" dirty="0" smtClean="0"/>
          </a:p>
          <a:p>
            <a:r>
              <a:rPr lang="en-US" altLang="ko-KR" sz="1100" b="0" dirty="0"/>
              <a:t> </a:t>
            </a:r>
            <a:r>
              <a:rPr lang="en-US" altLang="ko-KR" sz="1100" b="0" dirty="0" smtClean="0"/>
              <a:t>      </a:t>
            </a:r>
            <a:r>
              <a:rPr lang="ko-KR" altLang="en-US" sz="1100" b="0" dirty="0" smtClean="0"/>
              <a:t>와 글자크기를 개선</a:t>
            </a:r>
            <a:endParaRPr lang="en-US" altLang="ko-KR" sz="1100" b="0" dirty="0" smtClean="0"/>
          </a:p>
          <a:p>
            <a:endParaRPr lang="en-US" altLang="ko-KR" sz="1100" b="0" dirty="0"/>
          </a:p>
          <a:p>
            <a:endParaRPr lang="en-US" altLang="ko-KR" sz="1100" b="0" dirty="0" smtClean="0"/>
          </a:p>
          <a:p>
            <a:endParaRPr lang="en-US" altLang="ko-KR" sz="1100" b="0" dirty="0"/>
          </a:p>
          <a:p>
            <a:endParaRPr lang="en-US" altLang="ko-KR" sz="1100" b="0" dirty="0" smtClean="0"/>
          </a:p>
          <a:p>
            <a:endParaRPr lang="en-US" altLang="ko-KR" sz="1100" b="0" dirty="0"/>
          </a:p>
          <a:p>
            <a:pPr>
              <a:lnSpc>
                <a:spcPct val="150000"/>
              </a:lnSpc>
            </a:pPr>
            <a:r>
              <a:rPr lang="en-US" altLang="ko-KR" sz="1100" b="0" dirty="0" smtClean="0"/>
              <a:t> </a:t>
            </a:r>
            <a:r>
              <a:rPr lang="en-US" altLang="ko-KR" sz="1100" b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100" b="0" dirty="0">
                <a:latin typeface="HY견고딕" panose="02030600000101010101" pitchFamily="18" charset="-127"/>
                <a:ea typeface="HY견고딕" panose="02030600000101010101" pitchFamily="18" charset="-127"/>
              </a:rPr>
              <a:t>* </a:t>
            </a:r>
            <a:r>
              <a:rPr lang="ko-KR" altLang="en-US" sz="1100" b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책자형식으로 제공</a:t>
            </a:r>
            <a:endParaRPr lang="en-US" altLang="ko-KR" sz="1100" b="0" dirty="0"/>
          </a:p>
          <a:p>
            <a:r>
              <a:rPr lang="en-US" altLang="ko-KR" sz="1100" b="0" dirty="0"/>
              <a:t>   :  </a:t>
            </a:r>
            <a:r>
              <a:rPr lang="ko-KR" altLang="en-US" sz="1100" b="0" dirty="0" err="1" smtClean="0"/>
              <a:t>여러장의</a:t>
            </a:r>
            <a:r>
              <a:rPr lang="ko-KR" altLang="en-US" sz="1100" b="0" dirty="0" smtClean="0"/>
              <a:t> 낱장 형식에서 종목별 표지를 </a:t>
            </a:r>
            <a:endParaRPr lang="en-US" altLang="ko-KR" sz="1100" b="0" dirty="0" smtClean="0"/>
          </a:p>
          <a:p>
            <a:r>
              <a:rPr lang="en-US" altLang="ko-KR" sz="1100" b="0" dirty="0"/>
              <a:t> </a:t>
            </a:r>
            <a:r>
              <a:rPr lang="en-US" altLang="ko-KR" sz="1100" b="0" dirty="0" smtClean="0"/>
              <a:t>     </a:t>
            </a:r>
            <a:r>
              <a:rPr lang="ko-KR" altLang="en-US" sz="1100" b="0" dirty="0" smtClean="0"/>
              <a:t>첨부한 </a:t>
            </a:r>
            <a:r>
              <a:rPr lang="ko-KR" altLang="en-US" sz="1100" b="0" dirty="0" err="1" smtClean="0"/>
              <a:t>중철된</a:t>
            </a:r>
            <a:r>
              <a:rPr lang="ko-KR" altLang="en-US" sz="1100" b="0" dirty="0" smtClean="0"/>
              <a:t> 책자형식으로 제공</a:t>
            </a:r>
            <a:endParaRPr lang="ko-KR" altLang="en-US" sz="1100" b="0" dirty="0"/>
          </a:p>
        </p:txBody>
      </p:sp>
      <p:sp>
        <p:nvSpPr>
          <p:cNvPr id="53" name="Rectangle 2"/>
          <p:cNvSpPr>
            <a:spLocks noChangeArrowheads="1"/>
          </p:cNvSpPr>
          <p:nvPr/>
        </p:nvSpPr>
        <p:spPr bwMode="auto">
          <a:xfrm>
            <a:off x="0" y="204840"/>
            <a:ext cx="6297468" cy="252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54" name="표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251845"/>
              </p:ext>
            </p:extLst>
          </p:nvPr>
        </p:nvGraphicFramePr>
        <p:xfrm>
          <a:off x="7189440" y="4492658"/>
          <a:ext cx="1008112" cy="6896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112"/>
              </a:tblGrid>
              <a:tr h="28098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 smtClean="0">
                          <a:solidFill>
                            <a:schemeClr val="tx1"/>
                          </a:solidFill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현 행</a:t>
                      </a:r>
                      <a:endParaRPr lang="ko-KR" altLang="en-US" sz="1050" dirty="0">
                        <a:solidFill>
                          <a:schemeClr val="tx1"/>
                        </a:solidFill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0870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 smtClean="0"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9pt, </a:t>
                      </a:r>
                      <a:r>
                        <a:rPr lang="ko-KR" altLang="en-US" sz="900" dirty="0" smtClean="0"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굴림체</a:t>
                      </a:r>
                      <a:r>
                        <a:rPr lang="en-US" altLang="ko-KR" sz="900" dirty="0" smtClean="0"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,</a:t>
                      </a:r>
                    </a:p>
                    <a:p>
                      <a:pPr algn="ctr" latinLnBrk="1"/>
                      <a:r>
                        <a:rPr lang="en-US" altLang="ko-KR" sz="900" dirty="0" smtClean="0"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 </a:t>
                      </a:r>
                      <a:r>
                        <a:rPr lang="ko-KR" altLang="en-US" sz="900" dirty="0" err="1" smtClean="0"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줄간격</a:t>
                      </a:r>
                      <a:r>
                        <a:rPr lang="ko-KR" altLang="en-US" sz="900" dirty="0" smtClean="0"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 </a:t>
                      </a:r>
                      <a:r>
                        <a:rPr lang="en-US" altLang="ko-KR" sz="900" dirty="0" smtClean="0"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122%</a:t>
                      </a:r>
                      <a:endParaRPr lang="ko-KR" altLang="en-US" sz="900" dirty="0"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6" name="표 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3332290"/>
              </p:ext>
            </p:extLst>
          </p:nvPr>
        </p:nvGraphicFramePr>
        <p:xfrm>
          <a:off x="8476059" y="4473126"/>
          <a:ext cx="1152128" cy="7092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/>
              </a:tblGrid>
              <a:tr h="26901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 smtClean="0">
                          <a:solidFill>
                            <a:schemeClr val="tx1"/>
                          </a:solidFill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개 선</a:t>
                      </a:r>
                      <a:endParaRPr lang="ko-KR" altLang="en-US" sz="1050" dirty="0">
                        <a:solidFill>
                          <a:schemeClr val="tx1"/>
                        </a:solidFill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44020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11pt, </a:t>
                      </a:r>
                      <a:r>
                        <a:rPr lang="ko-KR" altLang="en-US" sz="1050" dirty="0" err="1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신명조체</a:t>
                      </a:r>
                      <a:r>
                        <a:rPr lang="en-US" altLang="ko-KR" sz="105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,</a:t>
                      </a:r>
                    </a:p>
                    <a:p>
                      <a:pPr algn="ctr" latinLnBrk="1"/>
                      <a:r>
                        <a:rPr lang="en-US" altLang="ko-KR" sz="105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 </a:t>
                      </a:r>
                      <a:r>
                        <a:rPr lang="ko-KR" altLang="en-US" sz="1050" dirty="0" err="1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줄간격</a:t>
                      </a:r>
                      <a:r>
                        <a:rPr lang="ko-KR" altLang="en-US" sz="105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 </a:t>
                      </a:r>
                      <a:r>
                        <a:rPr lang="en-US" altLang="ko-KR" sz="1050" dirty="0" smtClean="0">
                          <a:latin typeface="HY신명조" panose="02030600000101010101" pitchFamily="18" charset="-127"/>
                          <a:ea typeface="HY신명조" panose="02030600000101010101" pitchFamily="18" charset="-127"/>
                        </a:rPr>
                        <a:t>140%</a:t>
                      </a:r>
                      <a:endParaRPr lang="ko-KR" altLang="en-US" sz="1050" dirty="0">
                        <a:latin typeface="HY신명조" panose="02030600000101010101" pitchFamily="18" charset="-127"/>
                        <a:ea typeface="HY신명조" panose="02030600000101010101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5" name="오른쪽 화살표 54"/>
          <p:cNvSpPr/>
          <p:nvPr/>
        </p:nvSpPr>
        <p:spPr>
          <a:xfrm>
            <a:off x="8245177" y="4761159"/>
            <a:ext cx="187449" cy="1331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0" name="그룹 59"/>
          <p:cNvGrpSpPr/>
          <p:nvPr/>
        </p:nvGrpSpPr>
        <p:grpSpPr>
          <a:xfrm>
            <a:off x="7678213" y="5913287"/>
            <a:ext cx="1455443" cy="1408243"/>
            <a:chOff x="7678213" y="5614392"/>
            <a:chExt cx="1455443" cy="1408243"/>
          </a:xfrm>
        </p:grpSpPr>
        <p:sp>
          <p:nvSpPr>
            <p:cNvPr id="58" name="직사각형 57"/>
            <p:cNvSpPr/>
            <p:nvPr/>
          </p:nvSpPr>
          <p:spPr>
            <a:xfrm>
              <a:off x="7678213" y="5614392"/>
              <a:ext cx="1455443" cy="140824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58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051" name="_x281550904" descr="EMB00001074054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545" t="64552" r="17883" b="20863"/>
            <a:stretch>
              <a:fillRect/>
            </a:stretch>
          </p:blipFill>
          <p:spPr bwMode="auto">
            <a:xfrm>
              <a:off x="7864161" y="5685100"/>
              <a:ext cx="1079500" cy="12668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5" name="TextBox 24"/>
          <p:cNvSpPr txBox="1"/>
          <p:nvPr/>
        </p:nvSpPr>
        <p:spPr>
          <a:xfrm>
            <a:off x="9493696" y="7511881"/>
            <a:ext cx="5741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page</a:t>
            </a:r>
            <a:endParaRPr lang="ko-KR" altLang="en-US" sz="11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8886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4"/>
          </p:nvPr>
        </p:nvSpPr>
        <p:spPr>
          <a:xfrm>
            <a:off x="293787" y="1000988"/>
            <a:ext cx="2625698" cy="324000"/>
          </a:xfr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r>
              <a:rPr lang="en-US" altLang="ko-KR" dirty="0" smtClean="0"/>
              <a:t>  1.  2015</a:t>
            </a:r>
            <a:r>
              <a:rPr lang="ko-KR" altLang="en-US" dirty="0" smtClean="0"/>
              <a:t>년 도 제</a:t>
            </a:r>
            <a:r>
              <a:rPr lang="en-US" altLang="ko-KR" dirty="0" smtClean="0"/>
              <a:t>3</a:t>
            </a:r>
            <a:r>
              <a:rPr lang="ko-KR" altLang="en-US" dirty="0" smtClean="0"/>
              <a:t>회 </a:t>
            </a:r>
            <a:r>
              <a:rPr lang="ko-KR" altLang="en-US" dirty="0" err="1" smtClean="0"/>
              <a:t>행정사</a:t>
            </a:r>
            <a:r>
              <a:rPr lang="ko-KR" altLang="en-US" dirty="0" smtClean="0"/>
              <a:t> 자격시험 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6"/>
          </p:nvPr>
        </p:nvSpPr>
        <p:spPr>
          <a:xfrm>
            <a:off x="298252" y="357809"/>
            <a:ext cx="4514924" cy="504056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/>
          <a:lstStyle/>
          <a:p>
            <a:pPr algn="ctr"/>
            <a:r>
              <a:rPr lang="ko-KR" altLang="en-US" sz="1600" dirty="0" smtClean="0"/>
              <a:t>국가전문자격 시험정보 안내</a:t>
            </a:r>
            <a:endParaRPr lang="ko-KR" altLang="en-US" sz="1600" dirty="0"/>
          </a:p>
        </p:txBody>
      </p:sp>
      <p:sp>
        <p:nvSpPr>
          <p:cNvPr id="26" name="텍스트 개체 틀 1"/>
          <p:cNvSpPr txBox="1">
            <a:spLocks/>
          </p:cNvSpPr>
          <p:nvPr/>
        </p:nvSpPr>
        <p:spPr>
          <a:xfrm>
            <a:off x="293787" y="1324988"/>
            <a:ext cx="4519389" cy="62336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l" defTabSz="754380" rtl="0" eaLnBrk="1" latinLnBrk="1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ko-KR" sz="1200" b="1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454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173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2892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611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100" b="0" dirty="0" smtClean="0"/>
              <a:t> </a:t>
            </a:r>
            <a:r>
              <a:rPr lang="ko-KR" altLang="en-US" sz="600" b="0" dirty="0" smtClean="0"/>
              <a:t> </a:t>
            </a:r>
            <a:r>
              <a:rPr lang="ko-KR" altLang="en-US" sz="1100" b="0" dirty="0" smtClean="0"/>
              <a:t> </a:t>
            </a:r>
            <a:r>
              <a:rPr lang="ko-KR" altLang="en-US" sz="1100" dirty="0" smtClean="0"/>
              <a:t>①</a:t>
            </a:r>
            <a:r>
              <a:rPr lang="en-US" altLang="ko-KR" sz="1100" dirty="0" smtClean="0"/>
              <a:t> </a:t>
            </a:r>
            <a:r>
              <a:rPr lang="ko-KR" altLang="en-US" sz="1100" dirty="0" smtClean="0"/>
              <a:t>최소합격인원 </a:t>
            </a:r>
            <a:r>
              <a:rPr lang="en-US" altLang="ko-KR" sz="1100" dirty="0" smtClean="0"/>
              <a:t>: </a:t>
            </a:r>
            <a:r>
              <a:rPr lang="ko-KR" altLang="en-US" sz="1100" b="0" dirty="0" smtClean="0"/>
              <a:t>일반행정 </a:t>
            </a:r>
            <a:r>
              <a:rPr lang="en-US" altLang="ko-KR" sz="1100" b="0" dirty="0" smtClean="0"/>
              <a:t>287</a:t>
            </a:r>
            <a:r>
              <a:rPr lang="ko-KR" altLang="en-US" sz="1100" b="0" dirty="0" smtClean="0"/>
              <a:t>명</a:t>
            </a:r>
            <a:r>
              <a:rPr lang="en-US" altLang="ko-KR" sz="1100" b="0" dirty="0" smtClean="0"/>
              <a:t>, </a:t>
            </a:r>
            <a:r>
              <a:rPr lang="ko-KR" altLang="en-US" sz="1100" b="0" dirty="0" err="1" smtClean="0"/>
              <a:t>외국어번역행정사</a:t>
            </a:r>
            <a:r>
              <a:rPr lang="ko-KR" altLang="en-US" sz="1100" b="0" dirty="0" smtClean="0"/>
              <a:t> </a:t>
            </a:r>
            <a:r>
              <a:rPr lang="en-US" altLang="ko-KR" sz="1100" b="0" dirty="0" smtClean="0"/>
              <a:t>40</a:t>
            </a:r>
            <a:r>
              <a:rPr lang="ko-KR" altLang="en-US" sz="1100" b="0" dirty="0" smtClean="0"/>
              <a:t>명</a:t>
            </a:r>
            <a:r>
              <a:rPr lang="en-US" altLang="ko-KR" sz="1100" b="0" dirty="0" smtClean="0"/>
              <a:t>, </a:t>
            </a:r>
          </a:p>
          <a:p>
            <a:r>
              <a:rPr lang="en-US" altLang="ko-KR" sz="1100" b="0" dirty="0"/>
              <a:t> </a:t>
            </a:r>
            <a:r>
              <a:rPr lang="en-US" altLang="ko-KR" sz="1100" b="0" dirty="0" smtClean="0"/>
              <a:t>                                     </a:t>
            </a:r>
            <a:r>
              <a:rPr lang="ko-KR" altLang="en-US" sz="1100" b="0" dirty="0" err="1" smtClean="0"/>
              <a:t>기술행정사</a:t>
            </a:r>
            <a:r>
              <a:rPr lang="ko-KR" altLang="en-US" sz="1100" b="0" dirty="0" smtClean="0"/>
              <a:t> </a:t>
            </a:r>
            <a:r>
              <a:rPr lang="en-US" altLang="ko-KR" sz="1100" b="0" dirty="0" smtClean="0"/>
              <a:t>3</a:t>
            </a:r>
            <a:r>
              <a:rPr lang="ko-KR" altLang="en-US" sz="1100" b="0" dirty="0" smtClean="0"/>
              <a:t>명</a:t>
            </a:r>
            <a:endParaRPr lang="en-US" altLang="ko-KR" sz="1100" b="0" dirty="0" smtClean="0"/>
          </a:p>
          <a:p>
            <a:pPr>
              <a:lnSpc>
                <a:spcPct val="150000"/>
              </a:lnSpc>
            </a:pPr>
            <a:r>
              <a:rPr lang="en-US" altLang="ko-KR" sz="1100" b="0" dirty="0"/>
              <a:t> </a:t>
            </a:r>
            <a:r>
              <a:rPr lang="en-US" altLang="ko-KR" sz="1100" b="0" dirty="0" smtClean="0"/>
              <a:t>  </a:t>
            </a:r>
            <a:r>
              <a:rPr lang="ko-KR" altLang="en-US" sz="1100" dirty="0" smtClean="0"/>
              <a:t>② 시험일정 및 시행지역</a:t>
            </a:r>
            <a:endParaRPr lang="en-US" altLang="ko-KR" sz="1100" dirty="0" smtClean="0"/>
          </a:p>
          <a:p>
            <a:pPr>
              <a:lnSpc>
                <a:spcPct val="150000"/>
              </a:lnSpc>
            </a:pPr>
            <a:endParaRPr lang="en-US" altLang="ko-KR" sz="1100" b="0" dirty="0" smtClean="0"/>
          </a:p>
          <a:p>
            <a:endParaRPr lang="en-US" altLang="ko-KR" sz="1100" b="0" dirty="0" smtClean="0"/>
          </a:p>
          <a:p>
            <a:endParaRPr lang="en-US" altLang="ko-KR" sz="1100" b="0" dirty="0" smtClean="0"/>
          </a:p>
          <a:p>
            <a:endParaRPr lang="en-US" altLang="ko-KR" sz="1100" b="0" dirty="0"/>
          </a:p>
          <a:p>
            <a:endParaRPr lang="en-US" altLang="ko-KR" sz="1100" b="0" dirty="0" smtClean="0"/>
          </a:p>
          <a:p>
            <a:endParaRPr lang="en-US" altLang="ko-KR" sz="1100" b="0" dirty="0" smtClean="0"/>
          </a:p>
          <a:p>
            <a:endParaRPr lang="en-US" altLang="ko-KR" sz="1100" b="0" dirty="0"/>
          </a:p>
          <a:p>
            <a:endParaRPr lang="en-US" altLang="ko-KR" sz="1100" b="0" dirty="0"/>
          </a:p>
          <a:p>
            <a:r>
              <a:rPr lang="en-US" altLang="ko-KR" sz="1100" dirty="0" smtClean="0"/>
              <a:t>     </a:t>
            </a:r>
            <a:r>
              <a:rPr lang="ko-KR" altLang="en-US" sz="1100" dirty="0" smtClean="0"/>
              <a:t>③ 시험시간 및 과목</a:t>
            </a:r>
            <a:endParaRPr lang="en-US" altLang="ko-KR" sz="1100" dirty="0" smtClean="0"/>
          </a:p>
          <a:p>
            <a:endParaRPr lang="en-US" altLang="ko-KR" sz="1100" b="0" dirty="0"/>
          </a:p>
          <a:p>
            <a:endParaRPr lang="en-US" altLang="ko-KR" sz="1100" b="0" dirty="0" smtClean="0"/>
          </a:p>
          <a:p>
            <a:endParaRPr lang="en-US" altLang="ko-KR" sz="1100" b="0" dirty="0" smtClean="0"/>
          </a:p>
          <a:p>
            <a:endParaRPr lang="en-US" altLang="ko-KR" sz="1100" b="0" dirty="0"/>
          </a:p>
          <a:p>
            <a:endParaRPr lang="en-US" altLang="ko-KR" sz="1100" b="0" dirty="0" smtClean="0"/>
          </a:p>
          <a:p>
            <a:endParaRPr lang="en-US" altLang="ko-KR" sz="1100" b="0" dirty="0"/>
          </a:p>
          <a:p>
            <a:endParaRPr lang="en-US" altLang="ko-KR" sz="1100" b="0" dirty="0"/>
          </a:p>
          <a:p>
            <a:endParaRPr lang="en-US" altLang="ko-KR" sz="1100" b="0" dirty="0" smtClean="0"/>
          </a:p>
          <a:p>
            <a:endParaRPr lang="en-US" altLang="ko-KR" sz="1100" b="0" dirty="0"/>
          </a:p>
          <a:p>
            <a:endParaRPr lang="en-US" altLang="ko-KR" sz="1100" b="0" dirty="0" smtClean="0"/>
          </a:p>
          <a:p>
            <a:endParaRPr lang="en-US" altLang="ko-KR" sz="1100" b="0" dirty="0"/>
          </a:p>
          <a:p>
            <a:endParaRPr lang="en-US" altLang="ko-KR" sz="1100" b="0" dirty="0" smtClean="0"/>
          </a:p>
          <a:p>
            <a:endParaRPr lang="en-US" altLang="ko-KR" sz="1100" b="0" dirty="0"/>
          </a:p>
          <a:p>
            <a:endParaRPr lang="en-US" altLang="ko-KR" sz="1100" b="0" dirty="0" smtClean="0"/>
          </a:p>
          <a:p>
            <a:r>
              <a:rPr lang="en-US" altLang="ko-KR" dirty="0" smtClean="0"/>
              <a:t>   </a:t>
            </a:r>
          </a:p>
          <a:p>
            <a:endParaRPr lang="en-US" altLang="ko-KR" dirty="0"/>
          </a:p>
          <a:p>
            <a:r>
              <a:rPr lang="en-US" altLang="ko-KR" sz="1100" dirty="0" smtClean="0"/>
              <a:t> </a:t>
            </a:r>
            <a:r>
              <a:rPr lang="en-US" altLang="ko-KR" sz="1100" b="0" dirty="0"/>
              <a:t> </a:t>
            </a:r>
            <a:r>
              <a:rPr lang="ko-KR" altLang="en-US" sz="1100" dirty="0" smtClean="0"/>
              <a:t>④ 시험면제자 서류제출</a:t>
            </a:r>
            <a:endParaRPr lang="en-US" altLang="ko-KR" sz="1100" dirty="0"/>
          </a:p>
          <a:p>
            <a:r>
              <a:rPr lang="en-US" altLang="ko-KR" sz="1100" b="0" dirty="0" smtClean="0"/>
              <a:t>     - </a:t>
            </a:r>
            <a:r>
              <a:rPr lang="ko-KR" altLang="en-US" sz="1100" b="0" dirty="0" smtClean="0"/>
              <a:t>대상 </a:t>
            </a:r>
            <a:r>
              <a:rPr lang="en-US" altLang="ko-KR" sz="1100" b="0" dirty="0" smtClean="0"/>
              <a:t>: 1</a:t>
            </a:r>
            <a:r>
              <a:rPr lang="ko-KR" altLang="en-US" sz="1100" b="0" dirty="0" err="1" smtClean="0"/>
              <a:t>차시험</a:t>
            </a:r>
            <a:r>
              <a:rPr lang="ko-KR" altLang="en-US" sz="1100" b="0" dirty="0" smtClean="0"/>
              <a:t> 면제자</a:t>
            </a:r>
            <a:r>
              <a:rPr lang="en-US" altLang="ko-KR" sz="1100" b="0" dirty="0" smtClean="0"/>
              <a:t>, 1·2</a:t>
            </a:r>
            <a:r>
              <a:rPr lang="ko-KR" altLang="en-US" sz="1100" b="0" dirty="0" smtClean="0"/>
              <a:t>차 전부면제자</a:t>
            </a:r>
            <a:r>
              <a:rPr lang="en-US" altLang="ko-KR" sz="1100" b="0" dirty="0" smtClean="0"/>
              <a:t>, 1</a:t>
            </a:r>
            <a:r>
              <a:rPr lang="ko-KR" altLang="en-US" sz="1100" b="0" dirty="0" err="1" smtClean="0"/>
              <a:t>차시험</a:t>
            </a:r>
            <a:r>
              <a:rPr lang="ko-KR" altLang="en-US" sz="1100" b="0" dirty="0" smtClean="0"/>
              <a:t> </a:t>
            </a:r>
            <a:r>
              <a:rPr lang="ko-KR" altLang="en-US" sz="1100" b="0" dirty="0" err="1" smtClean="0"/>
              <a:t>전부면제자와</a:t>
            </a:r>
            <a:r>
              <a:rPr lang="ko-KR" altLang="en-US" sz="1100" b="0" dirty="0" smtClean="0"/>
              <a:t> </a:t>
            </a:r>
            <a:r>
              <a:rPr lang="en-US" altLang="ko-KR" sz="1100" b="0" dirty="0" smtClean="0"/>
              <a:t>2</a:t>
            </a:r>
            <a:r>
              <a:rPr lang="ko-KR" altLang="en-US" sz="1100" b="0" dirty="0" smtClean="0"/>
              <a:t>차 </a:t>
            </a:r>
            <a:endParaRPr lang="en-US" altLang="ko-KR" sz="1100" b="0" dirty="0" smtClean="0"/>
          </a:p>
          <a:p>
            <a:r>
              <a:rPr lang="en-US" altLang="ko-KR" sz="1100" b="0" dirty="0"/>
              <a:t> </a:t>
            </a:r>
            <a:r>
              <a:rPr lang="en-US" altLang="ko-KR" sz="1100" b="0" dirty="0" smtClean="0"/>
              <a:t>                   </a:t>
            </a:r>
            <a:r>
              <a:rPr lang="ko-KR" altLang="en-US" sz="1100" b="0" dirty="0" err="1" smtClean="0"/>
              <a:t>시험일부면제자</a:t>
            </a:r>
            <a:r>
              <a:rPr lang="ko-KR" altLang="en-US" sz="1100" b="0" dirty="0" smtClean="0"/>
              <a:t> </a:t>
            </a:r>
            <a:endParaRPr lang="en-US" altLang="ko-KR" sz="1100" dirty="0" smtClean="0"/>
          </a:p>
          <a:p>
            <a:r>
              <a:rPr lang="en-US" altLang="ko-KR" sz="1100" b="0" dirty="0" smtClean="0"/>
              <a:t>     - </a:t>
            </a:r>
            <a:r>
              <a:rPr lang="ko-KR" altLang="en-US" sz="1100" b="0" dirty="0" smtClean="0"/>
              <a:t>제출기간 </a:t>
            </a:r>
            <a:r>
              <a:rPr lang="en-US" altLang="ko-KR" sz="1100" b="0" dirty="0" smtClean="0"/>
              <a:t>: </a:t>
            </a:r>
            <a:r>
              <a:rPr lang="en-US" altLang="ko-KR" sz="1100" dirty="0" smtClean="0"/>
              <a:t>2015. 4. 6(</a:t>
            </a:r>
            <a:r>
              <a:rPr lang="ko-KR" altLang="en-US" sz="1100" dirty="0" smtClean="0"/>
              <a:t>월</a:t>
            </a:r>
            <a:r>
              <a:rPr lang="en-US" altLang="ko-KR" sz="1100" dirty="0" smtClean="0"/>
              <a:t>) 09:00 ~  4. 21(</a:t>
            </a:r>
            <a:r>
              <a:rPr lang="ko-KR" altLang="en-US" sz="1100" dirty="0" smtClean="0"/>
              <a:t>화</a:t>
            </a:r>
            <a:r>
              <a:rPr lang="en-US" altLang="ko-KR" sz="1100" dirty="0" smtClean="0"/>
              <a:t>) 18:00</a:t>
            </a:r>
          </a:p>
          <a:p>
            <a:r>
              <a:rPr lang="en-US" altLang="ko-KR" sz="1100" b="0" dirty="0"/>
              <a:t> </a:t>
            </a:r>
            <a:r>
              <a:rPr lang="en-US" altLang="ko-KR" sz="1100" b="0" dirty="0" smtClean="0"/>
              <a:t>    - </a:t>
            </a:r>
            <a:r>
              <a:rPr lang="ko-KR" altLang="en-US" sz="1100" b="0" dirty="0" smtClean="0"/>
              <a:t>제출방법 </a:t>
            </a:r>
            <a:r>
              <a:rPr lang="en-US" altLang="ko-KR" sz="1100" b="0" dirty="0" smtClean="0"/>
              <a:t>: </a:t>
            </a:r>
            <a:r>
              <a:rPr lang="ko-KR" altLang="en-US" sz="1100" b="0" dirty="0" smtClean="0"/>
              <a:t>방문 또는 등기우편</a:t>
            </a:r>
            <a:r>
              <a:rPr lang="en-US" altLang="ko-KR" sz="1100" b="0" dirty="0" smtClean="0"/>
              <a:t>(</a:t>
            </a:r>
            <a:r>
              <a:rPr lang="ko-KR" altLang="en-US" sz="1100" b="0" dirty="0" smtClean="0"/>
              <a:t>마감일 </a:t>
            </a:r>
            <a:r>
              <a:rPr lang="en-US" altLang="ko-KR" sz="1100" b="0" dirty="0" smtClean="0"/>
              <a:t>18:00</a:t>
            </a:r>
            <a:r>
              <a:rPr lang="ko-KR" altLang="en-US" sz="1100" b="0" dirty="0" smtClean="0"/>
              <a:t>까지 </a:t>
            </a:r>
            <a:r>
              <a:rPr lang="ko-KR" altLang="en-US" sz="1100" b="0" dirty="0" err="1" smtClean="0"/>
              <a:t>도착분에</a:t>
            </a:r>
            <a:r>
              <a:rPr lang="ko-KR" altLang="en-US" sz="1100" b="0" dirty="0" smtClean="0"/>
              <a:t> 한함</a:t>
            </a:r>
            <a:r>
              <a:rPr lang="en-US" altLang="ko-KR" sz="1100" b="0" dirty="0" smtClean="0"/>
              <a:t>)</a:t>
            </a:r>
          </a:p>
          <a:p>
            <a:r>
              <a:rPr lang="en-US" altLang="ko-KR" sz="1100" b="0" dirty="0"/>
              <a:t> </a:t>
            </a:r>
            <a:r>
              <a:rPr lang="en-US" altLang="ko-KR" sz="1100" b="0" dirty="0" smtClean="0"/>
              <a:t>    - </a:t>
            </a:r>
            <a:r>
              <a:rPr lang="ko-KR" altLang="en-US" sz="1100" b="0" dirty="0" smtClean="0"/>
              <a:t>경력산정 기준일 </a:t>
            </a:r>
            <a:r>
              <a:rPr lang="en-US" altLang="ko-KR" sz="1100" b="0" dirty="0" smtClean="0"/>
              <a:t>: 1</a:t>
            </a:r>
            <a:r>
              <a:rPr lang="ko-KR" altLang="en-US" sz="1100" b="0" dirty="0" err="1" smtClean="0"/>
              <a:t>차시험</a:t>
            </a:r>
            <a:r>
              <a:rPr lang="ko-KR" altLang="en-US" sz="1100" b="0" dirty="0" smtClean="0"/>
              <a:t> 원서접수 마감일</a:t>
            </a:r>
            <a:endParaRPr lang="en-US" altLang="ko-KR" sz="1100" b="0" dirty="0" smtClean="0"/>
          </a:p>
          <a:p>
            <a:r>
              <a:rPr lang="en-US" altLang="ko-KR" sz="1100" b="0" dirty="0"/>
              <a:t> </a:t>
            </a:r>
            <a:r>
              <a:rPr lang="en-US" altLang="ko-KR" sz="1100" b="0" dirty="0" smtClean="0"/>
              <a:t>    - </a:t>
            </a:r>
            <a:r>
              <a:rPr lang="ko-KR" altLang="en-US" sz="1100" b="0" dirty="0" smtClean="0"/>
              <a:t>제출서류 </a:t>
            </a:r>
            <a:r>
              <a:rPr lang="en-US" altLang="ko-KR" sz="1100" b="0" dirty="0" smtClean="0"/>
              <a:t>: Q-net – “</a:t>
            </a:r>
            <a:r>
              <a:rPr lang="ko-KR" altLang="en-US" sz="1100" b="0" dirty="0" err="1" smtClean="0"/>
              <a:t>행정사</a:t>
            </a:r>
            <a:r>
              <a:rPr lang="ko-KR" altLang="en-US" sz="1100" b="0" dirty="0" smtClean="0"/>
              <a:t> 홈페이지</a:t>
            </a:r>
            <a:r>
              <a:rPr lang="en-US" altLang="ko-KR" sz="1100" b="0" dirty="0" smtClean="0"/>
              <a:t>”</a:t>
            </a:r>
            <a:r>
              <a:rPr lang="ko-KR" altLang="en-US" sz="1100" b="0" dirty="0" smtClean="0"/>
              <a:t> 참조</a:t>
            </a:r>
            <a:endParaRPr lang="en-US" altLang="ko-KR" sz="1100" b="0" dirty="0" smtClean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1544920"/>
              </p:ext>
            </p:extLst>
          </p:nvPr>
        </p:nvGraphicFramePr>
        <p:xfrm>
          <a:off x="564704" y="2042567"/>
          <a:ext cx="3960439" cy="1219342"/>
        </p:xfrm>
        <a:graphic>
          <a:graphicData uri="http://schemas.openxmlformats.org/drawingml/2006/table">
            <a:tbl>
              <a:tblPr/>
              <a:tblGrid>
                <a:gridCol w="481481"/>
                <a:gridCol w="958679"/>
                <a:gridCol w="974948"/>
                <a:gridCol w="753244"/>
                <a:gridCol w="792087"/>
              </a:tblGrid>
              <a:tr h="26898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구분</a:t>
                      </a:r>
                    </a:p>
                  </a:txBody>
                  <a:tcPr marL="17907" marR="17907" marT="17907" marB="1790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원서접수기간</a:t>
                      </a:r>
                    </a:p>
                  </a:txBody>
                  <a:tcPr marL="17907" marR="17907" marT="17907" marB="1790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kern="0" spc="-8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시험장소</a:t>
                      </a:r>
                      <a:endParaRPr lang="ko-KR" altLang="en-US" sz="900" b="1" kern="0" spc="-8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시험일자</a:t>
                      </a:r>
                    </a:p>
                  </a:txBody>
                  <a:tcPr marL="17907" marR="17907" marT="17907" marB="1790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합격자발표</a:t>
                      </a:r>
                    </a:p>
                  </a:txBody>
                  <a:tcPr marL="17907" marR="17907" marT="17907" marB="1790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</a:tr>
              <a:tr h="53629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제</a:t>
                      </a:r>
                      <a:r>
                        <a:rPr lang="en-US" altLang="ko-KR" sz="900" b="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</a:t>
                      </a:r>
                      <a:r>
                        <a:rPr lang="ko-KR" altLang="en-US" sz="900" b="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차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시 험</a:t>
                      </a:r>
                    </a:p>
                  </a:txBody>
                  <a:tcPr marL="17907" marR="17907" marT="17907" marB="1790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05.04 09:00</a:t>
                      </a:r>
                    </a:p>
                    <a:p>
                      <a:pPr marL="0" marR="0" indent="0" algn="ctr" fontAlgn="base" latinLnBrk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~</a:t>
                      </a:r>
                    </a:p>
                    <a:p>
                      <a:pPr marL="0" marR="0" indent="0" algn="ctr" fontAlgn="base" latinLnBrk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05.13 18:00</a:t>
                      </a:r>
                    </a:p>
                  </a:txBody>
                  <a:tcPr marL="17907" marR="17907" marT="17907" marB="1790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서울</a:t>
                      </a:r>
                      <a:r>
                        <a:rPr lang="en-US" altLang="ko-KR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부산</a:t>
                      </a:r>
                      <a:r>
                        <a:rPr lang="en-US" altLang="ko-KR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광주</a:t>
                      </a:r>
                      <a:r>
                        <a:rPr lang="en-US" altLang="ko-KR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대전</a:t>
                      </a:r>
                      <a:r>
                        <a:rPr lang="en-US" altLang="ko-KR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,</a:t>
                      </a:r>
                      <a:r>
                        <a:rPr lang="ko-KR" altLang="en-US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900" b="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대구</a:t>
                      </a:r>
                      <a:r>
                        <a:rPr lang="en-US" altLang="ko-KR" sz="900" b="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900" b="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제주</a:t>
                      </a:r>
                    </a:p>
                  </a:txBody>
                  <a:tcPr marL="17907" marR="17907" marT="17907" marB="1790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06.20(</a:t>
                      </a:r>
                      <a:r>
                        <a:rPr lang="ko-KR" altLang="en-US" sz="900" b="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토</a:t>
                      </a:r>
                      <a:r>
                        <a:rPr lang="en-US" altLang="ko-KR" sz="900" b="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endParaRPr lang="ko-KR" altLang="en-US" sz="900" b="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7.22</a:t>
                      </a:r>
                      <a:r>
                        <a:rPr lang="en-US" altLang="ko-KR" sz="900" b="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900" b="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수</a:t>
                      </a:r>
                      <a:r>
                        <a:rPr lang="en-US" altLang="ko-KR" sz="900" b="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endParaRPr lang="ko-KR" altLang="en-US" sz="900" b="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06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제</a:t>
                      </a:r>
                      <a:r>
                        <a:rPr lang="en-US" altLang="ko-KR" sz="900" b="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</a:t>
                      </a:r>
                      <a:r>
                        <a:rPr lang="ko-KR" altLang="en-US" sz="900" b="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차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시 험</a:t>
                      </a:r>
                    </a:p>
                  </a:txBody>
                  <a:tcPr marL="17907" marR="17907" marT="17907" marB="1790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08.24 09:00</a:t>
                      </a:r>
                    </a:p>
                    <a:p>
                      <a:pPr marL="0" marR="0" indent="0" algn="ctr" fontAlgn="base" latinLnBrk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~</a:t>
                      </a:r>
                    </a:p>
                    <a:p>
                      <a:pPr marL="0" marR="0" indent="0" algn="ctr" fontAlgn="base" latinLnBrk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09.02 18:00</a:t>
                      </a:r>
                    </a:p>
                  </a:txBody>
                  <a:tcPr marL="17907" marR="17907" marT="17907" marB="1790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서울</a:t>
                      </a:r>
                      <a:r>
                        <a:rPr lang="en-US" altLang="ko-KR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부산</a:t>
                      </a:r>
                      <a:endParaRPr lang="ko-KR" altLang="en-US" sz="900" b="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10.31(</a:t>
                      </a:r>
                      <a:r>
                        <a:rPr lang="ko-KR" altLang="en-US" sz="900" b="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토</a:t>
                      </a:r>
                      <a:r>
                        <a:rPr lang="en-US" altLang="ko-KR" sz="900" b="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endParaRPr lang="ko-KR" altLang="en-US" sz="900" b="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12.23(</a:t>
                      </a:r>
                      <a:r>
                        <a:rPr lang="ko-KR" altLang="en-US" sz="900" b="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수</a:t>
                      </a:r>
                      <a:r>
                        <a:rPr lang="en-US" altLang="ko-KR" sz="900" b="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endParaRPr lang="ko-KR" altLang="en-US" sz="900" b="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5" name="표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8909035"/>
              </p:ext>
            </p:extLst>
          </p:nvPr>
        </p:nvGraphicFramePr>
        <p:xfrm>
          <a:off x="564704" y="3670176"/>
          <a:ext cx="3995999" cy="2429761"/>
        </p:xfrm>
        <a:graphic>
          <a:graphicData uri="http://schemas.openxmlformats.org/drawingml/2006/table">
            <a:tbl>
              <a:tblPr/>
              <a:tblGrid>
                <a:gridCol w="501487"/>
                <a:gridCol w="578633"/>
                <a:gridCol w="936104"/>
                <a:gridCol w="1440160"/>
                <a:gridCol w="539615"/>
              </a:tblGrid>
              <a:tr h="21602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구분</a:t>
                      </a:r>
                    </a:p>
                  </a:txBody>
                  <a:tcPr marL="17907" marR="17907" marT="17907" marB="1790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시험일자</a:t>
                      </a:r>
                    </a:p>
                  </a:txBody>
                  <a:tcPr marL="17907" marR="17907" marT="17907" marB="1790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시험시간</a:t>
                      </a:r>
                      <a:endParaRPr lang="ko-KR" altLang="en-US" sz="9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kern="0" spc="-8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시험과목</a:t>
                      </a:r>
                      <a:endParaRPr lang="ko-KR" altLang="en-US" sz="900" b="1" kern="0" spc="-8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kern="0" spc="0" dirty="0" err="1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문항수</a:t>
                      </a:r>
                      <a:endParaRPr lang="ko-KR" altLang="en-US" sz="9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</a:tr>
              <a:tr h="53629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제</a:t>
                      </a:r>
                      <a:r>
                        <a:rPr lang="en-US" altLang="ko-KR" sz="900" b="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</a:t>
                      </a:r>
                      <a:r>
                        <a:rPr lang="ko-KR" altLang="en-US" sz="900" b="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차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시 험</a:t>
                      </a:r>
                    </a:p>
                  </a:txBody>
                  <a:tcPr marL="17907" marR="17907" marT="17907" marB="1790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06.20(</a:t>
                      </a:r>
                      <a:r>
                        <a:rPr lang="ko-KR" altLang="en-US" sz="900" b="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토</a:t>
                      </a:r>
                      <a:r>
                        <a:rPr lang="en-US" altLang="ko-KR" sz="900" b="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endParaRPr lang="ko-KR" altLang="en-US" sz="900" b="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09:30 ~ 10:30</a:t>
                      </a:r>
                    </a:p>
                    <a:p>
                      <a:pPr marL="0" marR="0" indent="0" algn="ctr" fontAlgn="base" latinLnBrk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(60</a:t>
                      </a:r>
                      <a:r>
                        <a:rPr lang="ko-KR" altLang="en-US" sz="900" b="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분</a:t>
                      </a:r>
                      <a:r>
                        <a:rPr lang="en-US" altLang="ko-KR" sz="900" b="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endParaRPr lang="en-US" sz="900" b="0" kern="0" spc="-4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 </a:t>
                      </a:r>
                      <a:r>
                        <a:rPr lang="ko-KR" altLang="en-US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민법</a:t>
                      </a:r>
                      <a:r>
                        <a:rPr lang="en-US" altLang="ko-KR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총칙</a:t>
                      </a:r>
                      <a:r>
                        <a:rPr lang="en-US" altLang="ko-KR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</a:p>
                    <a:p>
                      <a:pPr marL="0" marR="0" indent="0" algn="l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 </a:t>
                      </a:r>
                      <a:r>
                        <a:rPr lang="ko-KR" altLang="en-US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행정법</a:t>
                      </a:r>
                      <a:endParaRPr lang="en-US" altLang="ko-KR" sz="900" b="0" kern="0" spc="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l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 </a:t>
                      </a:r>
                      <a:r>
                        <a:rPr lang="ko-KR" altLang="en-US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행정학개론</a:t>
                      </a:r>
                      <a:endParaRPr lang="en-US" altLang="ko-KR" sz="900" b="0" kern="0" spc="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l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 (</a:t>
                      </a:r>
                      <a:r>
                        <a:rPr lang="ko-KR" altLang="en-US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지방자치행정 포함</a:t>
                      </a:r>
                      <a:r>
                        <a:rPr lang="en-US" altLang="ko-KR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endParaRPr lang="ko-KR" altLang="en-US" sz="900" b="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과목당</a:t>
                      </a:r>
                      <a:endParaRPr lang="en-US" altLang="ko-KR" sz="900" b="0" kern="0" spc="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20</a:t>
                      </a:r>
                      <a:r>
                        <a:rPr lang="ko-KR" altLang="en-US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문항</a:t>
                      </a:r>
                      <a:endParaRPr lang="ko-KR" altLang="en-US" sz="900" b="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31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제</a:t>
                      </a:r>
                      <a:r>
                        <a:rPr lang="en-US" altLang="ko-KR" sz="900" b="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</a:t>
                      </a:r>
                      <a:r>
                        <a:rPr lang="ko-KR" altLang="en-US" sz="900" b="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차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시 험</a:t>
                      </a:r>
                    </a:p>
                  </a:txBody>
                  <a:tcPr marL="17907" marR="17907" marT="17907" marB="1790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10.31(</a:t>
                      </a:r>
                      <a:r>
                        <a:rPr lang="ko-KR" altLang="en-US" sz="900" b="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토</a:t>
                      </a:r>
                      <a:r>
                        <a:rPr lang="en-US" altLang="ko-KR" sz="900" b="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endParaRPr lang="ko-KR" altLang="en-US" sz="900" b="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[1</a:t>
                      </a:r>
                      <a:r>
                        <a:rPr lang="ko-KR" altLang="en-US" sz="900" b="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교시</a:t>
                      </a:r>
                      <a:r>
                        <a:rPr lang="en-US" altLang="ko-KR" sz="900" b="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]</a:t>
                      </a:r>
                    </a:p>
                    <a:p>
                      <a:pPr marL="0" marR="0" indent="0" algn="l" fontAlgn="base" latinLnBrk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kern="0" spc="-40" dirty="0" err="1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행정사</a:t>
                      </a:r>
                      <a:r>
                        <a:rPr lang="ko-KR" altLang="en-US" sz="900" b="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공통</a:t>
                      </a:r>
                      <a:endParaRPr lang="en-US" altLang="ko-KR" sz="900" b="0" kern="0" spc="-4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ctr" fontAlgn="base" latinLnBrk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09:30 ~ 11:10</a:t>
                      </a:r>
                    </a:p>
                    <a:p>
                      <a:pPr marL="0" marR="0" indent="0" algn="ctr" fontAlgn="base" latinLnBrk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(100</a:t>
                      </a:r>
                      <a:r>
                        <a:rPr lang="ko-KR" altLang="en-US" sz="900" b="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분</a:t>
                      </a:r>
                      <a:r>
                        <a:rPr lang="en-US" altLang="ko-KR" sz="900" b="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endParaRPr lang="en-US" sz="900" b="0" kern="0" spc="-4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 </a:t>
                      </a:r>
                      <a:r>
                        <a:rPr lang="ko-KR" altLang="en-US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민법</a:t>
                      </a:r>
                      <a:r>
                        <a:rPr lang="en-US" altLang="ko-KR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계약</a:t>
                      </a:r>
                      <a:r>
                        <a:rPr lang="en-US" altLang="ko-KR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</a:p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 </a:t>
                      </a:r>
                      <a:r>
                        <a:rPr lang="ko-KR" altLang="en-US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행정절차론</a:t>
                      </a:r>
                      <a:endParaRPr lang="en-US" altLang="ko-KR" sz="900" b="0" kern="0" spc="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 (</a:t>
                      </a:r>
                      <a:r>
                        <a:rPr lang="ko-KR" altLang="en-US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행정절차법 포함</a:t>
                      </a:r>
                      <a:r>
                        <a:rPr lang="en-US" altLang="ko-KR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</a:p>
                  </a:txBody>
                  <a:tcPr marL="17907" marR="17907" marT="17907" marB="1790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과목당</a:t>
                      </a:r>
                      <a:endParaRPr lang="en-US" altLang="ko-KR" sz="900" b="0" kern="0" spc="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4</a:t>
                      </a:r>
                      <a:r>
                        <a:rPr lang="ko-KR" altLang="en-US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문항</a:t>
                      </a:r>
                      <a:endParaRPr lang="en-US" altLang="ko-KR" sz="900" b="0" kern="0" spc="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논술</a:t>
                      </a:r>
                      <a:r>
                        <a:rPr lang="en-US" altLang="ko-KR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1,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약술</a:t>
                      </a:r>
                      <a:r>
                        <a:rPr lang="en-US" altLang="ko-KR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3)</a:t>
                      </a:r>
                      <a:endParaRPr lang="ko-KR" altLang="en-US" sz="900" b="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3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[2</a:t>
                      </a:r>
                      <a:r>
                        <a:rPr lang="ko-KR" altLang="en-US" sz="900" b="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교시</a:t>
                      </a:r>
                      <a:r>
                        <a:rPr lang="en-US" altLang="ko-KR" sz="900" b="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]</a:t>
                      </a:r>
                    </a:p>
                    <a:p>
                      <a:pPr marL="0" marR="0" indent="0" algn="l" fontAlgn="base" latinLnBrk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일반</a:t>
                      </a:r>
                      <a:r>
                        <a:rPr lang="en-US" altLang="ko-KR" sz="900" b="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900" b="0" kern="0" spc="-40" dirty="0" err="1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기술행정사</a:t>
                      </a:r>
                      <a:endParaRPr lang="en-US" altLang="ko-KR" sz="900" b="0" kern="0" spc="-4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ctr" fontAlgn="base" latinLnBrk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11:40 ~13:20</a:t>
                      </a:r>
                    </a:p>
                    <a:p>
                      <a:pPr marL="0" marR="0" indent="0" algn="ctr" fontAlgn="base" latinLnBrk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(100</a:t>
                      </a:r>
                      <a:r>
                        <a:rPr lang="ko-KR" altLang="en-US" sz="900" b="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분</a:t>
                      </a:r>
                      <a:r>
                        <a:rPr lang="en-US" altLang="ko-KR" sz="900" b="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</a:p>
                    <a:p>
                      <a:pPr marL="0" marR="0" indent="0" algn="ctr" fontAlgn="base" latinLnBrk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900" b="0" kern="0" spc="-4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l" fontAlgn="base" latinLnBrk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kern="0" spc="-40" dirty="0" err="1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외국어번역행정사</a:t>
                      </a:r>
                      <a:endParaRPr lang="en-US" altLang="ko-KR" sz="900" b="0" kern="0" spc="-4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ctr" fontAlgn="base" latinLnBrk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11:40 ~ 12:30</a:t>
                      </a:r>
                    </a:p>
                    <a:p>
                      <a:pPr marL="0" marR="0" indent="0" algn="ctr" fontAlgn="base" latinLnBrk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(50</a:t>
                      </a:r>
                      <a:r>
                        <a:rPr lang="ko-KR" altLang="en-US" sz="900" b="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분</a:t>
                      </a:r>
                      <a:r>
                        <a:rPr lang="en-US" altLang="ko-KR" sz="900" b="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endParaRPr lang="en-US" sz="900" b="0" kern="0" spc="-4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 </a:t>
                      </a:r>
                      <a:r>
                        <a:rPr lang="ko-KR" altLang="en-US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사무관리론</a:t>
                      </a:r>
                      <a:r>
                        <a:rPr lang="en-US" altLang="ko-KR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공통</a:t>
                      </a:r>
                      <a:r>
                        <a:rPr lang="en-US" altLang="ko-KR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</a:p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 </a:t>
                      </a:r>
                      <a:r>
                        <a:rPr lang="ko-KR" altLang="en-US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행정사실무법</a:t>
                      </a:r>
                      <a:r>
                        <a:rPr lang="en-US" altLang="ko-KR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9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일반행정사</a:t>
                      </a:r>
                      <a:r>
                        <a:rPr lang="en-US" altLang="ko-KR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</a:p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 </a:t>
                      </a:r>
                      <a:r>
                        <a:rPr lang="ko-KR" altLang="en-US" sz="9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해사실무법</a:t>
                      </a:r>
                      <a:r>
                        <a:rPr lang="en-US" altLang="ko-KR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9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기술행정사</a:t>
                      </a:r>
                      <a:r>
                        <a:rPr lang="en-US" altLang="ko-KR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</a:p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 </a:t>
                      </a:r>
                      <a:r>
                        <a:rPr lang="ko-KR" altLang="en-US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외국어</a:t>
                      </a:r>
                      <a:r>
                        <a:rPr lang="en-US" altLang="ko-KR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9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외국어번역행정사</a:t>
                      </a:r>
                      <a:r>
                        <a:rPr lang="en-US" altLang="ko-KR" sz="900" b="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endParaRPr lang="ko-KR" altLang="en-US" sz="900" b="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b="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2" name="텍스트 개체 틀 2"/>
          <p:cNvSpPr>
            <a:spLocks noGrp="1"/>
          </p:cNvSpPr>
          <p:nvPr>
            <p:ph type="body" sz="quarter" idx="16"/>
          </p:nvPr>
        </p:nvSpPr>
        <p:spPr>
          <a:xfrm>
            <a:off x="5105672" y="357809"/>
            <a:ext cx="4604047" cy="504056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/>
          <a:lstStyle/>
          <a:p>
            <a:pPr algn="ctr"/>
            <a:r>
              <a:rPr lang="en-US" altLang="ko-KR" sz="1800" dirty="0" smtClean="0"/>
              <a:t>NCS </a:t>
            </a:r>
            <a:r>
              <a:rPr lang="ko-KR" altLang="en-US" sz="1800" dirty="0" err="1" smtClean="0"/>
              <a:t>신자격제도</a:t>
            </a:r>
            <a:r>
              <a:rPr lang="en-US" altLang="ko-KR" sz="1800" dirty="0" smtClean="0"/>
              <a:t> </a:t>
            </a:r>
            <a:r>
              <a:rPr lang="ko-KR" altLang="en-US" sz="1800" dirty="0" smtClean="0"/>
              <a:t>변화</a:t>
            </a:r>
            <a:endParaRPr lang="en-US" altLang="ko-KR" sz="1800" dirty="0" smtClean="0"/>
          </a:p>
          <a:p>
            <a:pPr algn="ctr"/>
            <a:r>
              <a:rPr lang="en-US" altLang="ko-KR" sz="1200" dirty="0" smtClean="0"/>
              <a:t>- </a:t>
            </a:r>
            <a:r>
              <a:rPr lang="ko-KR" altLang="en-US" sz="1200" dirty="0" err="1" smtClean="0"/>
              <a:t>과정평가형</a:t>
            </a:r>
            <a:r>
              <a:rPr lang="ko-KR" altLang="en-US" sz="1200" dirty="0" smtClean="0"/>
              <a:t> 자격제도 시행 </a:t>
            </a:r>
            <a:r>
              <a:rPr lang="en-US" altLang="ko-KR" sz="1200" dirty="0" smtClean="0"/>
              <a:t>-</a:t>
            </a:r>
            <a:endParaRPr lang="ko-KR" altLang="en-US" sz="1200" dirty="0"/>
          </a:p>
        </p:txBody>
      </p:sp>
      <p:sp>
        <p:nvSpPr>
          <p:cNvPr id="33" name="텍스트 개체 틀 1"/>
          <p:cNvSpPr txBox="1">
            <a:spLocks/>
          </p:cNvSpPr>
          <p:nvPr/>
        </p:nvSpPr>
        <p:spPr>
          <a:xfrm>
            <a:off x="5101208" y="1149896"/>
            <a:ext cx="4680520" cy="86409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l" defTabSz="754380" rtl="0" eaLnBrk="1" latinLnBrk="1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ko-KR" sz="1200" b="1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454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173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2892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611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ko-KR" altLang="en-US" sz="1100" b="0" dirty="0" smtClean="0"/>
              <a:t> </a:t>
            </a:r>
            <a:r>
              <a:rPr lang="ko-KR" altLang="en-US" sz="600" b="0" dirty="0" smtClean="0"/>
              <a:t> </a:t>
            </a:r>
            <a:endParaRPr lang="en-US" altLang="ko-KR" sz="1100" b="0" dirty="0" smtClean="0"/>
          </a:p>
          <a:p>
            <a:r>
              <a:rPr lang="ko-KR" altLang="en-US" sz="1100" b="0" dirty="0" smtClean="0"/>
              <a:t>  ●  국가직무능력표준</a:t>
            </a:r>
            <a:r>
              <a:rPr lang="en-US" altLang="ko-KR" sz="1100" b="0" dirty="0" smtClean="0"/>
              <a:t>(NCS)</a:t>
            </a:r>
            <a:r>
              <a:rPr lang="ko-KR" altLang="en-US" sz="1100" b="0" dirty="0" smtClean="0"/>
              <a:t>에 기반하여 일정 요건을 충족하는 교육</a:t>
            </a:r>
            <a:r>
              <a:rPr lang="en-US" altLang="ko-KR" sz="1100" b="0" dirty="0" smtClean="0"/>
              <a:t>(</a:t>
            </a:r>
            <a:r>
              <a:rPr lang="ko-KR" altLang="en-US" sz="1100" b="0" dirty="0" smtClean="0"/>
              <a:t>훈련</a:t>
            </a:r>
            <a:r>
              <a:rPr lang="en-US" altLang="ko-KR" sz="1100" b="0" dirty="0" smtClean="0"/>
              <a:t>)</a:t>
            </a:r>
          </a:p>
          <a:p>
            <a:r>
              <a:rPr lang="en-US" altLang="ko-KR" sz="1100" b="0" dirty="0"/>
              <a:t> </a:t>
            </a:r>
            <a:r>
              <a:rPr lang="en-US" altLang="ko-KR" sz="1100" b="0" dirty="0" smtClean="0"/>
              <a:t>        </a:t>
            </a:r>
            <a:r>
              <a:rPr lang="ko-KR" altLang="en-US" sz="1100" b="0" dirty="0" smtClean="0"/>
              <a:t>과정을 충실히 이수한 후</a:t>
            </a:r>
            <a:r>
              <a:rPr lang="en-US" altLang="ko-KR" sz="1100" b="0" dirty="0" smtClean="0"/>
              <a:t>, </a:t>
            </a:r>
            <a:r>
              <a:rPr lang="ko-KR" altLang="en-US" sz="1100" b="0" dirty="0" smtClean="0"/>
              <a:t>내부</a:t>
            </a:r>
            <a:r>
              <a:rPr lang="en-US" altLang="ko-KR" sz="1100" b="0" dirty="0" smtClean="0"/>
              <a:t>·</a:t>
            </a:r>
            <a:r>
              <a:rPr lang="ko-KR" altLang="en-US" sz="1100" b="0" dirty="0" smtClean="0"/>
              <a:t>외부 평가를 거쳐 일정 합격기준을 충족</a:t>
            </a:r>
            <a:endParaRPr lang="en-US" altLang="ko-KR" sz="1100" b="0" dirty="0" smtClean="0"/>
          </a:p>
          <a:p>
            <a:r>
              <a:rPr lang="en-US" altLang="ko-KR" sz="1100" b="0" dirty="0"/>
              <a:t> </a:t>
            </a:r>
            <a:r>
              <a:rPr lang="en-US" altLang="ko-KR" sz="1100" b="0" dirty="0" smtClean="0"/>
              <a:t>        </a:t>
            </a:r>
            <a:r>
              <a:rPr lang="ko-KR" altLang="en-US" sz="1100" b="0" dirty="0" smtClean="0"/>
              <a:t>하는 교육</a:t>
            </a:r>
            <a:r>
              <a:rPr lang="en-US" altLang="ko-KR" sz="1100" b="0" dirty="0" smtClean="0"/>
              <a:t>(</a:t>
            </a:r>
            <a:r>
              <a:rPr lang="ko-KR" altLang="en-US" sz="1100" b="0" dirty="0" smtClean="0"/>
              <a:t>훈련</a:t>
            </a:r>
            <a:r>
              <a:rPr lang="en-US" altLang="ko-KR" sz="1100" b="0" dirty="0" smtClean="0"/>
              <a:t>)</a:t>
            </a:r>
            <a:r>
              <a:rPr lang="ko-KR" altLang="en-US" sz="1100" b="0" dirty="0" smtClean="0"/>
              <a:t>생에게 국가기술자격을 부여하는 제도</a:t>
            </a:r>
            <a:endParaRPr lang="en-US" altLang="ko-KR" sz="1100" b="0" dirty="0" smtClean="0"/>
          </a:p>
          <a:p>
            <a:endParaRPr lang="en-US" altLang="ko-KR" sz="1100" b="0" dirty="0"/>
          </a:p>
        </p:txBody>
      </p:sp>
      <p:sp>
        <p:nvSpPr>
          <p:cNvPr id="7" name="순서도: 수행의 시작/종료 6"/>
          <p:cNvSpPr/>
          <p:nvPr/>
        </p:nvSpPr>
        <p:spPr>
          <a:xfrm>
            <a:off x="5677272" y="1000988"/>
            <a:ext cx="3168352" cy="324000"/>
          </a:xfrm>
          <a:prstGeom prst="flowChartTerminato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err="1" smtClean="0">
                <a:solidFill>
                  <a:schemeClr val="tx1"/>
                </a:solidFill>
              </a:rPr>
              <a:t>과정평가형</a:t>
            </a:r>
            <a:r>
              <a:rPr lang="ko-KR" altLang="en-US" sz="1400" b="1" dirty="0" smtClean="0">
                <a:solidFill>
                  <a:schemeClr val="tx1"/>
                </a:solidFill>
              </a:rPr>
              <a:t> 자격제도</a:t>
            </a:r>
            <a:r>
              <a:rPr lang="en-US" altLang="ko-KR" sz="1400" b="1" dirty="0" smtClean="0">
                <a:solidFill>
                  <a:schemeClr val="tx1"/>
                </a:solidFill>
              </a:rPr>
              <a:t>?</a:t>
            </a:r>
            <a:endParaRPr lang="ko-KR" altLang="en-US" sz="1400" b="1" dirty="0">
              <a:solidFill>
                <a:schemeClr val="tx1"/>
              </a:solidFill>
            </a:endParaRPr>
          </a:p>
        </p:txBody>
      </p:sp>
      <p:sp>
        <p:nvSpPr>
          <p:cNvPr id="34" name="텍스트 개체 틀 1"/>
          <p:cNvSpPr txBox="1">
            <a:spLocks/>
          </p:cNvSpPr>
          <p:nvPr/>
        </p:nvSpPr>
        <p:spPr>
          <a:xfrm>
            <a:off x="5101208" y="2234908"/>
            <a:ext cx="4680520" cy="86409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l" defTabSz="754380" rtl="0" eaLnBrk="1" latinLnBrk="1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ko-KR" sz="1200" b="1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454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173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2892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611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100" b="0" dirty="0" smtClean="0"/>
              <a:t>  </a:t>
            </a:r>
            <a:r>
              <a:rPr lang="ko-KR" altLang="en-US" sz="600" b="0" dirty="0" smtClean="0"/>
              <a:t> </a:t>
            </a:r>
            <a:endParaRPr lang="en-US" altLang="ko-KR" sz="600" b="0" dirty="0" smtClean="0"/>
          </a:p>
          <a:p>
            <a:r>
              <a:rPr lang="en-US" altLang="ko-KR" sz="600" b="0" dirty="0"/>
              <a:t> </a:t>
            </a:r>
            <a:r>
              <a:rPr lang="en-US" altLang="ko-KR" sz="600" b="0" dirty="0" smtClean="0"/>
              <a:t>    </a:t>
            </a:r>
            <a:r>
              <a:rPr lang="ko-KR" altLang="en-US" sz="1100" b="0" dirty="0" smtClean="0"/>
              <a:t> ● </a:t>
            </a:r>
            <a:r>
              <a:rPr lang="en-US" altLang="ko-KR" sz="1100" b="0" dirty="0" smtClean="0"/>
              <a:t>‘</a:t>
            </a:r>
            <a:r>
              <a:rPr lang="ko-KR" altLang="en-US" sz="1100" b="0" dirty="0" err="1" smtClean="0"/>
              <a:t>검정형</a:t>
            </a:r>
            <a:r>
              <a:rPr lang="en-US" altLang="ko-KR" sz="1100" b="0" dirty="0" smtClean="0"/>
              <a:t>’</a:t>
            </a:r>
            <a:r>
              <a:rPr lang="ko-KR" altLang="en-US" sz="1100" b="0" dirty="0" smtClean="0"/>
              <a:t> 자격제도와 </a:t>
            </a:r>
            <a:r>
              <a:rPr lang="en-US" altLang="ko-KR" sz="1100" b="0" dirty="0" smtClean="0"/>
              <a:t>‘</a:t>
            </a:r>
            <a:r>
              <a:rPr lang="ko-KR" altLang="en-US" sz="1100" b="0" dirty="0" err="1" smtClean="0"/>
              <a:t>과정평가형</a:t>
            </a:r>
            <a:r>
              <a:rPr lang="en-US" altLang="ko-KR" sz="1100" b="0" dirty="0" smtClean="0"/>
              <a:t>’</a:t>
            </a:r>
            <a:r>
              <a:rPr lang="ko-KR" altLang="en-US" sz="1100" b="0" dirty="0" smtClean="0"/>
              <a:t> 자격제도를 병행 운영</a:t>
            </a:r>
            <a:endParaRPr lang="en-US" altLang="ko-KR" sz="1100" b="0" dirty="0" smtClean="0"/>
          </a:p>
          <a:p>
            <a:r>
              <a:rPr lang="en-US" altLang="ko-KR" sz="1100" b="0" dirty="0"/>
              <a:t> </a:t>
            </a:r>
            <a:r>
              <a:rPr lang="ko-KR" altLang="en-US" sz="1100" b="0" dirty="0"/>
              <a:t> </a:t>
            </a:r>
            <a:r>
              <a:rPr lang="ko-KR" altLang="en-US" sz="1100" b="0" dirty="0" smtClean="0"/>
              <a:t>  ●  국가직무능력표준</a:t>
            </a:r>
            <a:r>
              <a:rPr lang="en-US" altLang="ko-KR" sz="1100" b="0" dirty="0" smtClean="0"/>
              <a:t>(NCS) </a:t>
            </a:r>
            <a:r>
              <a:rPr lang="ko-KR" altLang="en-US" sz="1100" b="0" dirty="0" smtClean="0"/>
              <a:t>기반으로 자격제도 설계</a:t>
            </a:r>
            <a:r>
              <a:rPr lang="en-US" altLang="ko-KR" sz="1100" b="0" dirty="0" smtClean="0"/>
              <a:t>, </a:t>
            </a:r>
            <a:r>
              <a:rPr lang="ko-KR" altLang="en-US" sz="1100" b="0" dirty="0" smtClean="0"/>
              <a:t>운영</a:t>
            </a:r>
            <a:endParaRPr lang="en-US" altLang="ko-KR" sz="1100" b="0" dirty="0" smtClean="0"/>
          </a:p>
          <a:p>
            <a:r>
              <a:rPr lang="ko-KR" altLang="en-US" sz="1100" b="0" dirty="0" smtClean="0"/>
              <a:t>    </a:t>
            </a:r>
            <a:r>
              <a:rPr lang="ko-KR" altLang="en-US" sz="1100" b="0" dirty="0"/>
              <a:t>● </a:t>
            </a:r>
            <a:r>
              <a:rPr lang="ko-KR" altLang="en-US" sz="1100" b="0" dirty="0" smtClean="0"/>
              <a:t> 운영 단계별 엄격한 질 관리</a:t>
            </a:r>
            <a:endParaRPr lang="en-US" altLang="ko-KR" sz="1100" b="0" dirty="0"/>
          </a:p>
        </p:txBody>
      </p:sp>
      <p:sp>
        <p:nvSpPr>
          <p:cNvPr id="35" name="순서도: 수행의 시작/종료 34"/>
          <p:cNvSpPr/>
          <p:nvPr/>
        </p:nvSpPr>
        <p:spPr>
          <a:xfrm>
            <a:off x="5677272" y="2086000"/>
            <a:ext cx="3168352" cy="324000"/>
          </a:xfrm>
          <a:prstGeom prst="flowChartTerminato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err="1" smtClean="0">
                <a:solidFill>
                  <a:schemeClr val="tx1"/>
                </a:solidFill>
              </a:rPr>
              <a:t>과정평가형</a:t>
            </a:r>
            <a:r>
              <a:rPr lang="ko-KR" altLang="en-US" sz="1400" b="1" dirty="0" smtClean="0">
                <a:solidFill>
                  <a:schemeClr val="tx1"/>
                </a:solidFill>
              </a:rPr>
              <a:t> 자격제도 운영방향</a:t>
            </a:r>
            <a:endParaRPr lang="ko-KR" altLang="en-US" sz="1400" b="1" dirty="0">
              <a:solidFill>
                <a:schemeClr val="tx1"/>
              </a:solidFill>
            </a:endParaRPr>
          </a:p>
        </p:txBody>
      </p:sp>
      <p:sp>
        <p:nvSpPr>
          <p:cNvPr id="36" name="텍스트 개체 틀 1"/>
          <p:cNvSpPr txBox="1">
            <a:spLocks/>
          </p:cNvSpPr>
          <p:nvPr/>
        </p:nvSpPr>
        <p:spPr>
          <a:xfrm>
            <a:off x="5173216" y="3315028"/>
            <a:ext cx="4680520" cy="23713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l" defTabSz="754380" rtl="0" eaLnBrk="1" latinLnBrk="1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ko-KR" sz="1200" b="1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454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173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2892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611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 altLang="ko-KR" sz="1100" b="0" dirty="0"/>
          </a:p>
        </p:txBody>
      </p:sp>
      <p:sp>
        <p:nvSpPr>
          <p:cNvPr id="37" name="순서도: 수행의 시작/종료 36"/>
          <p:cNvSpPr/>
          <p:nvPr/>
        </p:nvSpPr>
        <p:spPr>
          <a:xfrm>
            <a:off x="5749280" y="3166120"/>
            <a:ext cx="3168352" cy="324000"/>
          </a:xfrm>
          <a:prstGeom prst="flowChartTerminato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1"/>
                </a:solidFill>
              </a:rPr>
              <a:t>국가기술자격제도 추진방향</a:t>
            </a:r>
            <a:endParaRPr lang="ko-KR" alt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38" name="표 37"/>
          <p:cNvGraphicFramePr>
            <a:graphicFrameLocks noGrp="1"/>
          </p:cNvGraphicFramePr>
          <p:nvPr/>
        </p:nvGraphicFramePr>
        <p:xfrm>
          <a:off x="5317232" y="3593976"/>
          <a:ext cx="1080120" cy="1409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/>
              </a:tblGrid>
              <a:tr h="24717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 smtClean="0">
                          <a:solidFill>
                            <a:schemeClr val="tx1"/>
                          </a:solidFill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현 행</a:t>
                      </a:r>
                      <a:r>
                        <a:rPr lang="en-US" altLang="ko-KR" sz="1050" dirty="0" smtClean="0">
                          <a:solidFill>
                            <a:schemeClr val="tx1"/>
                          </a:solidFill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(</a:t>
                      </a:r>
                      <a:r>
                        <a:rPr lang="ko-KR" altLang="en-US" sz="1050" dirty="0" err="1" smtClean="0">
                          <a:solidFill>
                            <a:schemeClr val="tx1"/>
                          </a:solidFill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검정형</a:t>
                      </a:r>
                      <a:r>
                        <a:rPr lang="en-US" altLang="ko-KR" sz="1050" dirty="0" smtClean="0">
                          <a:solidFill>
                            <a:schemeClr val="tx1"/>
                          </a:solidFill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)</a:t>
                      </a:r>
                      <a:endParaRPr lang="ko-KR" altLang="en-US" sz="1050" dirty="0">
                        <a:solidFill>
                          <a:schemeClr val="tx1"/>
                        </a:solidFill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85342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latin typeface="+mn-lt"/>
                          <a:ea typeface="+mj-ea"/>
                        </a:rPr>
                        <a:t>원서접수</a:t>
                      </a:r>
                      <a:endParaRPr lang="en-US" altLang="ko-KR" sz="1000" b="1" dirty="0" smtClean="0">
                        <a:latin typeface="+mn-lt"/>
                        <a:ea typeface="+mj-ea"/>
                      </a:endParaRPr>
                    </a:p>
                    <a:p>
                      <a:pPr algn="ctr" latinLnBrk="1"/>
                      <a:endParaRPr lang="en-US" altLang="ko-KR" sz="1000" b="1" dirty="0" smtClean="0">
                        <a:latin typeface="+mn-lt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1000" b="1" dirty="0" smtClean="0">
                          <a:latin typeface="+mn-lt"/>
                          <a:ea typeface="+mj-ea"/>
                        </a:rPr>
                        <a:t>필기시험</a:t>
                      </a:r>
                      <a:endParaRPr lang="en-US" altLang="ko-KR" sz="1000" b="1" dirty="0" smtClean="0">
                        <a:latin typeface="+mn-lt"/>
                        <a:ea typeface="+mj-ea"/>
                      </a:endParaRPr>
                    </a:p>
                    <a:p>
                      <a:pPr algn="ctr" latinLnBrk="1"/>
                      <a:endParaRPr lang="en-US" altLang="ko-KR" sz="1000" b="1" dirty="0" smtClean="0">
                        <a:latin typeface="+mn-lt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1000" b="1" dirty="0" smtClean="0">
                          <a:latin typeface="+mn-lt"/>
                          <a:ea typeface="+mj-ea"/>
                        </a:rPr>
                        <a:t>실기시험</a:t>
                      </a:r>
                      <a:endParaRPr lang="en-US" altLang="ko-KR" sz="1000" b="1" dirty="0" smtClean="0">
                        <a:latin typeface="+mn-lt"/>
                        <a:ea typeface="+mj-ea"/>
                      </a:endParaRPr>
                    </a:p>
                    <a:p>
                      <a:pPr algn="ctr" latinLnBrk="1"/>
                      <a:endParaRPr lang="en-US" altLang="ko-KR" sz="1000" b="1" dirty="0" smtClean="0">
                        <a:latin typeface="+mn-lt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1000" b="1" dirty="0" smtClean="0">
                          <a:latin typeface="+mn-lt"/>
                          <a:ea typeface="+mj-ea"/>
                        </a:rPr>
                        <a:t>자격증 교부</a:t>
                      </a:r>
                      <a:endParaRPr lang="ko-KR" altLang="en-US" sz="1000" b="1" dirty="0">
                        <a:latin typeface="+mn-lt"/>
                        <a:ea typeface="+mj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9" name="표 38"/>
          <p:cNvGraphicFramePr>
            <a:graphicFrameLocks noGrp="1"/>
          </p:cNvGraphicFramePr>
          <p:nvPr/>
        </p:nvGraphicFramePr>
        <p:xfrm>
          <a:off x="6757392" y="3562827"/>
          <a:ext cx="2952327" cy="2072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2327"/>
              </a:tblGrid>
              <a:tr h="24717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 smtClean="0">
                          <a:solidFill>
                            <a:schemeClr val="tx1"/>
                          </a:solidFill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추진방향</a:t>
                      </a:r>
                      <a:r>
                        <a:rPr lang="en-US" altLang="ko-KR" sz="1050" dirty="0" smtClean="0">
                          <a:solidFill>
                            <a:schemeClr val="tx1"/>
                          </a:solidFill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(</a:t>
                      </a:r>
                      <a:r>
                        <a:rPr lang="ko-KR" altLang="en-US" sz="1050" dirty="0" err="1" smtClean="0">
                          <a:solidFill>
                            <a:schemeClr val="tx1"/>
                          </a:solidFill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검정형</a:t>
                      </a:r>
                      <a:r>
                        <a:rPr lang="en-US" altLang="ko-KR" sz="1050" dirty="0" smtClean="0">
                          <a:solidFill>
                            <a:schemeClr val="tx1"/>
                          </a:solidFill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·</a:t>
                      </a:r>
                      <a:r>
                        <a:rPr lang="ko-KR" altLang="en-US" sz="1050" dirty="0" err="1" smtClean="0">
                          <a:solidFill>
                            <a:schemeClr val="tx1"/>
                          </a:solidFill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과정평가형</a:t>
                      </a:r>
                      <a:r>
                        <a:rPr lang="en-US" altLang="ko-KR" sz="1050" dirty="0" smtClean="0">
                          <a:solidFill>
                            <a:schemeClr val="tx1"/>
                          </a:solidFill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)</a:t>
                      </a:r>
                      <a:endParaRPr lang="ko-KR" altLang="en-US" sz="1050" dirty="0">
                        <a:solidFill>
                          <a:schemeClr val="tx1"/>
                        </a:solidFill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1821015">
                <a:tc>
                  <a:txBody>
                    <a:bodyPr/>
                    <a:lstStyle/>
                    <a:p>
                      <a:pPr algn="l" latinLnBrk="1"/>
                      <a:endParaRPr lang="en-US" altLang="ko-KR" sz="105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latinLnBrk="1"/>
                      <a:endParaRPr lang="en-US" altLang="ko-KR" sz="105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latinLnBrk="1"/>
                      <a:endParaRPr lang="en-US" altLang="ko-KR" sz="105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9" name="아래쪽 화살표 8"/>
          <p:cNvSpPr/>
          <p:nvPr/>
        </p:nvSpPr>
        <p:spPr>
          <a:xfrm>
            <a:off x="5777855" y="4057172"/>
            <a:ext cx="144016" cy="1440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아래쪽 화살표 39"/>
          <p:cNvSpPr/>
          <p:nvPr/>
        </p:nvSpPr>
        <p:spPr>
          <a:xfrm>
            <a:off x="5777855" y="4362030"/>
            <a:ext cx="144016" cy="1440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아래쪽 화살표 40"/>
          <p:cNvSpPr/>
          <p:nvPr/>
        </p:nvSpPr>
        <p:spPr>
          <a:xfrm>
            <a:off x="5777855" y="4669276"/>
            <a:ext cx="144016" cy="1440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8005911" y="4916430"/>
            <a:ext cx="129614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아래쪽 화살표 46"/>
          <p:cNvSpPr/>
          <p:nvPr/>
        </p:nvSpPr>
        <p:spPr>
          <a:xfrm>
            <a:off x="7213823" y="4412374"/>
            <a:ext cx="144016" cy="1440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아래쪽 화살표 56"/>
          <p:cNvSpPr/>
          <p:nvPr/>
        </p:nvSpPr>
        <p:spPr>
          <a:xfrm>
            <a:off x="8581975" y="4484382"/>
            <a:ext cx="144016" cy="1440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아래쪽 화살표 58"/>
          <p:cNvSpPr/>
          <p:nvPr/>
        </p:nvSpPr>
        <p:spPr>
          <a:xfrm>
            <a:off x="7213823" y="4781939"/>
            <a:ext cx="144016" cy="1440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직사각형 60"/>
          <p:cNvSpPr/>
          <p:nvPr/>
        </p:nvSpPr>
        <p:spPr>
          <a:xfrm>
            <a:off x="7816260" y="4683165"/>
            <a:ext cx="1799567" cy="43887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54380" latinLnBrk="1">
              <a:defRPr/>
            </a:pPr>
            <a:r>
              <a:rPr lang="en-US" altLang="ko-KR" sz="1000" b="1" dirty="0">
                <a:solidFill>
                  <a:schemeClr val="tx1"/>
                </a:solidFill>
              </a:rPr>
              <a:t>NCS</a:t>
            </a:r>
            <a:r>
              <a:rPr lang="ko-KR" altLang="en-US" sz="1000" b="1" dirty="0">
                <a:solidFill>
                  <a:schemeClr val="tx1"/>
                </a:solidFill>
              </a:rPr>
              <a:t>기반 교육</a:t>
            </a:r>
            <a:r>
              <a:rPr lang="en-US" altLang="ko-KR" sz="1000" b="1" dirty="0">
                <a:solidFill>
                  <a:schemeClr val="tx1"/>
                </a:solidFill>
              </a:rPr>
              <a:t>·</a:t>
            </a:r>
            <a:r>
              <a:rPr lang="ko-KR" altLang="en-US" sz="1000" b="1" dirty="0">
                <a:solidFill>
                  <a:schemeClr val="tx1"/>
                </a:solidFill>
              </a:rPr>
              <a:t>훈련과정 이수</a:t>
            </a:r>
            <a:r>
              <a:rPr lang="en-US" altLang="ko-KR" sz="1000" b="1" dirty="0">
                <a:solidFill>
                  <a:schemeClr val="tx1"/>
                </a:solidFill>
              </a:rPr>
              <a:t>,</a:t>
            </a:r>
          </a:p>
          <a:p>
            <a:pPr algn="ctr" latinLnBrk="1"/>
            <a:r>
              <a:rPr lang="ko-KR" altLang="en-US" sz="1000" b="1" dirty="0">
                <a:solidFill>
                  <a:schemeClr val="tx1"/>
                </a:solidFill>
              </a:rPr>
              <a:t>내부평가</a:t>
            </a:r>
            <a:r>
              <a:rPr lang="en-US" altLang="ko-KR" sz="1000" b="1" dirty="0">
                <a:solidFill>
                  <a:schemeClr val="tx1"/>
                </a:solidFill>
              </a:rPr>
              <a:t> </a:t>
            </a:r>
            <a:r>
              <a:rPr lang="ko-KR" altLang="en-US" sz="1000" b="1" dirty="0">
                <a:solidFill>
                  <a:schemeClr val="tx1"/>
                </a:solidFill>
              </a:rPr>
              <a:t>및 외부평가</a:t>
            </a:r>
          </a:p>
        </p:txBody>
      </p:sp>
      <p:sp>
        <p:nvSpPr>
          <p:cNvPr id="62" name="직사각형 61"/>
          <p:cNvSpPr/>
          <p:nvPr/>
        </p:nvSpPr>
        <p:spPr>
          <a:xfrm>
            <a:off x="6853783" y="5343591"/>
            <a:ext cx="2752388" cy="2380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>
                <a:solidFill>
                  <a:schemeClr val="tx1"/>
                </a:solidFill>
                <a:latin typeface="+mn-ea"/>
              </a:rPr>
              <a:t>자격증 </a:t>
            </a:r>
            <a:r>
              <a:rPr lang="ko-KR" altLang="en-US" sz="1000" b="1" dirty="0" smtClean="0">
                <a:solidFill>
                  <a:schemeClr val="tx1"/>
                </a:solidFill>
                <a:latin typeface="+mn-ea"/>
              </a:rPr>
              <a:t>교부</a:t>
            </a:r>
            <a:endParaRPr lang="ko-KR" altLang="en-US" sz="10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3" name="직사각형 62"/>
          <p:cNvSpPr/>
          <p:nvPr/>
        </p:nvSpPr>
        <p:spPr>
          <a:xfrm>
            <a:off x="7717879" y="3866699"/>
            <a:ext cx="864096" cy="1856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 smtClean="0">
                <a:solidFill>
                  <a:schemeClr val="tx1"/>
                </a:solidFill>
                <a:latin typeface="+mn-ea"/>
              </a:rPr>
              <a:t>대상자</a:t>
            </a:r>
            <a:endParaRPr lang="ko-KR" altLang="en-US" sz="10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4" name="직사각형 63"/>
          <p:cNvSpPr/>
          <p:nvPr/>
        </p:nvSpPr>
        <p:spPr>
          <a:xfrm>
            <a:off x="6868070" y="4226739"/>
            <a:ext cx="864096" cy="1856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 smtClean="0">
                <a:solidFill>
                  <a:schemeClr val="tx1"/>
                </a:solidFill>
                <a:latin typeface="+mn-ea"/>
              </a:rPr>
              <a:t>원서접수</a:t>
            </a:r>
            <a:endParaRPr lang="ko-KR" altLang="en-US" sz="10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5" name="직사각형 64"/>
          <p:cNvSpPr/>
          <p:nvPr/>
        </p:nvSpPr>
        <p:spPr>
          <a:xfrm>
            <a:off x="6853783" y="4586779"/>
            <a:ext cx="864096" cy="1856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 smtClean="0">
                <a:solidFill>
                  <a:schemeClr val="tx1"/>
                </a:solidFill>
                <a:latin typeface="+mn-ea"/>
              </a:rPr>
              <a:t>필기시험</a:t>
            </a:r>
            <a:endParaRPr lang="ko-KR" altLang="en-US" sz="10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6" name="아래쪽 화살표 65"/>
          <p:cNvSpPr/>
          <p:nvPr/>
        </p:nvSpPr>
        <p:spPr>
          <a:xfrm>
            <a:off x="7479038" y="5176803"/>
            <a:ext cx="864096" cy="1544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직사각형 66"/>
          <p:cNvSpPr/>
          <p:nvPr/>
        </p:nvSpPr>
        <p:spPr>
          <a:xfrm>
            <a:off x="6853783" y="4937294"/>
            <a:ext cx="864096" cy="1856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 smtClean="0">
                <a:solidFill>
                  <a:schemeClr val="tx1"/>
                </a:solidFill>
                <a:latin typeface="+mn-ea"/>
              </a:rPr>
              <a:t>실기시험</a:t>
            </a:r>
            <a:endParaRPr lang="ko-KR" altLang="en-US" sz="10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8" name="직사각형 67"/>
          <p:cNvSpPr/>
          <p:nvPr/>
        </p:nvSpPr>
        <p:spPr>
          <a:xfrm>
            <a:off x="7816260" y="4236265"/>
            <a:ext cx="1789911" cy="1856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 smtClean="0">
                <a:solidFill>
                  <a:schemeClr val="tx1"/>
                </a:solidFill>
                <a:latin typeface="+mn-ea"/>
              </a:rPr>
              <a:t>교육</a:t>
            </a:r>
            <a:r>
              <a:rPr lang="en-US" altLang="ko-KR" sz="1000" b="1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000" b="1" dirty="0" smtClean="0">
                <a:solidFill>
                  <a:schemeClr val="tx1"/>
                </a:solidFill>
                <a:latin typeface="+mn-ea"/>
              </a:rPr>
              <a:t>훈련</a:t>
            </a:r>
            <a:r>
              <a:rPr lang="en-US" altLang="ko-KR" sz="1000" b="1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000" b="1" dirty="0" smtClean="0">
                <a:solidFill>
                  <a:schemeClr val="tx1"/>
                </a:solidFill>
                <a:latin typeface="+mn-ea"/>
              </a:rPr>
              <a:t>과정 입학</a:t>
            </a:r>
            <a:endParaRPr lang="ko-KR" altLang="en-US" sz="10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9" name="아래쪽 화살표 68"/>
          <p:cNvSpPr/>
          <p:nvPr/>
        </p:nvSpPr>
        <p:spPr>
          <a:xfrm rot="3540000">
            <a:off x="7484316" y="3951865"/>
            <a:ext cx="105659" cy="34340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아래쪽 화살표 69"/>
          <p:cNvSpPr/>
          <p:nvPr/>
        </p:nvSpPr>
        <p:spPr>
          <a:xfrm rot="17760000">
            <a:off x="8713783" y="3964381"/>
            <a:ext cx="105659" cy="34340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톱니 모양의 오른쪽 화살표 26"/>
          <p:cNvSpPr/>
          <p:nvPr/>
        </p:nvSpPr>
        <p:spPr>
          <a:xfrm>
            <a:off x="6407036" y="4201188"/>
            <a:ext cx="340831" cy="385591"/>
          </a:xfrm>
          <a:prstGeom prst="notched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텍스트 개체 틀 1"/>
          <p:cNvSpPr txBox="1">
            <a:spLocks/>
          </p:cNvSpPr>
          <p:nvPr/>
        </p:nvSpPr>
        <p:spPr>
          <a:xfrm>
            <a:off x="5253608" y="5955382"/>
            <a:ext cx="4680520" cy="160322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l" defTabSz="754380" rtl="0" eaLnBrk="1" latinLnBrk="1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ko-KR" sz="1200" b="1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454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173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2892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611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100" b="0" dirty="0" smtClean="0"/>
              <a:t>  </a:t>
            </a:r>
            <a:r>
              <a:rPr lang="ko-KR" altLang="en-US" sz="600" b="0" dirty="0" smtClean="0"/>
              <a:t> </a:t>
            </a:r>
            <a:endParaRPr lang="en-US" altLang="ko-KR" sz="600" b="0" dirty="0" smtClean="0"/>
          </a:p>
          <a:p>
            <a:r>
              <a:rPr lang="en-US" altLang="ko-KR" sz="600" b="0" dirty="0"/>
              <a:t> </a:t>
            </a:r>
            <a:r>
              <a:rPr lang="en-US" altLang="ko-KR" sz="600" b="0" dirty="0" smtClean="0"/>
              <a:t>    </a:t>
            </a:r>
            <a:r>
              <a:rPr lang="ko-KR" altLang="en-US" sz="1100" b="0" dirty="0" smtClean="0"/>
              <a:t> ●  </a:t>
            </a:r>
            <a:r>
              <a:rPr lang="ko-KR" altLang="en-US" sz="1100" dirty="0" smtClean="0"/>
              <a:t>직업교육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훈련 정상화 </a:t>
            </a:r>
            <a:endParaRPr lang="en-US" altLang="ko-KR" sz="1100" dirty="0"/>
          </a:p>
          <a:p>
            <a:r>
              <a:rPr lang="en-US" altLang="ko-KR" sz="1100" b="0" dirty="0" smtClean="0"/>
              <a:t>       - </a:t>
            </a:r>
            <a:r>
              <a:rPr lang="ko-KR" altLang="en-US" sz="1100" b="0" dirty="0" smtClean="0"/>
              <a:t>직업교육</a:t>
            </a:r>
            <a:r>
              <a:rPr lang="en-US" altLang="ko-KR" sz="1100" b="0" dirty="0" smtClean="0"/>
              <a:t>, </a:t>
            </a:r>
            <a:r>
              <a:rPr lang="ko-KR" altLang="en-US" sz="1100" b="0" dirty="0" smtClean="0"/>
              <a:t>훈련과 자격의 상호보완 작용을 통해 두 제도 모두 발전</a:t>
            </a:r>
            <a:endParaRPr lang="en-US" altLang="ko-KR" sz="1100" b="0" dirty="0" smtClean="0"/>
          </a:p>
          <a:p>
            <a:r>
              <a:rPr lang="en-US" altLang="ko-KR" sz="1100" b="0" dirty="0"/>
              <a:t> </a:t>
            </a:r>
            <a:r>
              <a:rPr lang="ko-KR" altLang="en-US" sz="1100" b="0" dirty="0"/>
              <a:t> </a:t>
            </a:r>
            <a:r>
              <a:rPr lang="ko-KR" altLang="en-US" sz="1100" b="0" dirty="0" smtClean="0"/>
              <a:t>  ●  </a:t>
            </a:r>
            <a:r>
              <a:rPr lang="ko-KR" altLang="en-US" sz="1100" dirty="0" smtClean="0"/>
              <a:t>산업현장의 수요를 반영한 직업교육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훈련과정 개편</a:t>
            </a:r>
            <a:endParaRPr lang="en-US" altLang="ko-KR" sz="1100" dirty="0" smtClean="0"/>
          </a:p>
          <a:p>
            <a:r>
              <a:rPr lang="en-US" altLang="ko-KR" sz="1100" b="0" dirty="0"/>
              <a:t> </a:t>
            </a:r>
            <a:r>
              <a:rPr lang="en-US" altLang="ko-KR" sz="1100" b="0" dirty="0" smtClean="0"/>
              <a:t>      - </a:t>
            </a:r>
            <a:r>
              <a:rPr lang="ko-KR" altLang="en-US" sz="1100" b="0" dirty="0" smtClean="0"/>
              <a:t>직업교육</a:t>
            </a:r>
            <a:r>
              <a:rPr lang="en-US" altLang="ko-KR" sz="1100" b="0" dirty="0" smtClean="0"/>
              <a:t>, </a:t>
            </a:r>
            <a:r>
              <a:rPr lang="ko-KR" altLang="en-US" sz="1100" b="0" dirty="0" smtClean="0"/>
              <a:t>훈련의 현장성 강화에 대한 산업계 요구 증가</a:t>
            </a:r>
            <a:endParaRPr lang="en-US" altLang="ko-KR" sz="1100" b="0" dirty="0" smtClean="0"/>
          </a:p>
          <a:p>
            <a:r>
              <a:rPr lang="ko-KR" altLang="en-US" sz="1100" b="0" dirty="0" smtClean="0"/>
              <a:t>    </a:t>
            </a:r>
            <a:r>
              <a:rPr lang="ko-KR" altLang="en-US" sz="1100" b="0" dirty="0"/>
              <a:t>● </a:t>
            </a:r>
            <a:r>
              <a:rPr lang="ko-KR" altLang="en-US" sz="1100" b="0" dirty="0" smtClean="0"/>
              <a:t> </a:t>
            </a:r>
            <a:r>
              <a:rPr lang="ko-KR" altLang="en-US" sz="1100" dirty="0" smtClean="0"/>
              <a:t>자격검정 방법 다양화 및 내실화</a:t>
            </a:r>
            <a:endParaRPr lang="en-US" altLang="ko-KR" sz="1100" dirty="0" smtClean="0"/>
          </a:p>
          <a:p>
            <a:r>
              <a:rPr lang="en-US" altLang="ko-KR" sz="1100" b="0" dirty="0"/>
              <a:t> </a:t>
            </a:r>
            <a:r>
              <a:rPr lang="en-US" altLang="ko-KR" sz="1100" b="0" dirty="0" smtClean="0"/>
              <a:t>      - </a:t>
            </a:r>
            <a:r>
              <a:rPr lang="ko-KR" altLang="en-US" sz="1100" b="0" dirty="0" smtClean="0"/>
              <a:t>교육</a:t>
            </a:r>
            <a:r>
              <a:rPr lang="en-US" altLang="ko-KR" sz="1100" b="0" dirty="0" smtClean="0"/>
              <a:t>, </a:t>
            </a:r>
            <a:r>
              <a:rPr lang="ko-KR" altLang="en-US" sz="1100" b="0" dirty="0" smtClean="0"/>
              <a:t>훈련과정 중 교육</a:t>
            </a:r>
            <a:r>
              <a:rPr lang="en-US" altLang="ko-KR" sz="1100" b="0" dirty="0" smtClean="0"/>
              <a:t>(</a:t>
            </a:r>
            <a:r>
              <a:rPr lang="ko-KR" altLang="en-US" sz="1100" b="0" dirty="0" smtClean="0"/>
              <a:t>훈련</a:t>
            </a:r>
            <a:r>
              <a:rPr lang="en-US" altLang="ko-KR" sz="1100" b="0" dirty="0" smtClean="0"/>
              <a:t>)</a:t>
            </a:r>
            <a:r>
              <a:rPr lang="ko-KR" altLang="en-US" sz="1100" b="0" dirty="0" smtClean="0"/>
              <a:t>생과 교수자 간의 지속적인 교류 및 평가와</a:t>
            </a:r>
            <a:endParaRPr lang="en-US" altLang="ko-KR" sz="1100" b="0" dirty="0" smtClean="0"/>
          </a:p>
          <a:p>
            <a:r>
              <a:rPr lang="en-US" altLang="ko-KR" sz="1100" b="0" dirty="0"/>
              <a:t> </a:t>
            </a:r>
            <a:r>
              <a:rPr lang="en-US" altLang="ko-KR" sz="1100" b="0" dirty="0" smtClean="0"/>
              <a:t>         </a:t>
            </a:r>
            <a:r>
              <a:rPr lang="ko-KR" altLang="en-US" sz="1100" b="0" dirty="0" smtClean="0"/>
              <a:t>피드백</a:t>
            </a:r>
            <a:endParaRPr lang="en-US" altLang="ko-KR" sz="1100" b="0" dirty="0" smtClean="0"/>
          </a:p>
          <a:p>
            <a:r>
              <a:rPr lang="en-US" altLang="ko-KR" sz="1100" b="0" dirty="0"/>
              <a:t> </a:t>
            </a:r>
            <a:r>
              <a:rPr lang="en-US" altLang="ko-KR" sz="1100" b="0" dirty="0" smtClean="0"/>
              <a:t>      - </a:t>
            </a:r>
            <a:r>
              <a:rPr lang="ko-KR" altLang="en-US" sz="1100" b="0" dirty="0" smtClean="0"/>
              <a:t>교육</a:t>
            </a:r>
            <a:r>
              <a:rPr lang="en-US" altLang="ko-KR" sz="1100" b="0" dirty="0" smtClean="0"/>
              <a:t>(</a:t>
            </a:r>
            <a:r>
              <a:rPr lang="ko-KR" altLang="en-US" sz="1100" b="0" dirty="0" smtClean="0"/>
              <a:t>훈련</a:t>
            </a:r>
            <a:r>
              <a:rPr lang="en-US" altLang="ko-KR" sz="1100" b="0" dirty="0" smtClean="0"/>
              <a:t>)</a:t>
            </a:r>
            <a:r>
              <a:rPr lang="ko-KR" altLang="en-US" sz="1100" b="0" dirty="0" smtClean="0"/>
              <a:t>생에 대한 평가방법 다양화 </a:t>
            </a:r>
            <a:r>
              <a:rPr lang="en-US" altLang="ko-KR" sz="1100" b="0" dirty="0" smtClean="0"/>
              <a:t>· </a:t>
            </a:r>
            <a:r>
              <a:rPr lang="ko-KR" altLang="en-US" sz="1100" b="0" dirty="0" smtClean="0"/>
              <a:t>내실화</a:t>
            </a:r>
            <a:endParaRPr lang="en-US" altLang="ko-KR" sz="1100" b="0" dirty="0"/>
          </a:p>
        </p:txBody>
      </p:sp>
      <p:sp>
        <p:nvSpPr>
          <p:cNvPr id="72" name="순서도: 수행의 시작/종료 71"/>
          <p:cNvSpPr/>
          <p:nvPr/>
        </p:nvSpPr>
        <p:spPr>
          <a:xfrm>
            <a:off x="5829672" y="5806474"/>
            <a:ext cx="3168352" cy="324000"/>
          </a:xfrm>
          <a:prstGeom prst="flowChartTerminato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1"/>
                </a:solidFill>
              </a:rPr>
              <a:t>제도 도입에 따른 기대효과</a:t>
            </a:r>
            <a:endParaRPr lang="ko-KR" altLang="en-US" sz="1400" b="1" dirty="0">
              <a:solidFill>
                <a:schemeClr val="tx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493696" y="7511881"/>
            <a:ext cx="5741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page</a:t>
            </a:r>
            <a:endParaRPr lang="ko-KR" altLang="en-US" sz="11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74580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4"/>
          </p:nvPr>
        </p:nvSpPr>
        <p:spPr>
          <a:xfrm>
            <a:off x="293787" y="1000988"/>
            <a:ext cx="3151238" cy="324000"/>
          </a:xfr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r>
              <a:rPr lang="en-US" altLang="ko-KR" dirty="0" smtClean="0"/>
              <a:t>  </a:t>
            </a:r>
            <a:r>
              <a:rPr lang="ko-KR" altLang="en-US" dirty="0" smtClean="0"/>
              <a:t>국가기술자격증 대여자 </a:t>
            </a:r>
            <a:r>
              <a:rPr lang="ko-KR" altLang="en-US" dirty="0" smtClean="0">
                <a:solidFill>
                  <a:srgbClr val="FF0000"/>
                </a:solidFill>
              </a:rPr>
              <a:t>신고 포상금</a:t>
            </a:r>
            <a:r>
              <a:rPr lang="ko-KR" altLang="en-US" dirty="0" smtClean="0"/>
              <a:t> 제도 시행 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6"/>
          </p:nvPr>
        </p:nvSpPr>
        <p:spPr>
          <a:xfrm>
            <a:off x="298252" y="357809"/>
            <a:ext cx="3146772" cy="504056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/>
          <a:lstStyle/>
          <a:p>
            <a:pPr algn="ctr"/>
            <a:r>
              <a:rPr lang="ko-KR" altLang="en-US" sz="1600" dirty="0"/>
              <a:t>신고합시다</a:t>
            </a:r>
            <a:r>
              <a:rPr lang="en-US" altLang="ko-KR" sz="1600" dirty="0" smtClean="0"/>
              <a:t>!  ‘</a:t>
            </a:r>
            <a:r>
              <a:rPr lang="ko-KR" altLang="en-US" sz="1600" dirty="0" smtClean="0"/>
              <a:t>자격증 불법대여</a:t>
            </a:r>
            <a:r>
              <a:rPr lang="en-US" altLang="ko-KR" sz="1600" dirty="0" smtClean="0"/>
              <a:t>’</a:t>
            </a:r>
            <a:endParaRPr lang="ko-KR" altLang="en-US" sz="1600" dirty="0"/>
          </a:p>
        </p:txBody>
      </p:sp>
      <p:sp>
        <p:nvSpPr>
          <p:cNvPr id="26" name="텍스트 개체 틀 1"/>
          <p:cNvSpPr txBox="1">
            <a:spLocks/>
          </p:cNvSpPr>
          <p:nvPr/>
        </p:nvSpPr>
        <p:spPr>
          <a:xfrm>
            <a:off x="293787" y="1324987"/>
            <a:ext cx="3151237" cy="30969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l" defTabSz="754380" rtl="0" eaLnBrk="1" latinLnBrk="1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ko-KR" sz="1200" b="1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454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173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2892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611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ko-KR" sz="1100" b="0" dirty="0" smtClean="0"/>
          </a:p>
          <a:p>
            <a:r>
              <a:rPr lang="en-US" altLang="ko-KR" b="0" dirty="0"/>
              <a:t> </a:t>
            </a:r>
            <a:r>
              <a:rPr lang="en-US" altLang="ko-KR" b="0" dirty="0" smtClean="0"/>
              <a:t>  2015</a:t>
            </a:r>
            <a:r>
              <a:rPr lang="ko-KR" altLang="en-US" b="0" dirty="0" smtClean="0"/>
              <a:t>년부터 국가기술자격증 대여자</a:t>
            </a:r>
            <a:r>
              <a:rPr lang="en-US" altLang="ko-KR" b="0" dirty="0" smtClean="0"/>
              <a:t>, </a:t>
            </a:r>
            <a:r>
              <a:rPr lang="ko-KR" altLang="en-US" b="0" dirty="0" smtClean="0"/>
              <a:t>대여를   </a:t>
            </a:r>
            <a:endParaRPr lang="en-US" altLang="ko-KR" b="0" dirty="0" smtClean="0"/>
          </a:p>
          <a:p>
            <a:r>
              <a:rPr lang="en-US" altLang="ko-KR" b="0" dirty="0"/>
              <a:t> </a:t>
            </a:r>
            <a:r>
              <a:rPr lang="en-US" altLang="ko-KR" b="0" dirty="0" smtClean="0"/>
              <a:t>  </a:t>
            </a:r>
            <a:r>
              <a:rPr lang="ko-KR" altLang="en-US" b="0" dirty="0" smtClean="0"/>
              <a:t>알선한 자</a:t>
            </a:r>
            <a:r>
              <a:rPr lang="en-US" altLang="ko-KR" b="0" dirty="0" smtClean="0"/>
              <a:t>, </a:t>
            </a:r>
            <a:r>
              <a:rPr lang="ko-KR" altLang="en-US" b="0" dirty="0" smtClean="0"/>
              <a:t>대여 자격증 사용자를 신고할 경우 </a:t>
            </a:r>
            <a:endParaRPr lang="en-US" altLang="ko-KR" b="0" dirty="0" smtClean="0"/>
          </a:p>
          <a:p>
            <a:r>
              <a:rPr lang="en-US" altLang="ko-KR" b="0" dirty="0"/>
              <a:t> </a:t>
            </a:r>
            <a:r>
              <a:rPr lang="en-US" altLang="ko-KR" b="0" dirty="0" smtClean="0"/>
              <a:t>  </a:t>
            </a:r>
            <a:r>
              <a:rPr lang="ko-KR" altLang="en-US" b="0" dirty="0" smtClean="0"/>
              <a:t>예산의 범위에서 포상금을 지급</a:t>
            </a:r>
            <a:endParaRPr lang="en-US" altLang="ko-KR" b="0" dirty="0" smtClean="0"/>
          </a:p>
          <a:p>
            <a:endParaRPr lang="en-US" altLang="ko-KR" sz="1100" b="0" dirty="0" smtClean="0"/>
          </a:p>
          <a:p>
            <a:r>
              <a:rPr lang="ko-KR" altLang="en-US" sz="1100" b="0" dirty="0" smtClean="0"/>
              <a:t> ▶신고서 접수 </a:t>
            </a:r>
            <a:r>
              <a:rPr lang="en-US" altLang="ko-KR" sz="1100" dirty="0" smtClean="0"/>
              <a:t>: </a:t>
            </a:r>
            <a:r>
              <a:rPr lang="ko-KR" altLang="en-US" sz="1100" b="0" dirty="0" smtClean="0"/>
              <a:t>자격종목별 주무부장관</a:t>
            </a:r>
            <a:r>
              <a:rPr lang="en-US" altLang="ko-KR" sz="1100" b="0" dirty="0" smtClean="0"/>
              <a:t>(</a:t>
            </a:r>
            <a:r>
              <a:rPr lang="ko-KR" altLang="en-US" sz="1100" b="0" dirty="0" smtClean="0"/>
              <a:t>시</a:t>
            </a:r>
            <a:r>
              <a:rPr lang="en-US" altLang="ko-KR" sz="1100" b="0" dirty="0" smtClean="0"/>
              <a:t>,</a:t>
            </a:r>
            <a:r>
              <a:rPr lang="ko-KR" altLang="en-US" sz="1100" b="0" dirty="0" smtClean="0"/>
              <a:t>도</a:t>
            </a:r>
            <a:r>
              <a:rPr lang="en-US" altLang="ko-KR" sz="1100" b="0" dirty="0" smtClean="0"/>
              <a:t>) </a:t>
            </a:r>
            <a:r>
              <a:rPr lang="ko-KR" altLang="en-US" sz="1100" b="0" dirty="0" smtClean="0"/>
              <a:t>또는 </a:t>
            </a:r>
            <a:endParaRPr lang="en-US" altLang="ko-KR" sz="1100" b="0" dirty="0" smtClean="0"/>
          </a:p>
          <a:p>
            <a:r>
              <a:rPr lang="en-US" altLang="ko-KR" sz="1100" b="0" dirty="0"/>
              <a:t> </a:t>
            </a:r>
            <a:r>
              <a:rPr lang="en-US" altLang="ko-KR" sz="1100" b="0" dirty="0" smtClean="0"/>
              <a:t>                              </a:t>
            </a:r>
            <a:r>
              <a:rPr lang="ko-KR" altLang="en-US" sz="1100" b="0" dirty="0" smtClean="0"/>
              <a:t>지방고용노동관서</a:t>
            </a:r>
            <a:r>
              <a:rPr lang="en-US" altLang="ko-KR" sz="1100" b="0" dirty="0" smtClean="0"/>
              <a:t> </a:t>
            </a:r>
          </a:p>
          <a:p>
            <a:r>
              <a:rPr lang="en-US" altLang="ko-KR" sz="1100" b="0" dirty="0" smtClean="0"/>
              <a:t> </a:t>
            </a:r>
            <a:r>
              <a:rPr lang="ko-KR" altLang="en-US" sz="1100" b="0" dirty="0" smtClean="0"/>
              <a:t>▶신고서 조사 </a:t>
            </a:r>
            <a:r>
              <a:rPr lang="en-US" altLang="ko-KR" sz="1100" b="0" dirty="0" smtClean="0"/>
              <a:t>: </a:t>
            </a:r>
            <a:r>
              <a:rPr lang="ko-KR" altLang="en-US" sz="1100" b="0" dirty="0" smtClean="0"/>
              <a:t>접수일로 부터 </a:t>
            </a:r>
            <a:r>
              <a:rPr lang="en-US" altLang="ko-KR" sz="1100" b="0" dirty="0" smtClean="0"/>
              <a:t>60</a:t>
            </a:r>
            <a:r>
              <a:rPr lang="ko-KR" altLang="en-US" sz="1100" b="0" dirty="0" smtClean="0"/>
              <a:t>일 이내</a:t>
            </a:r>
            <a:endParaRPr lang="en-US" altLang="ko-KR" sz="1100" b="0" dirty="0" smtClean="0"/>
          </a:p>
          <a:p>
            <a:r>
              <a:rPr lang="en-US" altLang="ko-KR" sz="1100" b="0" dirty="0"/>
              <a:t> </a:t>
            </a:r>
            <a:r>
              <a:rPr lang="ko-KR" altLang="en-US" sz="1100" b="0" dirty="0" smtClean="0"/>
              <a:t>▶신고포상금 </a:t>
            </a:r>
            <a:r>
              <a:rPr lang="en-US" altLang="ko-KR" sz="1100" b="0" dirty="0" smtClean="0"/>
              <a:t>: </a:t>
            </a:r>
            <a:r>
              <a:rPr lang="ko-KR" altLang="en-US" sz="1100" dirty="0" smtClean="0">
                <a:solidFill>
                  <a:srgbClr val="FF0000"/>
                </a:solidFill>
              </a:rPr>
              <a:t>건당 </a:t>
            </a:r>
            <a:r>
              <a:rPr lang="en-US" altLang="ko-KR" sz="1100" dirty="0" smtClean="0">
                <a:solidFill>
                  <a:srgbClr val="FF0000"/>
                </a:solidFill>
              </a:rPr>
              <a:t>50</a:t>
            </a:r>
            <a:r>
              <a:rPr lang="ko-KR" altLang="en-US" sz="1100" dirty="0" smtClean="0">
                <a:solidFill>
                  <a:srgbClr val="FF0000"/>
                </a:solidFill>
              </a:rPr>
              <a:t>만원</a:t>
            </a:r>
            <a:r>
              <a:rPr lang="en-US" altLang="ko-KR" sz="1100" b="0" dirty="0" smtClean="0"/>
              <a:t>(1</a:t>
            </a:r>
            <a:r>
              <a:rPr lang="ko-KR" altLang="en-US" sz="1100" b="0" dirty="0" smtClean="0"/>
              <a:t>인당 연간 </a:t>
            </a:r>
            <a:r>
              <a:rPr lang="en-US" altLang="ko-KR" sz="1100" b="0" dirty="0" smtClean="0"/>
              <a:t>300</a:t>
            </a:r>
            <a:r>
              <a:rPr lang="ko-KR" altLang="en-US" sz="1100" b="0" dirty="0" smtClean="0"/>
              <a:t>만원 </a:t>
            </a:r>
            <a:endParaRPr lang="en-US" altLang="ko-KR" sz="1100" b="0" dirty="0" smtClean="0"/>
          </a:p>
          <a:p>
            <a:r>
              <a:rPr lang="en-US" altLang="ko-KR" sz="1100" b="0" dirty="0"/>
              <a:t> </a:t>
            </a:r>
            <a:r>
              <a:rPr lang="en-US" altLang="ko-KR" sz="1100" b="0" dirty="0" smtClean="0"/>
              <a:t>                              </a:t>
            </a:r>
            <a:r>
              <a:rPr lang="ko-KR" altLang="en-US" sz="1100" b="0" dirty="0" smtClean="0"/>
              <a:t>초과금지</a:t>
            </a:r>
            <a:r>
              <a:rPr lang="en-US" altLang="ko-KR" sz="1100" b="0" dirty="0" smtClean="0"/>
              <a:t>)</a:t>
            </a:r>
          </a:p>
          <a:p>
            <a:r>
              <a:rPr lang="en-US" altLang="ko-KR" sz="1100" b="0" dirty="0"/>
              <a:t> </a:t>
            </a:r>
            <a:r>
              <a:rPr lang="ko-KR" altLang="en-US" sz="1100" b="0" dirty="0" smtClean="0"/>
              <a:t>▶포상금 지급 제외대상 </a:t>
            </a:r>
            <a:r>
              <a:rPr lang="en-US" altLang="ko-KR" sz="1100" b="0" dirty="0" smtClean="0"/>
              <a:t>: </a:t>
            </a:r>
            <a:r>
              <a:rPr lang="ko-KR" altLang="en-US" sz="1100" b="0" dirty="0" smtClean="0"/>
              <a:t>대여행위 종료일로부터 </a:t>
            </a:r>
            <a:endParaRPr lang="en-US" altLang="ko-KR" sz="1100" b="0" dirty="0" smtClean="0"/>
          </a:p>
          <a:p>
            <a:r>
              <a:rPr lang="en-US" altLang="ko-KR" sz="1100" b="0" dirty="0"/>
              <a:t> </a:t>
            </a:r>
            <a:r>
              <a:rPr lang="en-US" altLang="ko-KR" sz="1100" b="0" dirty="0" smtClean="0"/>
              <a:t>    3</a:t>
            </a:r>
            <a:r>
              <a:rPr lang="ko-KR" altLang="en-US" sz="1100" b="0" dirty="0" smtClean="0"/>
              <a:t>년경과</a:t>
            </a:r>
            <a:r>
              <a:rPr lang="en-US" altLang="ko-KR" sz="1100" b="0" dirty="0" smtClean="0"/>
              <a:t>, </a:t>
            </a:r>
            <a:r>
              <a:rPr lang="ko-KR" altLang="en-US" sz="1100" b="0" dirty="0" smtClean="0"/>
              <a:t>공모 통한 부정신고</a:t>
            </a:r>
            <a:r>
              <a:rPr lang="en-US" altLang="ko-KR" sz="1100" b="0" dirty="0" smtClean="0"/>
              <a:t>, </a:t>
            </a:r>
            <a:r>
              <a:rPr lang="ko-KR" altLang="en-US" sz="1100" b="0" dirty="0" smtClean="0"/>
              <a:t>위법한 방법으로</a:t>
            </a:r>
            <a:endParaRPr lang="en-US" altLang="ko-KR" sz="1100" b="0" dirty="0" smtClean="0"/>
          </a:p>
          <a:p>
            <a:r>
              <a:rPr lang="en-US" altLang="ko-KR" sz="1100" b="0" dirty="0"/>
              <a:t> </a:t>
            </a:r>
            <a:r>
              <a:rPr lang="en-US" altLang="ko-KR" sz="1100" b="0" dirty="0" smtClean="0"/>
              <a:t>  </a:t>
            </a:r>
            <a:r>
              <a:rPr lang="ko-KR" altLang="en-US" sz="1100" b="0" dirty="0" smtClean="0"/>
              <a:t> 증거 수집한 경우</a:t>
            </a:r>
            <a:r>
              <a:rPr lang="en-US" altLang="ko-KR" sz="1100" b="0" dirty="0" smtClean="0"/>
              <a:t>, </a:t>
            </a:r>
            <a:r>
              <a:rPr lang="ko-KR" altLang="en-US" sz="1100" b="0" dirty="0" smtClean="0"/>
              <a:t>이미 조사중인 내용을 신고한 </a:t>
            </a:r>
            <a:endParaRPr lang="en-US" altLang="ko-KR" sz="1100" b="0" dirty="0" smtClean="0"/>
          </a:p>
          <a:p>
            <a:r>
              <a:rPr lang="en-US" altLang="ko-KR" sz="1100" b="0" dirty="0"/>
              <a:t> </a:t>
            </a:r>
            <a:r>
              <a:rPr lang="en-US" altLang="ko-KR" sz="1100" b="0" dirty="0" smtClean="0"/>
              <a:t>   </a:t>
            </a:r>
            <a:r>
              <a:rPr lang="ko-KR" altLang="en-US" sz="1100" b="0" dirty="0" smtClean="0"/>
              <a:t>경우</a:t>
            </a:r>
            <a:endParaRPr lang="en-US" altLang="ko-KR" sz="1100" b="0" dirty="0" smtClean="0"/>
          </a:p>
          <a:p>
            <a:r>
              <a:rPr lang="en-US" altLang="ko-KR" sz="1100" b="0" dirty="0"/>
              <a:t> </a:t>
            </a:r>
            <a:r>
              <a:rPr lang="ko-KR" altLang="en-US" sz="1100" b="0" dirty="0" smtClean="0"/>
              <a:t>▶기타 </a:t>
            </a:r>
            <a:r>
              <a:rPr lang="en-US" altLang="ko-KR" sz="1100" b="0" dirty="0" smtClean="0"/>
              <a:t>: </a:t>
            </a:r>
            <a:r>
              <a:rPr lang="ko-KR" altLang="en-US" sz="1100" b="0" dirty="0" smtClean="0"/>
              <a:t>신고자의 신상정보 누설금지</a:t>
            </a:r>
            <a:endParaRPr lang="en-US" altLang="ko-KR" sz="1100" b="0" dirty="0" smtClean="0"/>
          </a:p>
          <a:p>
            <a:r>
              <a:rPr lang="en-US" altLang="ko-KR" sz="1100" b="0" dirty="0"/>
              <a:t> </a:t>
            </a:r>
            <a:r>
              <a:rPr lang="ko-KR" altLang="en-US" sz="1100" b="0" dirty="0" smtClean="0"/>
              <a:t>▶시행일 </a:t>
            </a:r>
            <a:r>
              <a:rPr lang="en-US" altLang="ko-KR" sz="1100" b="0" dirty="0" smtClean="0"/>
              <a:t>: 2015. 1. 1</a:t>
            </a:r>
          </a:p>
          <a:p>
            <a:r>
              <a:rPr lang="en-US" altLang="ko-KR" sz="1100" b="0" dirty="0"/>
              <a:t> </a:t>
            </a:r>
            <a:r>
              <a:rPr lang="en-US" altLang="ko-KR" sz="1100" b="0" dirty="0" smtClean="0"/>
              <a:t>    (2015</a:t>
            </a:r>
            <a:r>
              <a:rPr lang="ko-KR" altLang="en-US" sz="1100" b="0" dirty="0" smtClean="0"/>
              <a:t>년 </a:t>
            </a:r>
            <a:r>
              <a:rPr lang="en-US" altLang="ko-KR" sz="1100" b="0" dirty="0" smtClean="0"/>
              <a:t>1</a:t>
            </a:r>
            <a:r>
              <a:rPr lang="ko-KR" altLang="en-US" sz="1100" b="0" dirty="0" smtClean="0"/>
              <a:t>월 </a:t>
            </a:r>
            <a:r>
              <a:rPr lang="en-US" altLang="ko-KR" sz="1100" b="0" dirty="0" smtClean="0"/>
              <a:t>1</a:t>
            </a:r>
            <a:r>
              <a:rPr lang="ko-KR" altLang="en-US" sz="1100" b="0" dirty="0" smtClean="0"/>
              <a:t>일 이후의 대여행위에 한함</a:t>
            </a:r>
            <a:r>
              <a:rPr lang="en-US" altLang="ko-KR" sz="1100" b="0" dirty="0" smtClean="0"/>
              <a:t>)</a:t>
            </a:r>
          </a:p>
          <a:p>
            <a:pPr>
              <a:lnSpc>
                <a:spcPct val="150000"/>
              </a:lnSpc>
            </a:pPr>
            <a:endParaRPr lang="en-US" altLang="ko-KR" sz="1100" b="0" dirty="0" smtClean="0"/>
          </a:p>
        </p:txBody>
      </p:sp>
      <p:sp>
        <p:nvSpPr>
          <p:cNvPr id="32" name="텍스트 개체 틀 2"/>
          <p:cNvSpPr>
            <a:spLocks noGrp="1"/>
          </p:cNvSpPr>
          <p:nvPr>
            <p:ph type="body" sz="quarter" idx="16"/>
          </p:nvPr>
        </p:nvSpPr>
        <p:spPr>
          <a:xfrm>
            <a:off x="3949080" y="349696"/>
            <a:ext cx="5760640" cy="512169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ko-KR" altLang="en-US" sz="1800" dirty="0" err="1" smtClean="0"/>
              <a:t>수험자를</a:t>
            </a:r>
            <a:r>
              <a:rPr lang="ko-KR" altLang="en-US" sz="1800" dirty="0" smtClean="0"/>
              <a:t>  위한 </a:t>
            </a:r>
            <a:r>
              <a:rPr lang="en-US" altLang="ko-KR" sz="1800" dirty="0" smtClean="0"/>
              <a:t>‘</a:t>
            </a:r>
            <a:r>
              <a:rPr lang="ko-KR" altLang="en-US" sz="1800" dirty="0" smtClean="0"/>
              <a:t>복지환원서비스</a:t>
            </a:r>
            <a:r>
              <a:rPr lang="en-US" altLang="ko-KR" sz="1800" dirty="0" smtClean="0"/>
              <a:t>’</a:t>
            </a:r>
          </a:p>
        </p:txBody>
      </p:sp>
      <p:sp>
        <p:nvSpPr>
          <p:cNvPr id="43" name="Rectangle 2"/>
          <p:cNvSpPr>
            <a:spLocks noChangeArrowheads="1"/>
          </p:cNvSpPr>
          <p:nvPr/>
        </p:nvSpPr>
        <p:spPr bwMode="auto">
          <a:xfrm>
            <a:off x="0" y="38100"/>
            <a:ext cx="1005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073" name="_x281552344" descr="EMB00001074058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786" y="4514778"/>
            <a:ext cx="3151237" cy="3043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_x328960856" descr="EMB00001074058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94" t="15103" r="13423" b="5066"/>
          <a:stretch>
            <a:fillRect/>
          </a:stretch>
        </p:blipFill>
        <p:spPr bwMode="auto">
          <a:xfrm>
            <a:off x="3949079" y="873349"/>
            <a:ext cx="5760641" cy="4092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텍스트 개체 틀 2"/>
          <p:cNvSpPr>
            <a:spLocks noGrp="1"/>
          </p:cNvSpPr>
          <p:nvPr>
            <p:ph type="body" sz="quarter" idx="16"/>
          </p:nvPr>
        </p:nvSpPr>
        <p:spPr>
          <a:xfrm>
            <a:off x="3993676" y="5092327"/>
            <a:ext cx="5716043" cy="378049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/>
          <a:lstStyle/>
          <a:p>
            <a:pPr algn="ctr"/>
            <a:r>
              <a:rPr lang="ko-KR" altLang="en-US" sz="1600" dirty="0" smtClean="0"/>
              <a:t>고객의 소리</a:t>
            </a:r>
            <a:r>
              <a:rPr lang="en-US" altLang="ko-KR" sz="1600" dirty="0" smtClean="0"/>
              <a:t>(VOC)  </a:t>
            </a:r>
            <a:endParaRPr lang="ko-KR" altLang="en-US" sz="1600" dirty="0"/>
          </a:p>
        </p:txBody>
      </p:sp>
      <p:sp>
        <p:nvSpPr>
          <p:cNvPr id="80" name="텍스트 개체 틀 1"/>
          <p:cNvSpPr txBox="1">
            <a:spLocks/>
          </p:cNvSpPr>
          <p:nvPr/>
        </p:nvSpPr>
        <p:spPr>
          <a:xfrm>
            <a:off x="3993675" y="5470376"/>
            <a:ext cx="5716043" cy="187220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l" defTabSz="754380" rtl="0" eaLnBrk="1" latinLnBrk="1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ko-KR" sz="1200" b="1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75438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ko-KR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454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173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2892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6115" indent="-188595" algn="l" defTabSz="75438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ko-KR"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100" b="0" dirty="0" smtClean="0"/>
              <a:t>  </a:t>
            </a:r>
            <a:r>
              <a:rPr lang="ko-KR" altLang="en-US" sz="1050" b="0" dirty="0" smtClean="0"/>
              <a:t>▶</a:t>
            </a:r>
            <a:r>
              <a:rPr lang="ko-KR" altLang="en-US" sz="1050" dirty="0" smtClean="0"/>
              <a:t>설문조사 시기 </a:t>
            </a:r>
            <a:r>
              <a:rPr lang="en-US" altLang="ko-KR" sz="1050" b="0" dirty="0" smtClean="0"/>
              <a:t>: ’15</a:t>
            </a:r>
            <a:r>
              <a:rPr lang="ko-KR" altLang="en-US" sz="1050" b="0" dirty="0" smtClean="0"/>
              <a:t>년 기사 제</a:t>
            </a:r>
            <a:r>
              <a:rPr lang="en-US" altLang="ko-KR" sz="1050" b="0" dirty="0" smtClean="0"/>
              <a:t>1</a:t>
            </a:r>
            <a:r>
              <a:rPr lang="ko-KR" altLang="en-US" sz="1050" b="0" dirty="0" smtClean="0"/>
              <a:t>회 필기시험</a:t>
            </a:r>
            <a:r>
              <a:rPr lang="en-US" altLang="ko-KR" sz="1050" b="0" dirty="0" smtClean="0"/>
              <a:t>(‘15.3.8)</a:t>
            </a:r>
          </a:p>
          <a:p>
            <a:r>
              <a:rPr lang="ko-KR" altLang="en-US" sz="1050" b="0" dirty="0"/>
              <a:t> </a:t>
            </a:r>
            <a:r>
              <a:rPr lang="ko-KR" altLang="en-US" sz="1050" b="0" dirty="0" smtClean="0"/>
              <a:t> ▶</a:t>
            </a:r>
            <a:r>
              <a:rPr lang="ko-KR" altLang="en-US" sz="1050" dirty="0" smtClean="0"/>
              <a:t>응답자 수</a:t>
            </a:r>
            <a:r>
              <a:rPr lang="ko-KR" altLang="en-US" sz="1050" b="0" dirty="0" smtClean="0"/>
              <a:t> </a:t>
            </a:r>
            <a:r>
              <a:rPr lang="en-US" altLang="ko-KR" sz="1050" b="0" dirty="0" smtClean="0"/>
              <a:t>: 231</a:t>
            </a:r>
            <a:r>
              <a:rPr lang="ko-KR" altLang="en-US" sz="1050" b="0" dirty="0" smtClean="0"/>
              <a:t>명</a:t>
            </a:r>
            <a:endParaRPr lang="en-US" altLang="ko-KR" sz="1050" b="0" dirty="0" smtClean="0"/>
          </a:p>
          <a:p>
            <a:r>
              <a:rPr lang="en-US" altLang="ko-KR" sz="1050" b="0" dirty="0" smtClean="0"/>
              <a:t>  </a:t>
            </a:r>
            <a:r>
              <a:rPr lang="ko-KR" altLang="en-US" sz="1050" b="0" dirty="0" smtClean="0"/>
              <a:t>▶</a:t>
            </a:r>
            <a:r>
              <a:rPr lang="ko-KR" altLang="en-US" sz="1050" dirty="0" smtClean="0"/>
              <a:t>고객의 개선의견</a:t>
            </a:r>
            <a:endParaRPr lang="en-US" altLang="ko-KR" sz="1050" dirty="0" smtClean="0"/>
          </a:p>
          <a:p>
            <a:r>
              <a:rPr lang="en-US" altLang="ko-KR" sz="1050" b="0" dirty="0" smtClean="0"/>
              <a:t>     - </a:t>
            </a:r>
            <a:r>
              <a:rPr lang="ko-KR" altLang="en-US" sz="1050" b="0" dirty="0" smtClean="0"/>
              <a:t>시험실 안내 사전에 미리 알려주세요</a:t>
            </a:r>
            <a:r>
              <a:rPr lang="en-US" altLang="ko-KR" sz="1050" b="0" dirty="0" smtClean="0"/>
              <a:t>. -&gt; 1,2</a:t>
            </a:r>
            <a:r>
              <a:rPr lang="ko-KR" altLang="en-US" sz="1050" b="0" dirty="0" smtClean="0"/>
              <a:t>부 시행 시 </a:t>
            </a:r>
            <a:r>
              <a:rPr lang="en-US" altLang="ko-KR" sz="1050" b="0" dirty="0" smtClean="0"/>
              <a:t>2</a:t>
            </a:r>
            <a:r>
              <a:rPr lang="ko-KR" altLang="en-US" sz="1050" b="0" dirty="0" smtClean="0"/>
              <a:t>부 </a:t>
            </a:r>
            <a:r>
              <a:rPr lang="ko-KR" altLang="en-US" sz="1050" b="0" dirty="0" err="1" smtClean="0"/>
              <a:t>수험자</a:t>
            </a:r>
            <a:r>
              <a:rPr lang="ko-KR" altLang="en-US" sz="1050" b="0" dirty="0" smtClean="0"/>
              <a:t> 통제가 어려움으로</a:t>
            </a:r>
            <a:r>
              <a:rPr lang="en-US" altLang="ko-KR" sz="1050" b="0" dirty="0" smtClean="0"/>
              <a:t>,</a:t>
            </a:r>
            <a:r>
              <a:rPr lang="ko-KR" altLang="en-US" sz="1050" b="0" dirty="0" smtClean="0"/>
              <a:t> 시험실</a:t>
            </a:r>
            <a:endParaRPr lang="en-US" altLang="ko-KR" sz="1050" b="0" dirty="0" smtClean="0"/>
          </a:p>
          <a:p>
            <a:r>
              <a:rPr lang="en-US" altLang="ko-KR" sz="1050" b="0" dirty="0"/>
              <a:t> </a:t>
            </a:r>
            <a:r>
              <a:rPr lang="en-US" altLang="ko-KR" sz="1050" b="0" dirty="0" smtClean="0"/>
              <a:t>                                                                                   </a:t>
            </a:r>
            <a:r>
              <a:rPr lang="ko-KR" altLang="en-US" sz="1050" b="0" dirty="0" smtClean="0"/>
              <a:t>안내문을 다수 부착하여 안내 하겠음</a:t>
            </a:r>
            <a:endParaRPr lang="en-US" altLang="ko-KR" sz="1050" b="0" dirty="0" smtClean="0"/>
          </a:p>
          <a:p>
            <a:r>
              <a:rPr lang="en-US" altLang="ko-KR" sz="1050" b="0" dirty="0"/>
              <a:t> </a:t>
            </a:r>
            <a:r>
              <a:rPr lang="en-US" altLang="ko-KR" sz="1050" b="0" dirty="0" smtClean="0"/>
              <a:t>   - </a:t>
            </a:r>
            <a:r>
              <a:rPr lang="ko-KR" altLang="en-US" sz="1050" b="0" dirty="0" smtClean="0"/>
              <a:t>수험표에 정확한 시험시간 기재 요구 </a:t>
            </a:r>
            <a:r>
              <a:rPr lang="en-US" altLang="ko-KR" sz="1050" b="0" dirty="0" smtClean="0"/>
              <a:t>-&gt; </a:t>
            </a:r>
            <a:r>
              <a:rPr lang="ko-KR" altLang="en-US" sz="1050" b="0" dirty="0" smtClean="0"/>
              <a:t>검토하겠음</a:t>
            </a:r>
            <a:endParaRPr lang="en-US" altLang="ko-KR" sz="1050" b="0" dirty="0" smtClean="0"/>
          </a:p>
          <a:p>
            <a:r>
              <a:rPr lang="en-US" altLang="ko-KR" sz="1050" b="0" dirty="0"/>
              <a:t> </a:t>
            </a:r>
            <a:r>
              <a:rPr lang="en-US" altLang="ko-KR" sz="1050" b="0" dirty="0" smtClean="0"/>
              <a:t>   - </a:t>
            </a:r>
            <a:r>
              <a:rPr lang="ko-KR" altLang="en-US" sz="1050" b="0" dirty="0" smtClean="0"/>
              <a:t>합격자 발표 시기를 앞당겨 주세요 </a:t>
            </a:r>
            <a:r>
              <a:rPr lang="en-US" altLang="ko-KR" sz="1050" b="0" dirty="0" smtClean="0"/>
              <a:t>-&gt; ’15</a:t>
            </a:r>
            <a:r>
              <a:rPr lang="ko-KR" altLang="en-US" sz="1050" b="0" dirty="0" smtClean="0"/>
              <a:t>년부터 합격자 발표 이원화 추진 중</a:t>
            </a:r>
            <a:endParaRPr lang="en-US" altLang="ko-KR" sz="1050" b="0" dirty="0" smtClean="0"/>
          </a:p>
          <a:p>
            <a:r>
              <a:rPr lang="en-US" altLang="ko-KR" sz="1050" b="0" dirty="0"/>
              <a:t> </a:t>
            </a:r>
            <a:r>
              <a:rPr lang="en-US" altLang="ko-KR" sz="1050" b="0" dirty="0" smtClean="0"/>
              <a:t>   - </a:t>
            </a:r>
            <a:r>
              <a:rPr lang="ko-KR" altLang="en-US" sz="1050" b="0" dirty="0" smtClean="0"/>
              <a:t>실기시험 장소 확대 요청 </a:t>
            </a:r>
            <a:r>
              <a:rPr lang="en-US" altLang="ko-KR" sz="1050" b="0" dirty="0" smtClean="0"/>
              <a:t>-&gt; </a:t>
            </a:r>
            <a:r>
              <a:rPr lang="ko-KR" altLang="en-US" sz="1050" b="0" dirty="0" smtClean="0"/>
              <a:t>검토하겠음</a:t>
            </a:r>
            <a:endParaRPr lang="en-US" altLang="ko-KR" sz="1050" b="0" dirty="0" smtClean="0"/>
          </a:p>
          <a:p>
            <a:r>
              <a:rPr lang="en-US" altLang="ko-KR" sz="1050" b="0" dirty="0"/>
              <a:t> </a:t>
            </a:r>
            <a:r>
              <a:rPr lang="en-US" altLang="ko-KR" sz="1050" b="0" dirty="0" smtClean="0"/>
              <a:t>   - </a:t>
            </a:r>
            <a:r>
              <a:rPr lang="ko-KR" altLang="en-US" sz="1050" b="0" dirty="0" smtClean="0"/>
              <a:t>시험일정을 쉽게 알 수 있도록 홈페이지 개선 요구 </a:t>
            </a:r>
            <a:r>
              <a:rPr lang="en-US" altLang="ko-KR" sz="1050" b="0" dirty="0" smtClean="0"/>
              <a:t>-&gt; </a:t>
            </a:r>
            <a:r>
              <a:rPr lang="ko-KR" altLang="en-US" sz="1050" b="0" dirty="0" smtClean="0"/>
              <a:t>검토하겠음</a:t>
            </a:r>
            <a:endParaRPr lang="en-US" altLang="ko-KR" sz="1050" b="0" dirty="0" smtClean="0"/>
          </a:p>
          <a:p>
            <a:r>
              <a:rPr lang="en-US" altLang="ko-KR" sz="1050" b="0" dirty="0"/>
              <a:t> </a:t>
            </a:r>
            <a:r>
              <a:rPr lang="en-US" altLang="ko-KR" sz="1050" b="0" dirty="0" smtClean="0"/>
              <a:t>   - </a:t>
            </a:r>
            <a:r>
              <a:rPr lang="ko-KR" altLang="en-US" sz="1050" b="0" dirty="0" err="1" smtClean="0"/>
              <a:t>큐넷</a:t>
            </a:r>
            <a:r>
              <a:rPr lang="en-US" altLang="ko-KR" sz="1050" b="0" dirty="0" smtClean="0"/>
              <a:t>(Q-net)</a:t>
            </a:r>
            <a:r>
              <a:rPr lang="ko-KR" altLang="en-US" sz="1050" b="0" dirty="0" smtClean="0"/>
              <a:t> </a:t>
            </a:r>
            <a:r>
              <a:rPr lang="ko-KR" altLang="en-US" sz="1050" b="0" dirty="0" err="1" smtClean="0"/>
              <a:t>모바일</a:t>
            </a:r>
            <a:r>
              <a:rPr lang="ko-KR" altLang="en-US" sz="1050" b="0" dirty="0" smtClean="0"/>
              <a:t> </a:t>
            </a:r>
            <a:r>
              <a:rPr lang="ko-KR" altLang="en-US" sz="1050" b="0" dirty="0" err="1" smtClean="0"/>
              <a:t>어플의</a:t>
            </a:r>
            <a:r>
              <a:rPr lang="ko-KR" altLang="en-US" sz="1050" b="0" dirty="0" smtClean="0"/>
              <a:t> </a:t>
            </a:r>
            <a:r>
              <a:rPr lang="ko-KR" altLang="en-US" sz="1050" b="0" dirty="0" err="1" smtClean="0"/>
              <a:t>롤리팝</a:t>
            </a:r>
            <a:r>
              <a:rPr lang="ko-KR" altLang="en-US" sz="1050" b="0" dirty="0" smtClean="0"/>
              <a:t> 운영체계가 불편 </a:t>
            </a:r>
            <a:r>
              <a:rPr lang="en-US" altLang="ko-KR" sz="1050" b="0" dirty="0" smtClean="0"/>
              <a:t>-&gt; </a:t>
            </a:r>
            <a:r>
              <a:rPr lang="ko-KR" altLang="en-US" sz="1050" b="0" dirty="0" smtClean="0"/>
              <a:t>검토하겠음</a:t>
            </a:r>
            <a:r>
              <a:rPr lang="en-US" altLang="ko-KR" sz="1050" b="0" dirty="0" smtClean="0"/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493696" y="7511881"/>
            <a:ext cx="5741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page</a:t>
            </a:r>
            <a:endParaRPr lang="ko-KR" altLang="en-US" sz="11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1728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rochureColor">
  <a:themeElements>
    <a:clrScheme name="BrochureColor">
      <a:dk1>
        <a:sysClr val="windowText" lastClr="000000"/>
      </a:dk1>
      <a:lt1>
        <a:sysClr val="window" lastClr="FFFFFF"/>
      </a:lt1>
      <a:dk2>
        <a:srgbClr val="57443E"/>
      </a:dk2>
      <a:lt2>
        <a:srgbClr val="DDDDDD"/>
      </a:lt2>
      <a:accent1>
        <a:srgbClr val="B2C42A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Calibri-Cambria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BrochureColor">
      <a:dk1>
        <a:sysClr val="windowText" lastClr="000000"/>
      </a:dk1>
      <a:lt1>
        <a:sysClr val="window" lastClr="FFFFFF"/>
      </a:lt1>
      <a:dk2>
        <a:srgbClr val="57443E"/>
      </a:dk2>
      <a:lt2>
        <a:srgbClr val="DDDDDD"/>
      </a:lt2>
      <a:accent1>
        <a:srgbClr val="B2C42A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Calibri-Cambria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BrochureColor">
      <a:dk1>
        <a:sysClr val="windowText" lastClr="000000"/>
      </a:dk1>
      <a:lt1>
        <a:sysClr val="window" lastClr="FFFFFF"/>
      </a:lt1>
      <a:dk2>
        <a:srgbClr val="57443E"/>
      </a:dk2>
      <a:lt2>
        <a:srgbClr val="DDDDDD"/>
      </a:lt2>
      <a:accent1>
        <a:srgbClr val="B2C42A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Calibri-Cambria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2012EFB-9986-4695-98E6-AF2F13771BD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중소기업 브로슈어</Template>
  <TotalTime>0</TotalTime>
  <Words>1760</Words>
  <Application>Microsoft Office PowerPoint</Application>
  <PresentationFormat>사용자 지정</PresentationFormat>
  <Paragraphs>407</Paragraphs>
  <Slides>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15" baseType="lpstr">
      <vt:lpstr>HY강B</vt:lpstr>
      <vt:lpstr>HY견고딕</vt:lpstr>
      <vt:lpstr>HY신명조</vt:lpstr>
      <vt:lpstr>굴림체</vt:lpstr>
      <vt:lpstr>맑은 고딕</vt:lpstr>
      <vt:lpstr>휴먼고딕</vt:lpstr>
      <vt:lpstr>Arial</vt:lpstr>
      <vt:lpstr>Calibri</vt:lpstr>
      <vt:lpstr>Cambria</vt:lpstr>
      <vt:lpstr>Wingdings</vt:lpstr>
      <vt:lpstr>BrochureColor</vt:lpstr>
      <vt:lpstr>자격정보소식지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2015-03-30T01:14:24Z</dcterms:created>
  <dcterms:modified xsi:type="dcterms:W3CDTF">2015-04-07T06:07:37Z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TC031128309991</vt:lpwstr>
  </property>
</Properties>
</file>