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3" r:id="rId5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E2E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 varScale="1">
        <p:scale>
          <a:sx n="77" d="100"/>
          <a:sy n="77" d="100"/>
        </p:scale>
        <p:origin x="-150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1EE37-A0CD-4308-9AD2-803F689BCED8}" type="datetimeFigureOut">
              <a:rPr lang="ko-KR" altLang="en-US" smtClean="0"/>
              <a:pPr/>
              <a:t>2015-04-16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0C8EB-1655-44BA-81A4-5A6995DC8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243408" y="323528"/>
            <a:ext cx="4725144" cy="893448"/>
          </a:xfrm>
        </p:spPr>
        <p:txBody>
          <a:bodyPr>
            <a:normAutofit fontScale="90000"/>
          </a:bodyPr>
          <a:lstStyle/>
          <a:p>
            <a:r>
              <a:rPr lang="ko-KR" alt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   제</a:t>
            </a:r>
            <a:r>
              <a:rPr lang="en-US" altLang="ko-KR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31</a:t>
            </a:r>
            <a:r>
              <a:rPr lang="ko-KR" alt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회 오수의견문화제 </a:t>
            </a:r>
            <a:endParaRPr lang="ko-KR" altLang="en-US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센스L" pitchFamily="18" charset="-127"/>
              <a:ea typeface="HY센스L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48680" y="3312731"/>
            <a:ext cx="2571768" cy="3231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ts val="500"/>
              </a:spcBef>
              <a:defRPr/>
            </a:pPr>
            <a:r>
              <a:rPr lang="ko-KR" altLang="en-US" sz="15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행사 일정표 </a:t>
            </a:r>
            <a:r>
              <a:rPr lang="en-US" altLang="ko-KR" sz="15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5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특설무대</a:t>
            </a:r>
            <a:r>
              <a:rPr lang="en-US" altLang="ko-KR" sz="15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5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15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32656" y="3384739"/>
            <a:ext cx="152615" cy="152615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72009" y="3779905"/>
          <a:ext cx="6669359" cy="5112577"/>
        </p:xfrm>
        <a:graphic>
          <a:graphicData uri="http://schemas.openxmlformats.org/drawingml/2006/table">
            <a:tbl>
              <a:tblPr/>
              <a:tblGrid>
                <a:gridCol w="1023596"/>
                <a:gridCol w="1051662"/>
                <a:gridCol w="1134426"/>
                <a:gridCol w="1245651"/>
                <a:gridCol w="1107012"/>
                <a:gridCol w="1107012"/>
              </a:tblGrid>
              <a:tr h="26227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시간</a:t>
                      </a:r>
                    </a:p>
                  </a:txBody>
                  <a:tcPr marL="18000" marR="18000" marT="18000" marB="18000" anchor="ctr" anchorCtr="1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5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월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2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일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토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)</a:t>
                      </a:r>
                    </a:p>
                  </a:txBody>
                  <a:tcPr marL="18000" marR="18000" marT="18000" marB="18000" anchor="ctr" anchorCtr="1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시간</a:t>
                      </a:r>
                    </a:p>
                  </a:txBody>
                  <a:tcPr marL="18000" marR="18000" marT="18000" marB="18000" anchor="ctr" anchorCtr="1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5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월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3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일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일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)</a:t>
                      </a:r>
                    </a:p>
                  </a:txBody>
                  <a:tcPr marL="18000" marR="18000" marT="18000" marB="18000" anchor="ctr" anchorCtr="1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10:00 ~ 10:30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OX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퀴즈 및 오수의견 </a:t>
                      </a: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바로알기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10:00 ~ 10:30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스포츠독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 및 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경비견훈련체험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전국반려견건강달리기대회</a:t>
                      </a:r>
                      <a:r>
                        <a:rPr kumimoji="0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케니크로스</a:t>
                      </a:r>
                      <a:r>
                        <a:rPr kumimoji="0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10:30 ~11:00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10:30 ~11:00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11:00~ 11:30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김개인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</a:t>
                      </a: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제례및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기념행사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김개인생가</a:t>
                      </a:r>
                      <a:r>
                        <a:rPr kumimoji="0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반려견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행동교정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세미나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11:00~ 11:30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도전노래방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5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11:30~ 12:00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11:30~ 12:00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12:00 ~ 12:30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관광객 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어울마당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12:00 ~ 12:30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의견가요제 예심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12:30 ~ 13:00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12:30 ~ 13:00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13:00 ~ 13:30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5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반려견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훈련시범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스포츠독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및 경비견 훈련시범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스포츠독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및 경비견 훈련체험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13:00 ~ 13:30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전국반려견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핸들러대회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학생부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)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13:30 ~ 14:00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latinLnBrk="1"/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13:30 ~ 14:00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14:00 ~ 14:30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14:00 ~ 14:30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프라잉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독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01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latinLnBrk="1"/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14:30 ~ 15:00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14:30 ~ 15:00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15:00 ~ 15:30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육군 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35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사단 군악대 초청공연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15:00 ~ 15:30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원반던지기 훈련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15:30 ~ 16:00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08서울남산체 M" pitchFamily="18" charset="-127"/>
                        <a:ea typeface="08서울남산체 M" pitchFamily="18" charset="-127"/>
                        <a:cs typeface="+mn-cs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15:30 ~ 16:00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16:00 ~ 16:30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놀이로 배우는 훈련교실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16:00 ~ 16:30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임실군 관내 동아리 경연대회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16:30 ~ 17:00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16:30 ~ 17:00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17:00 ~ 17:30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허수아비촌</a:t>
                      </a: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 공모전 시상식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17:00 ~ 17:30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17:30 ~ 18:00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신나는 밴드공연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17:30 ~ 18:00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시상식 및 경품추첨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18:00 ~ 18:30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오수의견 관광지 개관식 및 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개막식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18:00 ~ 18:30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18:30 ~ 19:00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18:30 ~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오수의견 가요제 본선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19:00 ~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JBold" pitchFamily="18" charset="-127"/>
                          <a:ea typeface="JBold" pitchFamily="18" charset="-127"/>
                          <a:cs typeface="JBold" pitchFamily="18" charset="-127"/>
                        </a:rPr>
                        <a:t>개막 축하 콘서트</a:t>
                      </a:r>
                      <a:endParaRPr kumimoji="0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JBold" pitchFamily="18" charset="-127"/>
                        <a:ea typeface="JBold" pitchFamily="18" charset="-127"/>
                        <a:cs typeface="JBold" pitchFamily="18" charset="-127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0" y="1331640"/>
            <a:ext cx="5904656" cy="1343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dirty="0" smtClean="0">
                <a:latin typeface="+mn-ea"/>
                <a:cs typeface="JBold" pitchFamily="18" charset="-127"/>
              </a:rPr>
              <a:t>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행사기간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: 2015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년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5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월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(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토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) ~ 5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월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3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(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) 2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일간</a:t>
            </a:r>
            <a:endParaRPr lang="en-US" altLang="ko-KR" sz="1400" b="1" dirty="0" smtClean="0">
              <a:latin typeface="+mn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b="1" dirty="0" smtClean="0">
                <a:latin typeface="+mn-ea"/>
                <a:cs typeface="JBold" pitchFamily="18" charset="-127"/>
              </a:rPr>
              <a:t>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행사장소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전라북도 </a:t>
            </a:r>
            <a:r>
              <a:rPr lang="ko-KR" altLang="en-US" sz="1400" dirty="0" smtClean="0">
                <a:latin typeface="+mn-ea"/>
                <a:cs typeface="JBold" pitchFamily="18" charset="-127"/>
              </a:rPr>
              <a:t>임실군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 오수면 오수 의견관광지</a:t>
            </a:r>
            <a:endParaRPr lang="en-US" altLang="ko-KR" sz="1400" b="1" dirty="0" smtClean="0">
              <a:latin typeface="+mn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b="1" dirty="0" smtClean="0">
                <a:latin typeface="+mn-ea"/>
                <a:cs typeface="JBold" pitchFamily="18" charset="-127"/>
              </a:rPr>
              <a:t>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행사주최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임실군</a:t>
            </a:r>
            <a:endParaRPr lang="en-US" altLang="ko-KR" sz="1400" b="1" dirty="0" smtClean="0">
              <a:latin typeface="+mn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b="1" dirty="0" smtClean="0">
                <a:latin typeface="+mn-ea"/>
                <a:cs typeface="JBold" pitchFamily="18" charset="-127"/>
              </a:rPr>
              <a:t>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행사주관 </a:t>
            </a:r>
            <a:r>
              <a:rPr lang="en-US" altLang="ko-KR" sz="1400" b="1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400" b="1" dirty="0" smtClean="0">
                <a:latin typeface="+mn-ea"/>
                <a:cs typeface="JBold" pitchFamily="18" charset="-127"/>
              </a:rPr>
              <a:t>오수 의견문화 전승회</a:t>
            </a:r>
            <a:endParaRPr lang="en-US" altLang="ko-KR" sz="1400" b="1" dirty="0" smtClean="0">
              <a:latin typeface="+mn-ea"/>
              <a:cs typeface="JBold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9120" y="72008"/>
            <a:ext cx="2264912" cy="363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34936" y="107504"/>
            <a:ext cx="2034047" cy="411474"/>
          </a:xfrm>
          <a:prstGeom prst="roundRect">
            <a:avLst>
              <a:gd name="adj" fmla="val 5528"/>
            </a:avLst>
          </a:prstGeom>
          <a:solidFill>
            <a:schemeClr val="accent5">
              <a:lumMod val="60000"/>
              <a:lumOff val="40000"/>
            </a:schemeClr>
          </a:solidFill>
          <a:ln w="9525" cap="rnd" algn="ctr">
            <a:solidFill>
              <a:schemeClr val="accent5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ko-KR" altLang="en-US" sz="1400" b="1" dirty="0" smtClean="0">
                <a:latin typeface="+mn-ea"/>
              </a:rPr>
              <a:t>상설 및 부대행사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60648" y="608709"/>
            <a:ext cx="6120680" cy="3315219"/>
          </a:xfrm>
          <a:prstGeom prst="roundRect">
            <a:avLst>
              <a:gd name="adj" fmla="val 5528"/>
            </a:avLst>
          </a:prstGeom>
          <a:solidFill>
            <a:schemeClr val="accent5">
              <a:lumMod val="40000"/>
              <a:lumOff val="60000"/>
            </a:schemeClr>
          </a:solidFill>
          <a:ln w="9525" cap="rnd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/>
            <a:tailEnd/>
          </a:ln>
          <a:effectLst/>
        </p:spPr>
        <p:txBody>
          <a:bodyPr wrap="none" numCol="2" anchor="t"/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spc="-15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포토존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운영</a:t>
            </a:r>
            <a:endParaRPr lang="en-US" altLang="ko-KR" sz="1400" spc="-150" dirty="0" smtClean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스토링길</a:t>
            </a:r>
            <a:endParaRPr lang="en-US" altLang="ko-KR" sz="1400" spc="-150" dirty="0" smtClean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희귀견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사진전시</a:t>
            </a:r>
            <a:endParaRPr lang="en-US" altLang="ko-KR" sz="1400" spc="-150" dirty="0" smtClean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행사 사진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컨테스트</a:t>
            </a: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모바일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진행</a:t>
            </a: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유기견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분양 및 홍보 </a:t>
            </a:r>
            <a:r>
              <a:rPr lang="en-US" altLang="ko-KR" sz="1400" spc="-150" dirty="0" smtClean="0">
                <a:latin typeface="+mj-ea"/>
                <a:ea typeface="+mj-ea"/>
                <a:cs typeface="JBold" pitchFamily="18" charset="-127"/>
              </a:rPr>
              <a:t>/ 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사랑의 바자회</a:t>
            </a:r>
            <a:endParaRPr lang="en-US" altLang="ko-KR" sz="1400" spc="-150" dirty="0" smtClean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spc="-150" dirty="0">
                <a:latin typeface="+mj-ea"/>
                <a:ea typeface="+mj-ea"/>
                <a:cs typeface="JBold" pitchFamily="18" charset="-127"/>
              </a:rPr>
              <a:t>쉼터 </a:t>
            </a:r>
            <a:r>
              <a:rPr lang="en-US" altLang="ko-KR" sz="1400" spc="-150" dirty="0">
                <a:latin typeface="+mj-ea"/>
                <a:ea typeface="+mj-ea"/>
                <a:cs typeface="JBold" pitchFamily="18" charset="-127"/>
              </a:rPr>
              <a:t>/</a:t>
            </a:r>
            <a:r>
              <a:rPr lang="ko-KR" altLang="en-US" sz="1400" spc="-150" dirty="0">
                <a:latin typeface="+mj-ea"/>
                <a:ea typeface="+mj-ea"/>
                <a:cs typeface="JBold" pitchFamily="18" charset="-127"/>
              </a:rPr>
              <a:t>카페 </a:t>
            </a:r>
            <a:r>
              <a:rPr lang="en-US" altLang="ko-KR" sz="1400" spc="-150" dirty="0">
                <a:latin typeface="+mj-ea"/>
                <a:ea typeface="+mj-ea"/>
                <a:cs typeface="JBold" pitchFamily="18" charset="-127"/>
              </a:rPr>
              <a:t>/</a:t>
            </a:r>
            <a:r>
              <a:rPr lang="ko-KR" altLang="en-US" sz="1400" spc="-150" dirty="0" smtClean="0">
                <a:latin typeface="+mj-ea"/>
                <a:ea typeface="+mj-ea"/>
                <a:cs typeface="JBold" pitchFamily="18" charset="-127"/>
              </a:rPr>
              <a:t>식수대</a:t>
            </a:r>
            <a:endParaRPr lang="en-US" altLang="ko-KR" sz="1400" spc="-150" dirty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무료 미용    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포토존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버릇 상담코너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수제간식 코너</a:t>
            </a:r>
            <a:r>
              <a:rPr lang="en-US" altLang="ko-KR" sz="1400" b="0" spc="-150" baseline="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전통놀이 체험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전통 먹거리 장터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화롯불 장터 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모바일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발전소   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금연</a:t>
            </a:r>
            <a:r>
              <a:rPr lang="en-US" altLang="ko-KR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.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체혈</a:t>
            </a:r>
            <a:r>
              <a:rPr lang="en-US" altLang="ko-KR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.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체질검사</a:t>
            </a:r>
            <a:r>
              <a:rPr lang="en-US" altLang="ko-KR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(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임실군 보건소 </a:t>
            </a:r>
            <a:r>
              <a:rPr lang="en-US" altLang="ko-KR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)</a:t>
            </a:r>
          </a:p>
          <a:p>
            <a:pPr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0" spc="-150" dirty="0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b="0" spc="-150" dirty="0" err="1" smtClean="0">
                <a:solidFill>
                  <a:schemeClr val="tx1"/>
                </a:solidFill>
                <a:latin typeface="+mj-ea"/>
                <a:ea typeface="+mj-ea"/>
                <a:cs typeface="JBold" pitchFamily="18" charset="-127"/>
              </a:rPr>
              <a:t>로봇바이크</a:t>
            </a:r>
            <a:endParaRPr lang="en-US" altLang="ko-KR" sz="1400" b="0" spc="-150" dirty="0" smtClean="0">
              <a:solidFill>
                <a:schemeClr val="tx1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endParaRPr lang="en-US" altLang="ko-KR" sz="1200" b="1" dirty="0" smtClean="0">
              <a:latin typeface="+mn-ea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86841" y="4355976"/>
            <a:ext cx="2034047" cy="411474"/>
          </a:xfrm>
          <a:prstGeom prst="roundRect">
            <a:avLst>
              <a:gd name="adj" fmla="val 5528"/>
            </a:avLst>
          </a:prstGeom>
          <a:solidFill>
            <a:schemeClr val="accent5">
              <a:lumMod val="60000"/>
              <a:lumOff val="40000"/>
            </a:schemeClr>
          </a:solidFill>
          <a:ln w="9525" cap="rnd" algn="ctr">
            <a:solidFill>
              <a:schemeClr val="accent5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ko-KR" altLang="en-US" sz="1400" b="1" dirty="0" err="1" smtClean="0">
                <a:latin typeface="+mn-ea"/>
              </a:rPr>
              <a:t>반려견</a:t>
            </a:r>
            <a:r>
              <a:rPr lang="ko-KR" altLang="en-US" sz="1400" b="1" dirty="0" smtClean="0">
                <a:latin typeface="+mn-ea"/>
              </a:rPr>
              <a:t> 행사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60648" y="4932040"/>
            <a:ext cx="5402880" cy="1443011"/>
          </a:xfrm>
          <a:prstGeom prst="roundRect">
            <a:avLst>
              <a:gd name="adj" fmla="val 5528"/>
            </a:avLst>
          </a:prstGeom>
          <a:solidFill>
            <a:schemeClr val="accent5">
              <a:lumMod val="40000"/>
              <a:lumOff val="60000"/>
            </a:schemeClr>
          </a:solidFill>
          <a:ln w="9525" cap="rnd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/>
            <a:tailEnd/>
          </a:ln>
          <a:effectLst/>
        </p:spPr>
        <p:txBody>
          <a:bodyPr wrap="none" anchor="t"/>
          <a:lstStyle/>
          <a:p>
            <a:pPr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400" dirty="0" err="1" smtClean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노비스트</a:t>
            </a:r>
            <a:r>
              <a:rPr lang="ko-KR" altLang="en-US" sz="1400" dirty="0" smtClean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 </a:t>
            </a:r>
            <a:r>
              <a:rPr lang="ko-KR" altLang="en-US" sz="1400" dirty="0" err="1" smtClean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도그쇼</a:t>
            </a:r>
            <a:endParaRPr lang="en-US" altLang="ko-KR" sz="1400" dirty="0" smtClean="0">
              <a:solidFill>
                <a:schemeClr val="dk1"/>
              </a:solidFill>
              <a:latin typeface="+mj-ea"/>
              <a:ea typeface="+mj-ea"/>
              <a:cs typeface="JBold" pitchFamily="18" charset="-127"/>
            </a:endParaRPr>
          </a:p>
          <a:p>
            <a:pPr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400" dirty="0" smtClean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학생 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직업 체험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나도 </a:t>
            </a:r>
            <a:r>
              <a:rPr lang="ko-KR" altLang="en-US" sz="1400" dirty="0" err="1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훈련사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)</a:t>
            </a:r>
            <a:endParaRPr lang="ko-KR" altLang="en-US" sz="1400" dirty="0">
              <a:solidFill>
                <a:schemeClr val="dk1"/>
              </a:solidFill>
              <a:latin typeface="+mj-ea"/>
              <a:ea typeface="+mj-ea"/>
              <a:cs typeface="JBold" pitchFamily="18" charset="-127"/>
            </a:endParaRPr>
          </a:p>
          <a:p>
            <a:pPr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400" dirty="0" err="1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 훈련 시범 및 체험</a:t>
            </a:r>
            <a:endParaRPr lang="en-US" altLang="ko-KR" sz="1400" dirty="0">
              <a:solidFill>
                <a:schemeClr val="dk1"/>
              </a:solidFill>
              <a:latin typeface="+mj-ea"/>
              <a:ea typeface="+mj-ea"/>
              <a:cs typeface="JBold" pitchFamily="18" charset="-127"/>
            </a:endParaRPr>
          </a:p>
          <a:p>
            <a:pPr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400" dirty="0" err="1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 수영경기대회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학생부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  <a:cs typeface="JBold" pitchFamily="18" charset="-127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0888" y="17951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운영시간 </a:t>
            </a:r>
            <a:r>
              <a:rPr lang="en-US" altLang="ko-KR" sz="140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:11:00~18:00</a:t>
            </a:r>
            <a:endParaRPr lang="ko-KR" altLang="en-US" sz="1400" dirty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92896" y="442798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운영시간 </a:t>
            </a:r>
            <a:r>
              <a:rPr lang="en-US" altLang="ko-KR" sz="140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:11:00~18:00</a:t>
            </a:r>
            <a:endParaRPr lang="ko-KR" altLang="en-US" sz="1400" dirty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48" y="899592"/>
            <a:ext cx="5976664" cy="13388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ko-KR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JBold" pitchFamily="18" charset="-127"/>
              </a:rPr>
              <a:t>♥ </a:t>
            </a:r>
            <a:r>
              <a:rPr lang="en-US" altLang="ko-KR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WBS </a:t>
            </a:r>
            <a:r>
              <a:rPr lang="ko-KR" altLang="en-US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원음방송 조은형의 가요세상</a:t>
            </a:r>
            <a:r>
              <a:rPr lang="en-US" altLang="ko-KR" sz="1600" dirty="0" smtClean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ko-KR" altLang="en-US" sz="1600" dirty="0" smtClean="0">
                <a:solidFill>
                  <a:srgbClr val="0000FF"/>
                </a:solidFill>
                <a:latin typeface="+mj-ea"/>
                <a:ea typeface="+mj-ea"/>
              </a:rPr>
              <a:t>전국 특집공개방송 </a:t>
            </a:r>
            <a:endParaRPr lang="en-US" altLang="ko-KR" sz="1600" dirty="0" smtClean="0">
              <a:latin typeface="+mj-ea"/>
              <a:ea typeface="+mj-ea"/>
              <a:cs typeface="JBold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JBold" pitchFamily="18" charset="-127"/>
                <a:ea typeface="JBold" pitchFamily="18" charset="-127"/>
                <a:cs typeface="JBold" pitchFamily="18" charset="-127"/>
              </a:rPr>
              <a:t>    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국내정상급 가수들이 펼치는 개막축하콘서트</a:t>
            </a:r>
            <a:endParaRPr lang="en-US" altLang="ko-KR" sz="1200" dirty="0" smtClean="0">
              <a:latin typeface="+mn-ea"/>
              <a:cs typeface="JBold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  <a:cs typeface="JBold" pitchFamily="18" charset="-127"/>
              </a:rPr>
              <a:t>     - 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일시 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: 5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월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2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(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토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)19:00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  <a:cs typeface="JBold" pitchFamily="18" charset="-127"/>
              </a:rPr>
              <a:t>     - 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출연진 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:  </a:t>
            </a:r>
            <a:r>
              <a:rPr lang="ko-KR" altLang="en-US" sz="1200" dirty="0" err="1" smtClean="0">
                <a:latin typeface="+mn-ea"/>
                <a:cs typeface="JBold" pitchFamily="18" charset="-127"/>
              </a:rPr>
              <a:t>송대관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 문희옥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,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박일준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,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최유나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,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윙크 외</a:t>
            </a:r>
            <a:endParaRPr lang="ko-KR" altLang="en-US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648" y="2195736"/>
            <a:ext cx="61926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ko-KR" sz="1600" dirty="0" smtClean="0">
                <a:solidFill>
                  <a:srgbClr val="0000FF"/>
                </a:solidFill>
                <a:latin typeface="+mj-ea"/>
                <a:cs typeface="JBold" pitchFamily="18" charset="-127"/>
              </a:rPr>
              <a:t>♥ </a:t>
            </a:r>
            <a:r>
              <a:rPr kumimoji="0" lang="ko-KR" altLang="en-US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오수의견가요제 </a:t>
            </a:r>
            <a:r>
              <a:rPr kumimoji="0" lang="en-US" altLang="ko-KR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(</a:t>
            </a:r>
            <a:r>
              <a:rPr kumimoji="0" lang="ko-KR" altLang="en-US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아마추어 가수들의 경연대회</a:t>
            </a:r>
            <a:r>
              <a:rPr kumimoji="0" lang="en-US" altLang="ko-KR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)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 smtClean="0">
                <a:latin typeface="+mn-ea"/>
                <a:cs typeface="JBold" pitchFamily="18" charset="-127"/>
              </a:rPr>
              <a:t>    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-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일시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예심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5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월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3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 12:00~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 smtClean="0">
                <a:latin typeface="+mn-ea"/>
                <a:cs typeface="JBold" pitchFamily="18" charset="-127"/>
              </a:rPr>
              <a:t>               본선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5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월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3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일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)18:30~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 smtClean="0">
                <a:latin typeface="+mn-ea"/>
                <a:cs typeface="JBold" pitchFamily="18" charset="-127"/>
              </a:rPr>
              <a:t>    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-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시상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대상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(50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만원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우수상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(30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만원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),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장려상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(20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만원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),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인기상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(10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만원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)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 smtClean="0">
                <a:latin typeface="+mn-ea"/>
                <a:cs typeface="JBold" pitchFamily="18" charset="-127"/>
              </a:rPr>
              <a:t>    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-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접수처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행사대행사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063-212-2312-3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팩스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:063-212-2319</a:t>
            </a:r>
            <a:endParaRPr lang="en-US" altLang="ko-KR" sz="1200" kern="0" dirty="0">
              <a:latin typeface="+mn-ea"/>
              <a:cs typeface="JBold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48" y="3851920"/>
            <a:ext cx="6192688" cy="1533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ko-KR" sz="1600" dirty="0" smtClean="0">
                <a:solidFill>
                  <a:srgbClr val="0000FF"/>
                </a:solidFill>
                <a:latin typeface="+mj-ea"/>
                <a:cs typeface="JBold" pitchFamily="18" charset="-127"/>
              </a:rPr>
              <a:t>♥ </a:t>
            </a:r>
            <a:r>
              <a:rPr lang="ko-KR" altLang="en-US" sz="1600" kern="0" dirty="0" smtClean="0"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임실군 관내 동아리 경연대회</a:t>
            </a:r>
            <a:endParaRPr lang="en-US" altLang="ko-KR" sz="1600" kern="0" dirty="0" smtClean="0">
              <a:solidFill>
                <a:srgbClr val="0000FF"/>
              </a:solidFill>
              <a:latin typeface="+mj-ea"/>
              <a:ea typeface="+mj-ea"/>
              <a:cs typeface="JBold" pitchFamily="18" charset="-127"/>
            </a:endParaRPr>
          </a:p>
          <a:p>
            <a:pPr>
              <a:spcBef>
                <a:spcPts val="800"/>
              </a:spcBef>
            </a:pPr>
            <a:r>
              <a:rPr lang="ko-KR" altLang="en-US" sz="1200" dirty="0" smtClean="0">
                <a:latin typeface="+mn-ea"/>
                <a:cs typeface="JBold" pitchFamily="18" charset="-127"/>
              </a:rPr>
              <a:t>    임실군 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12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개 읍</a:t>
            </a:r>
            <a:r>
              <a:rPr lang="en-US" altLang="ko-KR" sz="1200" dirty="0" smtClean="0">
                <a:latin typeface="+mn-ea"/>
                <a:cs typeface="JBold" pitchFamily="18" charset="-127"/>
              </a:rPr>
              <a:t>·</a:t>
            </a:r>
            <a:r>
              <a:rPr lang="ko-KR" altLang="en-US" sz="1200" dirty="0" smtClean="0">
                <a:latin typeface="+mn-ea"/>
                <a:cs typeface="JBold" pitchFamily="18" charset="-127"/>
              </a:rPr>
              <a:t>면을 대표하는 주민자치센터 동호회를 대상 경연대회</a:t>
            </a:r>
            <a:endParaRPr lang="en-US" altLang="ko-KR" sz="1200" dirty="0" smtClean="0">
              <a:latin typeface="+mn-ea"/>
              <a:cs typeface="JBold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200" dirty="0" smtClean="0">
                <a:latin typeface="+mn-ea"/>
                <a:cs typeface="JBold" pitchFamily="18" charset="-127"/>
              </a:rPr>
              <a:t>    </a:t>
            </a:r>
            <a:r>
              <a:rPr lang="ko-KR" altLang="en-US" sz="1200" dirty="0" err="1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시상금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(30/20/10)  </a:t>
            </a:r>
            <a:r>
              <a:rPr lang="en-US" altLang="ko-KR" sz="1200" dirty="0" smtClean="0">
                <a:solidFill>
                  <a:srgbClr val="FF0000"/>
                </a:solidFill>
                <a:latin typeface="+mn-ea"/>
                <a:cs typeface="JBold" pitchFamily="18" charset="-127"/>
              </a:rPr>
              <a:t>★ </a:t>
            </a:r>
            <a:r>
              <a:rPr lang="ko-KR" altLang="en-US" sz="1200" dirty="0" smtClean="0">
                <a:solidFill>
                  <a:srgbClr val="FF0000"/>
                </a:solidFill>
                <a:latin typeface="+mn-ea"/>
                <a:cs typeface="JBold" pitchFamily="18" charset="-127"/>
              </a:rPr>
              <a:t>참가비 지급</a:t>
            </a:r>
            <a:r>
              <a:rPr lang="ko-KR" altLang="en-US" sz="1200" b="1" dirty="0" smtClean="0">
                <a:solidFill>
                  <a:srgbClr val="FF0000"/>
                </a:solidFill>
                <a:latin typeface="+mn-ea"/>
                <a:cs typeface="JBold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(</a:t>
            </a:r>
            <a:r>
              <a:rPr lang="ko-KR" altLang="en-US" sz="1200" dirty="0" err="1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팀당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300,000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원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     - 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일시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: 5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월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3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일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(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일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)</a:t>
            </a:r>
            <a:r>
              <a:rPr lang="ko-KR" altLang="en-US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+mn-ea"/>
                <a:cs typeface="JBold" pitchFamily="18" charset="-127"/>
              </a:rPr>
              <a:t> 16:00~18:30</a:t>
            </a:r>
          </a:p>
          <a:p>
            <a:pPr>
              <a:spcBef>
                <a:spcPts val="600"/>
              </a:spcBef>
            </a:pPr>
            <a:r>
              <a:rPr kumimoji="0" lang="en-US" altLang="ko-KR" sz="1200" kern="0" dirty="0" smtClean="0">
                <a:solidFill>
                  <a:prstClr val="black"/>
                </a:solidFill>
                <a:latin typeface="+mn-ea"/>
                <a:ea typeface="JBold" pitchFamily="18" charset="-127"/>
                <a:cs typeface="JBold" pitchFamily="18" charset="-127"/>
              </a:rPr>
              <a:t>     -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 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접수처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: </a:t>
            </a:r>
            <a:r>
              <a:rPr lang="ko-KR" altLang="en-US" sz="1200" kern="0" dirty="0" err="1" smtClean="0">
                <a:latin typeface="+mn-ea"/>
                <a:cs typeface="JBold" pitchFamily="18" charset="-127"/>
              </a:rPr>
              <a:t>임실군청</a:t>
            </a:r>
            <a:r>
              <a:rPr lang="ko-KR" altLang="en-US" sz="1200" kern="0" dirty="0" smtClean="0">
                <a:latin typeface="+mn-ea"/>
                <a:cs typeface="JBold" pitchFamily="18" charset="-127"/>
              </a:rPr>
              <a:t> </a:t>
            </a:r>
            <a:r>
              <a:rPr lang="en-US" altLang="ko-KR" sz="1200" kern="0" dirty="0" smtClean="0">
                <a:latin typeface="+mn-ea"/>
                <a:cs typeface="JBold" pitchFamily="18" charset="-127"/>
              </a:rPr>
              <a:t>640-2315</a:t>
            </a:r>
            <a:endParaRPr kumimoji="0" lang="en-US" altLang="ko-KR" sz="1600" kern="0" dirty="0" smtClean="0">
              <a:solidFill>
                <a:srgbClr val="0000FF"/>
              </a:solidFill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60648" y="5796136"/>
            <a:ext cx="48965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ea"/>
                <a:ea typeface="+mj-ea"/>
                <a:cs typeface="JBold" pitchFamily="18" charset="-127"/>
              </a:rPr>
              <a:t>♥</a:t>
            </a:r>
            <a:r>
              <a:rPr kumimoji="1" lang="en-US" altLang="ko-KR" sz="15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JBold" pitchFamily="18" charset="-127"/>
              </a:rPr>
              <a:t> </a:t>
            </a:r>
            <a:r>
              <a:rPr kumimoji="1" lang="ko-KR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latin typeface="+mj-ea"/>
                <a:ea typeface="+mj-ea"/>
                <a:cs typeface="JBold" pitchFamily="18" charset="-127"/>
              </a:rPr>
              <a:t>애견가족캠프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Bold" pitchFamily="18" charset="-127"/>
                <a:ea typeface="JBold" pitchFamily="18" charset="-127"/>
                <a:cs typeface="JBold" pitchFamily="18" charset="-127"/>
              </a:rPr>
              <a:t> 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Bold" pitchFamily="18" charset="-127"/>
                <a:ea typeface="JBold" pitchFamily="18" charset="-127"/>
                <a:cs typeface="JBold" pitchFamily="18" charset="-127"/>
              </a:rPr>
              <a:t>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 2015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년 오수 의견문화제 애견인 가족 캠프모집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(4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인 가족 선착순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  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일시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: 5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2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)~3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일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  -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장소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: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애견관광지 주차장 부지 </a:t>
            </a:r>
            <a:r>
              <a:rPr kumimoji="1" lang="ko-KR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캠핑장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 설치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           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주최 측에서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6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인용시설 텐트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수도시설 설치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)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참가금액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: 4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만원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문의전화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: 063-212-2312 (FAX)063-212-2319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  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메일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  <a:cs typeface="JBold" pitchFamily="18" charset="-127"/>
              </a:rPr>
              <a:t>: hanjin4273@hanmai.net</a:t>
            </a: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JBold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ea"/>
                <a:ea typeface="+mj-ea"/>
                <a:cs typeface="JBold" pitchFamily="18" charset="-127"/>
              </a:rPr>
              <a:t>    ★ 4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ea"/>
                <a:ea typeface="+mj-ea"/>
                <a:cs typeface="JBold" pitchFamily="18" charset="-127"/>
              </a:rPr>
              <a:t>월 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ea"/>
                <a:ea typeface="+mj-ea"/>
                <a:cs typeface="JBold" pitchFamily="18" charset="-127"/>
              </a:rPr>
              <a:t>17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ea"/>
                <a:ea typeface="+mj-ea"/>
                <a:cs typeface="JBold" pitchFamily="18" charset="-127"/>
              </a:rPr>
              <a:t>일까지 선착순 접수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ea"/>
              <a:ea typeface="+mj-ea"/>
              <a:cs typeface="굴림" pitchFamily="50" charset="-127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332656" y="395536"/>
            <a:ext cx="2034047" cy="411474"/>
          </a:xfrm>
          <a:prstGeom prst="roundRect">
            <a:avLst>
              <a:gd name="adj" fmla="val 5528"/>
            </a:avLst>
          </a:prstGeom>
          <a:solidFill>
            <a:schemeClr val="accent5">
              <a:lumMod val="60000"/>
              <a:lumOff val="40000"/>
            </a:schemeClr>
          </a:solidFill>
          <a:ln w="9525" cap="rnd" algn="ctr">
            <a:solidFill>
              <a:schemeClr val="accent5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ko-KR" altLang="en-US" sz="1400" b="1" dirty="0" smtClean="0">
                <a:latin typeface="+mn-ea"/>
              </a:rPr>
              <a:t>프로그램  안내</a:t>
            </a:r>
            <a:endParaRPr lang="en-US" altLang="ko-KR" sz="14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975D-656B-4F95-A3DD-32982515267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332656" y="1187624"/>
            <a:ext cx="4896544" cy="476253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JBold" pitchFamily="18" charset="-127"/>
              </a:rPr>
              <a:t>♥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 OX 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퀴즈 및 오수의견 </a:t>
            </a:r>
            <a:r>
              <a:rPr lang="ko-KR" altLang="en-US" sz="1400" b="1" dirty="0" err="1" smtClean="0">
                <a:latin typeface="+mj-ea"/>
                <a:ea typeface="+mj-ea"/>
                <a:cs typeface="JBold" pitchFamily="18" charset="-127"/>
              </a:rPr>
              <a:t>바로알기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10:00~11:00) 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정보 및 오수의견에 대한 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바로알기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OX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퀴즈</a:t>
            </a:r>
            <a:endParaRPr lang="en-US" altLang="ko-KR" sz="1400" dirty="0" smtClean="0">
              <a:latin typeface="+mj-ea"/>
              <a:ea typeface="+mj-ea"/>
              <a:cs typeface="JBold" pitchFamily="18" charset="-127"/>
            </a:endParaRPr>
          </a:p>
          <a:p>
            <a:endParaRPr lang="en-US" altLang="ko-KR" sz="1400" b="1" dirty="0" smtClean="0">
              <a:latin typeface="+mj-ea"/>
              <a:ea typeface="+mj-ea"/>
              <a:cs typeface="JBold" pitchFamily="18" charset="-127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332656" y="4139952"/>
            <a:ext cx="4968552" cy="476253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JBold" pitchFamily="18" charset="-127"/>
              </a:rPr>
              <a:t>♥ </a:t>
            </a:r>
            <a:r>
              <a:rPr kumimoji="1" lang="ko-KR" altLang="en-US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JBold" pitchFamily="18" charset="-127"/>
              </a:rPr>
              <a:t>애견인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 캠핑 축제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( 5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 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17:00~)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레크레이션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및 게임 진행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바비큐 파티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endParaRPr lang="en-US" altLang="ko-KR" sz="1400" b="1" dirty="0" smtClean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332656" y="3347864"/>
            <a:ext cx="5472608" cy="476253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JBold" pitchFamily="18" charset="-127"/>
              </a:rPr>
              <a:t>♥ 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놀이로 배우는 훈련교실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400" b="1" dirty="0" err="1" smtClean="0">
                <a:latin typeface="+mj-ea"/>
                <a:ea typeface="+mj-ea"/>
                <a:cs typeface="JBold" pitchFamily="18" charset="-127"/>
              </a:rPr>
              <a:t>이웅종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) (5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16:00~17:00)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복종 훈련을 응용한 놀이로 배우는 훈련 교실 진행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원반 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디스턴스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멀리 던지기 대회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)</a:t>
            </a:r>
          </a:p>
          <a:p>
            <a:endParaRPr lang="en-US" altLang="ko-KR" sz="1200" b="1" dirty="0" smtClean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332656" y="1907704"/>
            <a:ext cx="4824536" cy="476253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JBold" pitchFamily="18" charset="-127"/>
              </a:rPr>
              <a:t>♥ </a:t>
            </a:r>
            <a:r>
              <a:rPr lang="ko-KR" altLang="en-US" sz="1400" b="1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 행동 교정 세미나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11:00~12:00)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기본 복종 훈련 세미나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(</a:t>
            </a:r>
            <a:r>
              <a:rPr lang="ko-KR" altLang="en-US" sz="1200" dirty="0" err="1" smtClean="0">
                <a:latin typeface="+mj-ea"/>
                <a:ea typeface="+mj-ea"/>
                <a:cs typeface="JBold" pitchFamily="18" charset="-127"/>
              </a:rPr>
              <a:t>이웅종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en-US" altLang="ko-KR" sz="1400" b="1" dirty="0" smtClean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47" name="AutoShape 4"/>
          <p:cNvSpPr>
            <a:spLocks noChangeArrowheads="1"/>
          </p:cNvSpPr>
          <p:nvPr/>
        </p:nvSpPr>
        <p:spPr bwMode="auto">
          <a:xfrm>
            <a:off x="332656" y="2483768"/>
            <a:ext cx="4968552" cy="692277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JBold" pitchFamily="18" charset="-127"/>
              </a:rPr>
              <a:t>♥ </a:t>
            </a:r>
            <a:r>
              <a:rPr lang="ko-KR" altLang="en-US" sz="1400" b="1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 훈련 시범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2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13:00`15:00)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스포츠 독 및 경비견 훈련 시범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스포츠 독 및 경비견 훈련 체험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endParaRPr lang="en-US" altLang="ko-KR" sz="1400" b="1" dirty="0" smtClean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332656" y="4932040"/>
            <a:ext cx="5184576" cy="476253"/>
          </a:xfrm>
          <a:prstGeom prst="roundRect">
            <a:avLst>
              <a:gd name="adj" fmla="val 5528"/>
            </a:avLst>
          </a:prstGeom>
          <a:noFill/>
          <a:ln w="9525" cap="rnd" algn="ctr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1" lang="ko-KR" altLang="ko-KR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JBold" pitchFamily="18" charset="-127"/>
              </a:rPr>
              <a:t>♥ </a:t>
            </a:r>
            <a:r>
              <a:rPr lang="ko-KR" altLang="en-US" sz="1400" b="1" dirty="0" err="1" smtClean="0">
                <a:latin typeface="+mj-ea"/>
                <a:ea typeface="+mj-ea"/>
                <a:cs typeface="JBold" pitchFamily="18" charset="-127"/>
              </a:rPr>
              <a:t>반려견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 충견 기다려 대회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(5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월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3</a:t>
            </a:r>
            <a:r>
              <a:rPr lang="ko-KR" altLang="en-US" sz="1400" b="1" dirty="0" smtClean="0">
                <a:latin typeface="+mj-ea"/>
                <a:ea typeface="+mj-ea"/>
                <a:cs typeface="JBold" pitchFamily="18" charset="-127"/>
              </a:rPr>
              <a:t>일 </a:t>
            </a:r>
            <a:r>
              <a:rPr lang="en-US" altLang="ko-KR" sz="1400" b="1" dirty="0" smtClean="0">
                <a:latin typeface="+mj-ea"/>
                <a:ea typeface="+mj-ea"/>
                <a:cs typeface="JBold" pitchFamily="18" charset="-127"/>
              </a:rPr>
              <a:t>14:00~16:00)</a:t>
            </a:r>
          </a:p>
          <a:p>
            <a:r>
              <a:rPr lang="ko-KR" altLang="en-US" sz="14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4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주인을 위협하는 상황 연출 후 충견 대회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  </a:t>
            </a:r>
            <a:r>
              <a:rPr lang="en-US" altLang="ko-KR" sz="1200" dirty="0" smtClean="0">
                <a:latin typeface="+mj-ea"/>
                <a:ea typeface="+mj-ea"/>
                <a:cs typeface="JBold" pitchFamily="18" charset="-127"/>
              </a:rPr>
              <a:t>- </a:t>
            </a:r>
            <a:r>
              <a:rPr lang="ko-KR" altLang="en-US" sz="1200" dirty="0" smtClean="0">
                <a:latin typeface="+mj-ea"/>
                <a:ea typeface="+mj-ea"/>
                <a:cs typeface="JBold" pitchFamily="18" charset="-127"/>
              </a:rPr>
              <a:t>음식으로 유혹하여도 오래 기다리는 명견 대회</a:t>
            </a:r>
            <a:endParaRPr lang="en-US" altLang="ko-KR" sz="1200" dirty="0" smtClean="0">
              <a:latin typeface="+mj-ea"/>
              <a:ea typeface="+mj-ea"/>
              <a:cs typeface="JBold" pitchFamily="18" charset="-127"/>
            </a:endParaRPr>
          </a:p>
          <a:p>
            <a:endParaRPr lang="en-US" altLang="ko-KR" sz="1200" b="1" dirty="0" smtClean="0">
              <a:latin typeface="JBold" pitchFamily="18" charset="-127"/>
              <a:ea typeface="JBold" pitchFamily="18" charset="-127"/>
              <a:cs typeface="JBold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664" y="7236296"/>
            <a:ext cx="5904656" cy="10618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행사 문의전화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오수의견문화 전승회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(019-680-5102)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                         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행사대행사 ㈜</a:t>
            </a:r>
            <a:r>
              <a:rPr lang="ko-KR" altLang="en-US" sz="1400" dirty="0" err="1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한진기획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063-212-2312-4</a:t>
            </a: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주소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전북 임실군 오수면 </a:t>
            </a:r>
            <a:r>
              <a:rPr lang="ko-KR" altLang="en-US" sz="1400" dirty="0" err="1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금암리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 오수의견관광지</a:t>
            </a:r>
            <a:endParaRPr lang="ko-KR" altLang="en-US" sz="1400" dirty="0">
              <a:solidFill>
                <a:srgbClr val="0000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298378" y="467544"/>
            <a:ext cx="2034047" cy="411474"/>
          </a:xfrm>
          <a:prstGeom prst="roundRect">
            <a:avLst>
              <a:gd name="adj" fmla="val 5528"/>
            </a:avLst>
          </a:prstGeom>
          <a:solidFill>
            <a:schemeClr val="accent5">
              <a:lumMod val="60000"/>
              <a:lumOff val="40000"/>
            </a:schemeClr>
          </a:solidFill>
          <a:ln w="9525" cap="rnd" algn="ctr">
            <a:solidFill>
              <a:schemeClr val="accent5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ko-KR" altLang="en-US" sz="1400" b="1" dirty="0" err="1" smtClean="0">
                <a:latin typeface="+mn-ea"/>
              </a:rPr>
              <a:t>반려견</a:t>
            </a:r>
            <a:r>
              <a:rPr lang="ko-KR" altLang="en-US" sz="1400" b="1" dirty="0" smtClean="0">
                <a:latin typeface="+mn-ea"/>
              </a:rPr>
              <a:t> 행사</a:t>
            </a:r>
            <a:endParaRPr lang="en-US" altLang="ko-KR" sz="14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685</Words>
  <Application>Microsoft Office PowerPoint</Application>
  <PresentationFormat>화면 슬라이드 쇼(4:3)</PresentationFormat>
  <Paragraphs>143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   제31회 오수의견문화제 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제31회 오수의견문화제</dc:title>
  <dc:creator>Registered User</dc:creator>
  <cp:lastModifiedBy>Registered User</cp:lastModifiedBy>
  <cp:revision>46</cp:revision>
  <dcterms:created xsi:type="dcterms:W3CDTF">2015-04-14T03:56:55Z</dcterms:created>
  <dcterms:modified xsi:type="dcterms:W3CDTF">2015-04-16T09:00:12Z</dcterms:modified>
</cp:coreProperties>
</file>