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57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4CE8A-DC45-4134-B917-7BE37A33F1F9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4577C-3352-4ACA-9830-72B9B97644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64194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BC470-EB80-4339-8222-536E8595E7A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84922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BB7CB-7260-4778-97CA-C8EA6CEF6C86}" type="datetimeFigureOut">
              <a:rPr lang="ko-KR" altLang="en-US" smtClean="0"/>
              <a:pPr/>
              <a:t>2017-04-21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EDFA7-0F91-4C92-A8EA-53BDA0EE11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10244" name="Rectangle 34"/>
          <p:cNvSpPr>
            <a:spLocks noChangeArrowheads="1"/>
          </p:cNvSpPr>
          <p:nvPr/>
        </p:nvSpPr>
        <p:spPr bwMode="auto">
          <a:xfrm>
            <a:off x="184639" y="231776"/>
            <a:ext cx="4746381" cy="2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7800" indent="-177800" algn="just" eaLnBrk="1" hangingPunct="1">
              <a:lnSpc>
                <a:spcPct val="110000"/>
              </a:lnSpc>
              <a:spcBef>
                <a:spcPct val="30000"/>
              </a:spcBef>
            </a:pPr>
            <a:r>
              <a:rPr lang="ko-KR" altLang="en-US" sz="1600" dirty="0"/>
              <a:t>저소득층 기저귀 지원 서비스 신청 주요 </a:t>
            </a:r>
            <a:r>
              <a:rPr lang="ko-KR" altLang="en-US" sz="1600" dirty="0" smtClean="0"/>
              <a:t>절차</a:t>
            </a:r>
            <a:endParaRPr lang="en-US" altLang="ko-KR" sz="1600" b="0" dirty="0">
              <a:solidFill>
                <a:srgbClr val="4D4D4D"/>
              </a:solidFill>
              <a:ea typeface="HY헤드라인M" pitchFamily="18" charset="-127"/>
            </a:endParaRPr>
          </a:p>
        </p:txBody>
      </p:sp>
      <p:cxnSp>
        <p:nvCxnSpPr>
          <p:cNvPr id="10245" name="직선 연결선 7"/>
          <p:cNvCxnSpPr>
            <a:cxnSpLocks noChangeShapeType="1"/>
          </p:cNvCxnSpPr>
          <p:nvPr/>
        </p:nvCxnSpPr>
        <p:spPr bwMode="auto">
          <a:xfrm>
            <a:off x="92320" y="692150"/>
            <a:ext cx="8824546" cy="0"/>
          </a:xfrm>
          <a:prstGeom prst="line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9" name="아래쪽 화살표 8"/>
          <p:cNvSpPr/>
          <p:nvPr/>
        </p:nvSpPr>
        <p:spPr>
          <a:xfrm rot="16200000">
            <a:off x="2007089" y="1375019"/>
            <a:ext cx="736600" cy="539262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 cap="flat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700">
              <a:solidFill>
                <a:schemeClr val="tx1"/>
              </a:solidFill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2744666" y="1044575"/>
          <a:ext cx="4021016" cy="5297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1047"/>
                <a:gridCol w="3269969"/>
              </a:tblGrid>
              <a:tr h="35248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서비스 선택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482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▼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저소득층 기저귀지원 서비스를 선택 하며 신청정보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입력 전에 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주의사항을 확인 합니다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072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신청정보 입력 및 동의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8529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▼</a:t>
                      </a: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실시간으로 가족구성원 정보를 조회하여 등록 한 후 신청정보 입력 및 서비스대상자인 해당 영아를 선택 합니다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한부모여부 및 기초수급자 여부를 확인합니다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98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가족정보 제공 동의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437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▼</a:t>
                      </a: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가족구성원의 가족정보제공 동의를 합니다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기초수급자일 경우 단계를 스킵합니다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9666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바우처 제공신청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620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▼</a:t>
                      </a: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가족구성원의 건강보험 정보를 확인한 후</a:t>
                      </a:r>
                      <a:endParaRPr lang="en-US" altLang="ko-KR" sz="10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사회복지서비스 이용권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바우처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 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제공신청서를 작성합니다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9666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바우처 카드발급 신청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3905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▼</a:t>
                      </a: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바우처카드 발급신청서를 작성합니다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8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단계</a:t>
                      </a: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신청완료 및 제출하기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437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작성하신 내용을 확인하고 신청서를 제출합니다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ko-KR" altLang="en-US" sz="10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17" marR="84417" marT="45715" marB="4571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직사각형 10"/>
          <p:cNvSpPr/>
          <p:nvPr/>
        </p:nvSpPr>
        <p:spPr>
          <a:xfrm>
            <a:off x="254978" y="1130300"/>
            <a:ext cx="1620715" cy="306388"/>
          </a:xfrm>
          <a:prstGeom prst="rect">
            <a:avLst/>
          </a:prstGeom>
          <a:solidFill>
            <a:schemeClr val="bg1"/>
          </a:solidFill>
          <a:ln w="3175" cap="flat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050" dirty="0">
                <a:solidFill>
                  <a:schemeClr val="tx1"/>
                </a:solidFill>
                <a:latin typeface="+mn-ea"/>
              </a:rPr>
              <a:t>복지로 온라인신청 접속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52046" y="1525588"/>
            <a:ext cx="1619250" cy="304800"/>
          </a:xfrm>
          <a:prstGeom prst="rect">
            <a:avLst/>
          </a:prstGeom>
          <a:solidFill>
            <a:schemeClr val="bg1"/>
          </a:solidFill>
          <a:ln w="3175" cap="flat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050" dirty="0">
                <a:solidFill>
                  <a:schemeClr val="tx1"/>
                </a:solidFill>
                <a:latin typeface="+mn-ea"/>
              </a:rPr>
              <a:t>온라인신청하기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54978" y="1919289"/>
            <a:ext cx="1620715" cy="306387"/>
          </a:xfrm>
          <a:prstGeom prst="rect">
            <a:avLst/>
          </a:prstGeom>
          <a:solidFill>
            <a:schemeClr val="bg1"/>
          </a:solidFill>
          <a:ln w="3175" cap="flat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050" dirty="0">
                <a:solidFill>
                  <a:schemeClr val="tx1"/>
                </a:solidFill>
                <a:latin typeface="+mn-ea"/>
              </a:rPr>
              <a:t>로그인</a:t>
            </a:r>
            <a:r>
              <a:rPr lang="en-US" altLang="ko-KR" sz="1050" dirty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050" dirty="0">
                <a:solidFill>
                  <a:schemeClr val="tx1"/>
                </a:solidFill>
                <a:latin typeface="+mn-ea"/>
              </a:rPr>
              <a:t>공인인증서 인증</a:t>
            </a:r>
            <a:r>
              <a:rPr lang="en-US" altLang="ko-KR" sz="1050" dirty="0">
                <a:solidFill>
                  <a:schemeClr val="tx1"/>
                </a:solidFill>
                <a:latin typeface="+mn-ea"/>
              </a:rPr>
              <a:t>)</a:t>
            </a:r>
            <a:endParaRPr lang="ko-KR" altLang="en-US" sz="105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아래쪽 화살표 13"/>
          <p:cNvSpPr/>
          <p:nvPr/>
        </p:nvSpPr>
        <p:spPr>
          <a:xfrm rot="16200000">
            <a:off x="6409837" y="5350975"/>
            <a:ext cx="736600" cy="731227"/>
          </a:xfrm>
          <a:prstGeom prst="downArrow">
            <a:avLst/>
          </a:prstGeom>
          <a:solidFill>
            <a:schemeClr val="bg1">
              <a:lumMod val="75000"/>
            </a:schemeClr>
          </a:solidFill>
          <a:ln w="3175" cap="flat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700">
              <a:solidFill>
                <a:schemeClr val="tx1"/>
              </a:solidFill>
            </a:endParaRPr>
          </a:p>
        </p:txBody>
      </p:sp>
      <p:pic>
        <p:nvPicPr>
          <p:cNvPr id="10302" name="그림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4089" y="4989513"/>
            <a:ext cx="1745273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3" name="TextBox 4"/>
          <p:cNvSpPr txBox="1">
            <a:spLocks noChangeArrowheads="1"/>
          </p:cNvSpPr>
          <p:nvPr/>
        </p:nvSpPr>
        <p:spPr bwMode="auto">
          <a:xfrm>
            <a:off x="7496908" y="4664076"/>
            <a:ext cx="11298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o-KR" altLang="en-US" sz="1200"/>
              <a:t>행복</a:t>
            </a:r>
            <a:r>
              <a:rPr lang="en-US" altLang="ko-KR" sz="1200"/>
              <a:t>e</a:t>
            </a:r>
            <a:r>
              <a:rPr lang="ko-KR" altLang="en-US" sz="1200"/>
              <a:t>음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cxnSp>
        <p:nvCxnSpPr>
          <p:cNvPr id="17412" name="직선 연결선 30"/>
          <p:cNvCxnSpPr>
            <a:cxnSpLocks noChangeShapeType="1"/>
          </p:cNvCxnSpPr>
          <p:nvPr/>
        </p:nvCxnSpPr>
        <p:spPr bwMode="auto">
          <a:xfrm>
            <a:off x="92320" y="522288"/>
            <a:ext cx="8824546" cy="0"/>
          </a:xfrm>
          <a:prstGeom prst="line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/>
          </a:ln>
        </p:spPr>
      </p:cxn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397120" y="749300"/>
          <a:ext cx="8179777" cy="442446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18354"/>
                <a:gridCol w="6361423"/>
              </a:tblGrid>
              <a:tr h="44389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내 용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4124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온라인 신청 가능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부모가 동일세대원이고 직장가입자이면서 맞벌이면서 월소득금액이 있는 경우에만 신청가능</a:t>
                      </a:r>
                    </a:p>
                    <a:p>
                      <a:pPr fontAlgn="base" latinLnBrk="1"/>
                      <a:r>
                        <a:rPr lang="en-US" altLang="ko-KR" sz="1200" b="0" kern="12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가구추가를 통한 신청은 할 수 없음</a:t>
                      </a: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9760">
                <a:tc v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법정한부모</a:t>
                      </a:r>
                      <a:r>
                        <a:rPr lang="en-US" altLang="ko-KR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부자</a:t>
                      </a: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모자</a:t>
                      </a: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가구이면서 직장가입자이면서 월소득금액이 있는 경우에만 신청가능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8763">
                <a:tc v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신청인과 대상자</a:t>
                      </a: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(0~24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개월 영아</a:t>
                      </a: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가 모두 기초</a:t>
                      </a: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생계</a:t>
                      </a: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·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의료</a:t>
                      </a: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수급자인 경우에만 신청가능</a:t>
                      </a:r>
                      <a:endParaRPr lang="ko-KR" altLang="en-US" sz="1200" b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691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 fontAlgn="base" latinLnBrk="1"/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육아휴직자로 직장가입자이면서 월소득금액이 </a:t>
                      </a: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으로</a:t>
                      </a:r>
                      <a:r>
                        <a:rPr lang="ko-KR" altLang="en-US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조회될 경우 휴직증명서와</a:t>
                      </a:r>
                      <a:r>
                        <a:rPr lang="en-US" altLang="ko-KR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건강보험증 사본 또는 건강보험자격확인서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제출 후 신청가능</a:t>
                      </a:r>
                      <a:endParaRPr lang="ko-KR" altLang="en-US" sz="1200" b="0" kern="1200" dirty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1156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온라인 신청 불가능</a:t>
                      </a:r>
                      <a:endParaRPr lang="en-US" altLang="ko-KR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endParaRPr lang="en-US" altLang="ko-KR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자격 및 소득확인이 어려워 담당공무원 확인이 필요한 경우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부모 중 외국국적의 가구원이 있는 경우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1156">
                <a:tc v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대상 아동의 부모 중 한 명이라도 만 </a:t>
                      </a: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19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세 미만인 경우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300">
                <a:tc v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 </a:t>
                      </a:r>
                      <a:r>
                        <a:rPr lang="ko-KR" altLang="en-US" sz="1200" b="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가구분리세대나 조손세대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541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지역가입자일 경우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4423" marR="84423" marT="45732" marB="4573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439" name="Rectangle 34"/>
          <p:cNvSpPr>
            <a:spLocks noChangeArrowheads="1"/>
          </p:cNvSpPr>
          <p:nvPr/>
        </p:nvSpPr>
        <p:spPr bwMode="auto">
          <a:xfrm>
            <a:off x="197828" y="168276"/>
            <a:ext cx="4746380" cy="2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7800" indent="-177800" algn="just" eaLnBrk="1" hangingPunct="1">
              <a:lnSpc>
                <a:spcPct val="110000"/>
              </a:lnSpc>
              <a:spcBef>
                <a:spcPct val="30000"/>
              </a:spcBef>
            </a:pPr>
            <a:r>
              <a:rPr lang="ko-KR" altLang="en-US" sz="1600" dirty="0"/>
              <a:t>온라인신청 가능대상자 및 기타 </a:t>
            </a:r>
            <a:r>
              <a:rPr lang="ko-KR" altLang="en-US" sz="1600" dirty="0" smtClean="0"/>
              <a:t>확인사항</a:t>
            </a:r>
            <a:endParaRPr lang="en-US" altLang="ko-KR" sz="1600" b="0" dirty="0">
              <a:solidFill>
                <a:srgbClr val="4D4D4D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직사각형 67"/>
          <p:cNvSpPr/>
          <p:nvPr/>
        </p:nvSpPr>
        <p:spPr>
          <a:xfrm>
            <a:off x="1654065" y="3804039"/>
            <a:ext cx="6806367" cy="228925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/>
          <p:cNvSpPr/>
          <p:nvPr/>
        </p:nvSpPr>
        <p:spPr>
          <a:xfrm>
            <a:off x="1643660" y="1546639"/>
            <a:ext cx="6816772" cy="185186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7" name="직선 화살표 연결선 46"/>
          <p:cNvCxnSpPr>
            <a:stCxn id="31" idx="2"/>
            <a:endCxn id="22" idx="0"/>
          </p:cNvCxnSpPr>
          <p:nvPr/>
        </p:nvCxnSpPr>
        <p:spPr>
          <a:xfrm flipH="1">
            <a:off x="2499496" y="3180198"/>
            <a:ext cx="738785" cy="1534545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51520" y="219998"/>
            <a:ext cx="4297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rgbClr val="005AAA"/>
                </a:solidFill>
                <a:latin typeface="맑은 고딕" pitchFamily="50" charset="-127"/>
                <a:ea typeface="맑은 고딕" pitchFamily="50" charset="-127"/>
              </a:rPr>
              <a:t>업무 흐름도</a:t>
            </a:r>
            <a:endParaRPr lang="en-US" altLang="ko-KR" sz="2800" b="1" dirty="0">
              <a:solidFill>
                <a:srgbClr val="005AAA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모서리가 둥근 직사각형 2"/>
          <p:cNvSpPr/>
          <p:nvPr/>
        </p:nvSpPr>
        <p:spPr>
          <a:xfrm>
            <a:off x="1177704" y="1283759"/>
            <a:ext cx="1224136" cy="576064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온라인신청 시스템</a:t>
            </a:r>
            <a:endParaRPr lang="ko-KR" altLang="en-US" sz="14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1177704" y="3483215"/>
            <a:ext cx="1224136" cy="576064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행복</a:t>
            </a:r>
            <a:r>
              <a:rPr lang="en-US" altLang="ko-KR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e</a:t>
            </a:r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음</a:t>
            </a:r>
            <a:endParaRPr lang="en-US" altLang="ko-KR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시스템</a:t>
            </a:r>
            <a:endParaRPr lang="ko-KR" altLang="en-US" sz="14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1897784" y="2003839"/>
            <a:ext cx="1206500" cy="471264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신청서제출</a:t>
            </a:r>
            <a:endParaRPr lang="ko-KR" altLang="en-US" sz="14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3337944" y="2003839"/>
            <a:ext cx="2800596" cy="471264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진행상태조회</a:t>
            </a:r>
            <a:endParaRPr lang="ko-KR" altLang="en-US" sz="14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6372200" y="2003839"/>
            <a:ext cx="1998588" cy="471264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결과확인 및 이력조회</a:t>
            </a:r>
            <a:endParaRPr lang="ko-KR" altLang="en-US" sz="14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1896246" y="4714743"/>
            <a:ext cx="1206500" cy="471264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신청서확인</a:t>
            </a:r>
            <a:endParaRPr lang="ko-KR" altLang="en-US" sz="14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3419872" y="4714337"/>
            <a:ext cx="1206500" cy="471264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신청서접수</a:t>
            </a:r>
            <a:endParaRPr lang="ko-KR" altLang="en-US" sz="14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6372200" y="4713157"/>
            <a:ext cx="1998588" cy="471264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보장결정</a:t>
            </a:r>
            <a:endParaRPr lang="ko-KR" altLang="en-US" sz="14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2827110" y="5532231"/>
            <a:ext cx="1096818" cy="321880"/>
          </a:xfrm>
          <a:prstGeom prst="roundRect">
            <a:avLst/>
          </a:prstGeom>
          <a:solidFill>
            <a:schemeClr val="bg1"/>
          </a:solidFill>
          <a:ln>
            <a:solidFill>
              <a:srgbClr val="005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신청반려</a:t>
            </a:r>
            <a:endParaRPr lang="ko-KR" altLang="en-US" sz="12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9" name="직선 화살표 연결선 28"/>
          <p:cNvCxnSpPr>
            <a:stCxn id="8" idx="2"/>
            <a:endCxn id="22" idx="0"/>
          </p:cNvCxnSpPr>
          <p:nvPr/>
        </p:nvCxnSpPr>
        <p:spPr>
          <a:xfrm flipH="1">
            <a:off x="2499496" y="2475103"/>
            <a:ext cx="1538" cy="223964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>
            <a:stCxn id="24" idx="0"/>
          </p:cNvCxnSpPr>
          <p:nvPr/>
        </p:nvCxnSpPr>
        <p:spPr>
          <a:xfrm flipV="1">
            <a:off x="4023122" y="2472573"/>
            <a:ext cx="0" cy="2241764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직사각형 30"/>
          <p:cNvSpPr/>
          <p:nvPr/>
        </p:nvSpPr>
        <p:spPr>
          <a:xfrm>
            <a:off x="2689872" y="2858318"/>
            <a:ext cx="1096818" cy="32188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신청서보완</a:t>
            </a:r>
            <a:endParaRPr lang="ko-KR" altLang="en-US" sz="12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5" name="직선 화살표 연결선 34"/>
          <p:cNvCxnSpPr>
            <a:stCxn id="22" idx="3"/>
            <a:endCxn id="24" idx="1"/>
          </p:cNvCxnSpPr>
          <p:nvPr/>
        </p:nvCxnSpPr>
        <p:spPr>
          <a:xfrm flipV="1">
            <a:off x="3102746" y="4949969"/>
            <a:ext cx="317126" cy="4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화살표 연결선 41"/>
          <p:cNvCxnSpPr>
            <a:stCxn id="24" idx="3"/>
            <a:endCxn id="63" idx="1"/>
          </p:cNvCxnSpPr>
          <p:nvPr/>
        </p:nvCxnSpPr>
        <p:spPr>
          <a:xfrm flipV="1">
            <a:off x="4626372" y="4948789"/>
            <a:ext cx="305668" cy="11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꺾인 연결선 37"/>
          <p:cNvCxnSpPr>
            <a:stCxn id="22" idx="2"/>
            <a:endCxn id="27" idx="1"/>
          </p:cNvCxnSpPr>
          <p:nvPr/>
        </p:nvCxnSpPr>
        <p:spPr>
          <a:xfrm rot="16200000" flipH="1">
            <a:off x="2409721" y="5275782"/>
            <a:ext cx="507164" cy="327614"/>
          </a:xfrm>
          <a:prstGeom prst="bentConnector2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그룹 50"/>
          <p:cNvGrpSpPr/>
          <p:nvPr/>
        </p:nvGrpSpPr>
        <p:grpSpPr>
          <a:xfrm>
            <a:off x="656299" y="1930866"/>
            <a:ext cx="802008" cy="1110162"/>
            <a:chOff x="-57793" y="3767336"/>
            <a:chExt cx="923528" cy="1230569"/>
          </a:xfrm>
        </p:grpSpPr>
        <p:pic>
          <p:nvPicPr>
            <p:cNvPr id="52" name="Picture 2" descr="C:\Users\cranse\Desktop\Downloads (4)\schoolboy2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7793" y="3767336"/>
              <a:ext cx="923528" cy="9235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TextBox 53"/>
            <p:cNvSpPr txBox="1"/>
            <p:nvPr/>
          </p:nvSpPr>
          <p:spPr>
            <a:xfrm>
              <a:off x="16561" y="4690863"/>
              <a:ext cx="744263" cy="3070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200" b="1" smtClean="0">
                  <a:latin typeface="맑은 고딕" pitchFamily="50" charset="-127"/>
                  <a:ea typeface="맑은 고딕" pitchFamily="50" charset="-127"/>
                </a:rPr>
                <a:t>민</a:t>
              </a:r>
              <a:r>
                <a:rPr lang="ko-KR" altLang="en-US" sz="1200" b="1">
                  <a:latin typeface="맑은 고딕" pitchFamily="50" charset="-127"/>
                  <a:ea typeface="맑은 고딕" pitchFamily="50" charset="-127"/>
                </a:rPr>
                <a:t>원</a:t>
              </a:r>
              <a:r>
                <a:rPr lang="ko-KR" altLang="en-US" sz="1200" b="1" smtClean="0">
                  <a:latin typeface="맑은 고딕" pitchFamily="50" charset="-127"/>
                  <a:ea typeface="맑은 고딕" pitchFamily="50" charset="-127"/>
                </a:rPr>
                <a:t>인</a:t>
              </a:r>
              <a:endParaRPr lang="ko-KR" altLang="en-US" sz="12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5" name="그룹 48"/>
          <p:cNvGrpSpPr/>
          <p:nvPr/>
        </p:nvGrpSpPr>
        <p:grpSpPr>
          <a:xfrm>
            <a:off x="656299" y="4531814"/>
            <a:ext cx="802008" cy="1321861"/>
            <a:chOff x="540374" y="4732537"/>
            <a:chExt cx="802008" cy="1321861"/>
          </a:xfrm>
        </p:grpSpPr>
        <p:pic>
          <p:nvPicPr>
            <p:cNvPr id="55" name="Picture 6" descr="C:\Users\cranse\Desktop\Downloads (4)\office-worker1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0374" y="4732537"/>
              <a:ext cx="802008" cy="833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TextBox 55"/>
            <p:cNvSpPr txBox="1"/>
            <p:nvPr/>
          </p:nvSpPr>
          <p:spPr>
            <a:xfrm>
              <a:off x="598860" y="5592733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200" b="1" dirty="0" smtClean="0">
                  <a:latin typeface="맑은 고딕" pitchFamily="50" charset="-127"/>
                  <a:ea typeface="맑은 고딕" pitchFamily="50" charset="-127"/>
                </a:rPr>
                <a:t>서비</a:t>
              </a:r>
              <a:r>
                <a:rPr lang="ko-KR" altLang="en-US" sz="1200" b="1" dirty="0">
                  <a:latin typeface="맑은 고딕" pitchFamily="50" charset="-127"/>
                  <a:ea typeface="맑은 고딕" pitchFamily="50" charset="-127"/>
                </a:rPr>
                <a:t>스</a:t>
              </a:r>
              <a:endParaRPr lang="en-US" altLang="ko-KR" sz="1200" b="1" dirty="0" smtClean="0">
                <a:latin typeface="맑은 고딕" pitchFamily="50" charset="-127"/>
                <a:ea typeface="맑은 고딕" pitchFamily="50" charset="-127"/>
              </a:endParaRPr>
            </a:p>
            <a:p>
              <a:r>
                <a:rPr lang="ko-KR" altLang="en-US" sz="1200" b="1" dirty="0" smtClean="0">
                  <a:latin typeface="맑은 고딕" pitchFamily="50" charset="-127"/>
                  <a:ea typeface="맑은 고딕" pitchFamily="50" charset="-127"/>
                </a:rPr>
                <a:t>담당자</a:t>
              </a:r>
              <a:endParaRPr lang="ko-KR" altLang="en-US" sz="12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57" name="오른쪽 화살표 56"/>
          <p:cNvSpPr/>
          <p:nvPr/>
        </p:nvSpPr>
        <p:spPr>
          <a:xfrm>
            <a:off x="1403648" y="2710551"/>
            <a:ext cx="603759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5" name="꺾인 연결선 64"/>
          <p:cNvCxnSpPr>
            <a:stCxn id="27" idx="3"/>
            <a:endCxn id="17" idx="2"/>
          </p:cNvCxnSpPr>
          <p:nvPr/>
        </p:nvCxnSpPr>
        <p:spPr>
          <a:xfrm flipV="1">
            <a:off x="3923928" y="2475103"/>
            <a:ext cx="814314" cy="3218068"/>
          </a:xfrm>
          <a:prstGeom prst="bentConnector2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모서리가 둥근 직사각형 62"/>
          <p:cNvSpPr/>
          <p:nvPr/>
        </p:nvSpPr>
        <p:spPr>
          <a:xfrm>
            <a:off x="4932040" y="4713157"/>
            <a:ext cx="1206500" cy="471264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확인 조사</a:t>
            </a:r>
            <a:endParaRPr lang="ko-KR" altLang="en-US" sz="1400" b="1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66" name="직선 화살표 연결선 65"/>
          <p:cNvCxnSpPr>
            <a:stCxn id="63" idx="0"/>
          </p:cNvCxnSpPr>
          <p:nvPr/>
        </p:nvCxnSpPr>
        <p:spPr>
          <a:xfrm flipV="1">
            <a:off x="5535290" y="2475103"/>
            <a:ext cx="0" cy="2238054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cranse\Pictures\logo_2014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283759"/>
            <a:ext cx="1466606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0" name="직선 화살표 연결선 59"/>
          <p:cNvCxnSpPr>
            <a:stCxn id="63" idx="3"/>
            <a:endCxn id="25" idx="1"/>
          </p:cNvCxnSpPr>
          <p:nvPr/>
        </p:nvCxnSpPr>
        <p:spPr>
          <a:xfrm>
            <a:off x="6138540" y="4948789"/>
            <a:ext cx="23366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오른쪽 화살표 60"/>
          <p:cNvSpPr/>
          <p:nvPr/>
        </p:nvSpPr>
        <p:spPr>
          <a:xfrm>
            <a:off x="1458307" y="5180348"/>
            <a:ext cx="603759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4" name="직선 화살표 연결선 43"/>
          <p:cNvCxnSpPr>
            <a:stCxn id="20" idx="2"/>
            <a:endCxn id="25" idx="0"/>
          </p:cNvCxnSpPr>
          <p:nvPr/>
        </p:nvCxnSpPr>
        <p:spPr>
          <a:xfrm>
            <a:off x="7371494" y="2475103"/>
            <a:ext cx="0" cy="2238054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214370" y="6381334"/>
            <a:ext cx="705642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HY견고딕" pitchFamily="18" charset="-127"/>
              </a:rPr>
              <a:t>&lt;5/19&gt;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604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3"/>
          <p:cNvSpPr>
            <a:spLocks noChangeArrowheads="1"/>
          </p:cNvSpPr>
          <p:nvPr/>
        </p:nvSpPr>
        <p:spPr bwMode="auto">
          <a:xfrm>
            <a:off x="5902570" y="685800"/>
            <a:ext cx="3058258" cy="5695950"/>
          </a:xfrm>
          <a:prstGeom prst="roundRect">
            <a:avLst>
              <a:gd name="adj" fmla="val 2662"/>
            </a:avLst>
          </a:prstGeom>
          <a:solidFill>
            <a:srgbClr val="9598DB"/>
          </a:solidFill>
          <a:ln w="9525">
            <a:noFill/>
            <a:round/>
            <a:headEnd/>
            <a:tailEnd/>
          </a:ln>
        </p:spPr>
        <p:txBody>
          <a:bodyPr lIns="90000" tIns="72000" rIns="90000" bIns="90000"/>
          <a:lstStyle/>
          <a:p>
            <a:pPr algn="ctr" eaLnBrk="1" latinLnBrk="1" hangingPunct="1">
              <a:lnSpc>
                <a:spcPct val="90000"/>
              </a:lnSpc>
            </a:pPr>
            <a:r>
              <a:rPr lang="ko-KR" altLang="en-US" sz="1700" b="0">
                <a:solidFill>
                  <a:schemeClr val="bg1"/>
                </a:solidFill>
                <a:ea typeface="HY헤드라인M" pitchFamily="18" charset="-127"/>
              </a:rPr>
              <a:t>상세설명</a:t>
            </a: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5955323" y="1065213"/>
            <a:ext cx="2948354" cy="5148262"/>
          </a:xfrm>
          <a:prstGeom prst="roundRect">
            <a:avLst>
              <a:gd name="adj" fmla="val 2662"/>
            </a:avLst>
          </a:prstGeom>
          <a:solidFill>
            <a:srgbClr val="F3F5FF"/>
          </a:solidFill>
          <a:ln>
            <a:noFill/>
          </a:ln>
          <a:extLst/>
        </p:spPr>
        <p:txBody>
          <a:bodyPr lIns="54000" tIns="90000" rIns="54000" bIns="126000"/>
          <a:lstStyle/>
          <a:p>
            <a:pPr marL="180975" indent="-180975" eaLnBrk="1" hangingPunct="1">
              <a:lnSpc>
                <a:spcPct val="135000"/>
              </a:lnSpc>
              <a:defRPr/>
            </a:pP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☞ </a:t>
            </a:r>
            <a:r>
              <a:rPr lang="ko-KR" altLang="en-US" sz="1100" b="0" dirty="0">
                <a:solidFill>
                  <a:schemeClr val="accent2"/>
                </a:solidFill>
                <a:ea typeface="HY헤드라인M" pitchFamily="18" charset="-127"/>
              </a:rPr>
              <a:t>온라인으로 신청 된 정보를 조회 후 접수처리 화면으로 이동할 수 있는 화면</a:t>
            </a: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.</a:t>
            </a:r>
          </a:p>
          <a:p>
            <a:pPr marL="180975" indent="-180975" eaLnBrk="1" hangingPunct="1">
              <a:lnSpc>
                <a:spcPct val="135000"/>
              </a:lnSpc>
              <a:defRPr/>
            </a:pPr>
            <a:endParaRPr lang="en-US" altLang="ko-KR" sz="1100" b="0" dirty="0">
              <a:solidFill>
                <a:schemeClr val="accent2"/>
              </a:solidFill>
              <a:ea typeface="HY헤드라인M" pitchFamily="18" charset="-127"/>
            </a:endParaRPr>
          </a:p>
          <a:p>
            <a:pPr eaLnBrk="1" latinLnBrk="1" hangingPunct="1">
              <a:defRPr/>
            </a:pP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① 온라인신청</a:t>
            </a:r>
            <a:b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복지로 온라인신청에서 신청한 정보를 </a:t>
            </a:r>
          </a:p>
          <a:p>
            <a:pPr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조회하는 탭입니다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eaLnBrk="1" latinLnBrk="1" hangingPunct="1">
              <a:defRPr/>
            </a:pP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defRPr/>
            </a:pPr>
            <a:r>
              <a:rPr kumimoji="0" lang="en-US" altLang="ko-KR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② </a:t>
            </a: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조회결과</a:t>
            </a:r>
            <a:b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복지로 온라인신청에서 신청한 정보의</a:t>
            </a:r>
          </a:p>
          <a:p>
            <a:pPr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목록을 보여줍니다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eaLnBrk="1" latinLnBrk="1" hangingPunct="1">
              <a:defRPr/>
            </a:pPr>
            <a:endParaRPr kumimoji="0" lang="en-US" altLang="ko-KR" sz="1100" b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defRPr/>
            </a:pP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③</a:t>
            </a:r>
            <a:r>
              <a:rPr kumimoji="0" lang="en-US" altLang="ko-KR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신청정보 더블클릭</a:t>
            </a:r>
            <a:b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서비스 신청정보를 </a:t>
            </a:r>
            <a:r>
              <a:rPr kumimoji="0" lang="ko-KR" altLang="en-US" sz="1100" b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더블클릭하면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상세화면으로 이동합니다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24582" name="Rectangle 34"/>
          <p:cNvSpPr>
            <a:spLocks noChangeArrowheads="1"/>
          </p:cNvSpPr>
          <p:nvPr/>
        </p:nvSpPr>
        <p:spPr bwMode="auto">
          <a:xfrm>
            <a:off x="252046" y="161926"/>
            <a:ext cx="7391787" cy="270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77800" indent="-177800" algn="just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600" dirty="0" smtClean="0"/>
              <a:t>행복</a:t>
            </a:r>
            <a:r>
              <a:rPr lang="en-US" altLang="ko-KR" sz="1600" dirty="0" smtClean="0"/>
              <a:t>e</a:t>
            </a:r>
            <a:r>
              <a:rPr lang="ko-KR" altLang="en-US" sz="1600" dirty="0" smtClean="0"/>
              <a:t>음 </a:t>
            </a:r>
            <a:r>
              <a:rPr lang="en-US" altLang="ko-KR" sz="1600" dirty="0" smtClean="0"/>
              <a:t>&gt; </a:t>
            </a:r>
            <a:r>
              <a:rPr lang="ko-KR" altLang="en-US" sz="1600" dirty="0" err="1" smtClean="0"/>
              <a:t>차세대바우처</a:t>
            </a:r>
            <a:r>
              <a:rPr lang="ko-KR" altLang="en-US" sz="1600" dirty="0" smtClean="0"/>
              <a:t> </a:t>
            </a:r>
            <a:r>
              <a:rPr lang="en-US" altLang="ko-KR" sz="1600" dirty="0"/>
              <a:t>&gt; </a:t>
            </a:r>
            <a:r>
              <a:rPr lang="ko-KR" altLang="en-US" sz="1600" dirty="0"/>
              <a:t>신청관리 </a:t>
            </a:r>
            <a:r>
              <a:rPr lang="en-US" altLang="ko-KR" sz="1600" dirty="0"/>
              <a:t>&gt; </a:t>
            </a:r>
            <a:r>
              <a:rPr lang="ko-KR" altLang="en-US" sz="1600" dirty="0" err="1"/>
              <a:t>바우처</a:t>
            </a:r>
            <a:r>
              <a:rPr lang="ko-KR" altLang="en-US" sz="1600" dirty="0"/>
              <a:t> 신청현황 </a:t>
            </a:r>
            <a:r>
              <a:rPr lang="en-US" altLang="ko-KR" sz="1600" dirty="0"/>
              <a:t>(</a:t>
            </a:r>
            <a:r>
              <a:rPr lang="ko-KR" altLang="en-US" sz="1600" dirty="0"/>
              <a:t>온라인신청</a:t>
            </a:r>
            <a:r>
              <a:rPr lang="en-US" altLang="ko-KR" sz="1600" dirty="0"/>
              <a:t>)</a:t>
            </a:r>
            <a:r>
              <a:rPr lang="en-US" altLang="ko-KR" sz="1600" b="0" dirty="0">
                <a:solidFill>
                  <a:srgbClr val="4D4D4D"/>
                </a:solidFill>
                <a:ea typeface="HY헤드라인M" pitchFamily="18" charset="-127"/>
              </a:rPr>
              <a:t>]</a:t>
            </a:r>
          </a:p>
        </p:txBody>
      </p:sp>
      <p:cxnSp>
        <p:nvCxnSpPr>
          <p:cNvPr id="24583" name="직선 연결선 30"/>
          <p:cNvCxnSpPr>
            <a:cxnSpLocks noChangeShapeType="1"/>
          </p:cNvCxnSpPr>
          <p:nvPr/>
        </p:nvCxnSpPr>
        <p:spPr bwMode="auto">
          <a:xfrm>
            <a:off x="92320" y="522288"/>
            <a:ext cx="8824546" cy="0"/>
          </a:xfrm>
          <a:prstGeom prst="line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24584" name="그림 1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112" y="871538"/>
            <a:ext cx="569301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3"/>
          <p:cNvSpPr>
            <a:spLocks noChangeArrowheads="1"/>
          </p:cNvSpPr>
          <p:nvPr/>
        </p:nvSpPr>
        <p:spPr bwMode="auto">
          <a:xfrm>
            <a:off x="5902570" y="685800"/>
            <a:ext cx="3058258" cy="5695950"/>
          </a:xfrm>
          <a:prstGeom prst="roundRect">
            <a:avLst>
              <a:gd name="adj" fmla="val 2662"/>
            </a:avLst>
          </a:prstGeom>
          <a:solidFill>
            <a:srgbClr val="9598DB"/>
          </a:solidFill>
          <a:ln w="9525">
            <a:noFill/>
            <a:round/>
            <a:headEnd/>
            <a:tailEnd/>
          </a:ln>
        </p:spPr>
        <p:txBody>
          <a:bodyPr lIns="90000" tIns="72000" rIns="90000" bIns="90000"/>
          <a:lstStyle/>
          <a:p>
            <a:pPr algn="ctr" eaLnBrk="1" latinLnBrk="1" hangingPunct="1">
              <a:lnSpc>
                <a:spcPct val="90000"/>
              </a:lnSpc>
            </a:pPr>
            <a:r>
              <a:rPr lang="ko-KR" altLang="en-US" sz="1700" b="0">
                <a:solidFill>
                  <a:schemeClr val="bg1"/>
                </a:solidFill>
                <a:ea typeface="HY헤드라인M" pitchFamily="18" charset="-127"/>
              </a:rPr>
              <a:t>상세설명</a:t>
            </a: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5955323" y="1065213"/>
            <a:ext cx="2948354" cy="5148262"/>
          </a:xfrm>
          <a:prstGeom prst="roundRect">
            <a:avLst>
              <a:gd name="adj" fmla="val 2662"/>
            </a:avLst>
          </a:prstGeom>
          <a:solidFill>
            <a:srgbClr val="F3F5FF"/>
          </a:solidFill>
          <a:ln>
            <a:noFill/>
          </a:ln>
          <a:extLst/>
        </p:spPr>
        <p:txBody>
          <a:bodyPr lIns="54000" tIns="90000" rIns="54000" bIns="126000"/>
          <a:lstStyle/>
          <a:p>
            <a:pPr marL="180975" indent="-180975" eaLnBrk="1" hangingPunct="1">
              <a:lnSpc>
                <a:spcPct val="135000"/>
              </a:lnSpc>
              <a:defRPr/>
            </a:pP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☞ </a:t>
            </a:r>
            <a:r>
              <a:rPr lang="ko-KR" altLang="en-US" sz="1100" b="0" dirty="0">
                <a:solidFill>
                  <a:schemeClr val="accent2"/>
                </a:solidFill>
                <a:ea typeface="HY헤드라인M" pitchFamily="18" charset="-127"/>
              </a:rPr>
              <a:t>온라인으로 신청 된 정보를 조회 후 접수처리 화면으로 이동할 수 있는 화면</a:t>
            </a: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.</a:t>
            </a:r>
          </a:p>
          <a:p>
            <a:pPr marL="180975" indent="-180975" eaLnBrk="1" hangingPunct="1">
              <a:lnSpc>
                <a:spcPct val="135000"/>
              </a:lnSpc>
              <a:defRPr/>
            </a:pPr>
            <a:endParaRPr lang="en-US" altLang="ko-KR" sz="1100" b="0" dirty="0">
              <a:solidFill>
                <a:schemeClr val="accent2"/>
              </a:solidFill>
              <a:ea typeface="HY헤드라인M" pitchFamily="18" charset="-127"/>
            </a:endParaRPr>
          </a:p>
          <a:p>
            <a:pPr eaLnBrk="1" latinLnBrk="1" hangingPunct="1">
              <a:defRPr/>
            </a:pP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① 신청서비스</a:t>
            </a:r>
            <a:b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신청서비스 항목의 기저귀 및 조제분유</a:t>
            </a:r>
          </a:p>
          <a:p>
            <a:pPr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지원사업서비스를 선택하여 조회합니다</a:t>
            </a:r>
            <a:r>
              <a:rPr kumimoji="0" lang="en-US" altLang="ko-KR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eaLnBrk="1" latinLnBrk="1" hangingPunct="1">
              <a:defRPr/>
            </a:pP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66700" indent="-266700" eaLnBrk="1" latinLnBrk="1" hangingPunct="1">
              <a:defRPr/>
            </a:pPr>
            <a:r>
              <a:rPr kumimoji="0" lang="en-US" altLang="ko-KR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② </a:t>
            </a: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신청내역</a:t>
            </a: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66700" indent="-266700" eaLnBrk="1" latinLnBrk="1" hangingPunct="1">
              <a:defRPr/>
            </a:pPr>
            <a:r>
              <a:rPr kumimoji="0" lang="en-US" altLang="ko-KR" sz="1100" b="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온라인으로 신청된 기저귀 및 조제분유</a:t>
            </a:r>
          </a:p>
          <a:p>
            <a:pPr marL="266700" indent="-266700"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지원사업서비스의 신청내역을 볼 수</a:t>
            </a:r>
          </a:p>
          <a:p>
            <a:pPr marL="266700" indent="-266700"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있습니다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266700" indent="-266700" eaLnBrk="1" latinLnBrk="1" hangingPunct="1">
              <a:defRPr/>
            </a:pP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조회 목록 중 신청정보를 더블클릭하면 </a:t>
            </a:r>
          </a:p>
          <a:p>
            <a:pPr marL="266700" indent="-266700"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바우처 신청상세 팝업 화면이 호출된다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defRPr/>
            </a:pP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defRPr/>
            </a:pP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③</a:t>
            </a:r>
            <a:r>
              <a:rPr kumimoji="0" lang="en-US" altLang="ko-KR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담당자정보관리</a:t>
            </a:r>
            <a:b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서비스별 담당자를 관리하는 팝업화면을 </a:t>
            </a:r>
          </a:p>
          <a:p>
            <a:pPr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호출합니다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 eaLnBrk="1" latinLnBrk="1" hangingPunct="1">
              <a:defRPr/>
            </a:pP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다음페이지 참조</a:t>
            </a:r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25606" name="Rectangle 34"/>
          <p:cNvSpPr>
            <a:spLocks noChangeArrowheads="1"/>
          </p:cNvSpPr>
          <p:nvPr/>
        </p:nvSpPr>
        <p:spPr bwMode="auto">
          <a:xfrm>
            <a:off x="252047" y="161926"/>
            <a:ext cx="6446227" cy="2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7800" indent="-177800" algn="just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600" dirty="0"/>
              <a:t>상담</a:t>
            </a:r>
            <a:r>
              <a:rPr lang="en-US" altLang="ko-KR" sz="1600" dirty="0"/>
              <a:t>/</a:t>
            </a:r>
            <a:r>
              <a:rPr lang="ko-KR" altLang="en-US" sz="1600" dirty="0"/>
              <a:t>신청 </a:t>
            </a:r>
            <a:r>
              <a:rPr lang="en-US" altLang="ko-KR" sz="1600" dirty="0"/>
              <a:t>&gt; </a:t>
            </a:r>
            <a:r>
              <a:rPr lang="ko-KR" altLang="en-US" sz="1600" dirty="0"/>
              <a:t>신청관리 </a:t>
            </a:r>
            <a:r>
              <a:rPr lang="en-US" altLang="ko-KR" sz="1600" dirty="0"/>
              <a:t>&gt; </a:t>
            </a:r>
            <a:r>
              <a:rPr lang="ko-KR" altLang="en-US" sz="1600" dirty="0"/>
              <a:t>온라인신청현황 </a:t>
            </a:r>
            <a:r>
              <a:rPr lang="ko-KR" altLang="en-US" sz="1600" dirty="0" smtClean="0"/>
              <a:t>조회</a:t>
            </a:r>
            <a:endParaRPr lang="en-US" altLang="ko-KR" sz="1600" b="0" dirty="0">
              <a:solidFill>
                <a:srgbClr val="4D4D4D"/>
              </a:solidFill>
              <a:ea typeface="HY헤드라인M" pitchFamily="18" charset="-127"/>
            </a:endParaRPr>
          </a:p>
        </p:txBody>
      </p:sp>
      <p:cxnSp>
        <p:nvCxnSpPr>
          <p:cNvPr id="25607" name="직선 연결선 30"/>
          <p:cNvCxnSpPr>
            <a:cxnSpLocks noChangeShapeType="1"/>
          </p:cNvCxnSpPr>
          <p:nvPr/>
        </p:nvCxnSpPr>
        <p:spPr bwMode="auto">
          <a:xfrm>
            <a:off x="92320" y="522288"/>
            <a:ext cx="8824546" cy="0"/>
          </a:xfrm>
          <a:prstGeom prst="line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25608" name="그림 1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382" y="836614"/>
            <a:ext cx="5640265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3"/>
          <p:cNvSpPr>
            <a:spLocks noChangeArrowheads="1"/>
          </p:cNvSpPr>
          <p:nvPr/>
        </p:nvSpPr>
        <p:spPr bwMode="auto">
          <a:xfrm>
            <a:off x="5902570" y="685800"/>
            <a:ext cx="3058258" cy="5695950"/>
          </a:xfrm>
          <a:prstGeom prst="roundRect">
            <a:avLst>
              <a:gd name="adj" fmla="val 2662"/>
            </a:avLst>
          </a:prstGeom>
          <a:solidFill>
            <a:srgbClr val="9598DB"/>
          </a:solidFill>
          <a:ln w="9525">
            <a:noFill/>
            <a:round/>
            <a:headEnd/>
            <a:tailEnd/>
          </a:ln>
        </p:spPr>
        <p:txBody>
          <a:bodyPr lIns="90000" tIns="72000" rIns="90000" bIns="90000"/>
          <a:lstStyle/>
          <a:p>
            <a:pPr algn="ctr" eaLnBrk="1" latinLnBrk="1" hangingPunct="1">
              <a:lnSpc>
                <a:spcPct val="90000"/>
              </a:lnSpc>
            </a:pPr>
            <a:r>
              <a:rPr lang="ko-KR" altLang="en-US" sz="1700" b="0">
                <a:solidFill>
                  <a:schemeClr val="bg1"/>
                </a:solidFill>
                <a:ea typeface="HY헤드라인M" pitchFamily="18" charset="-127"/>
              </a:rPr>
              <a:t>상세설명</a:t>
            </a: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5955323" y="1065213"/>
            <a:ext cx="2948354" cy="5148262"/>
          </a:xfrm>
          <a:prstGeom prst="roundRect">
            <a:avLst>
              <a:gd name="adj" fmla="val 2662"/>
            </a:avLst>
          </a:prstGeom>
          <a:solidFill>
            <a:srgbClr val="F3F5FF"/>
          </a:solidFill>
          <a:ln>
            <a:noFill/>
          </a:ln>
          <a:extLst/>
        </p:spPr>
        <p:txBody>
          <a:bodyPr lIns="54000" tIns="90000" rIns="54000" bIns="126000"/>
          <a:lstStyle/>
          <a:p>
            <a:pPr marL="180975" indent="-180975" eaLnBrk="1" hangingPunct="1">
              <a:lnSpc>
                <a:spcPct val="135000"/>
              </a:lnSpc>
              <a:defRPr/>
            </a:pP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☞ </a:t>
            </a:r>
            <a:r>
              <a:rPr lang="ko-KR" altLang="en-US" sz="1100" b="0" dirty="0">
                <a:solidFill>
                  <a:schemeClr val="accent2"/>
                </a:solidFill>
                <a:ea typeface="HY헤드라인M" pitchFamily="18" charset="-127"/>
              </a:rPr>
              <a:t>서비스별 담당자 정보를 확인 후 담당자 정보를 수정하는 화면입니다</a:t>
            </a: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.</a:t>
            </a:r>
          </a:p>
          <a:p>
            <a:pPr marL="180975" indent="-180975" eaLnBrk="1" hangingPunct="1">
              <a:lnSpc>
                <a:spcPct val="135000"/>
              </a:lnSpc>
              <a:defRPr/>
            </a:pPr>
            <a:endParaRPr lang="en-US" altLang="ko-KR" sz="1100" b="0" dirty="0">
              <a:solidFill>
                <a:schemeClr val="accent2"/>
              </a:solidFill>
              <a:ea typeface="HY헤드라인M" pitchFamily="18" charset="-127"/>
            </a:endParaRPr>
          </a:p>
          <a:p>
            <a:pPr eaLnBrk="1" latinLnBrk="1" hangingPunct="1">
              <a:defRPr/>
            </a:pP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① 서비스별 담당자 확인</a:t>
            </a:r>
          </a:p>
          <a:p>
            <a:pPr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등록하신 전화번호로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SMS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발신번호가 </a:t>
            </a:r>
          </a:p>
          <a:p>
            <a:pPr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전송되므로 전화번호가 맞지 않는 경우</a:t>
            </a:r>
          </a:p>
          <a:p>
            <a:pPr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개인정보를 수정하셔야 합니다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26630" name="Rectangle 34"/>
          <p:cNvSpPr>
            <a:spLocks noChangeArrowheads="1"/>
          </p:cNvSpPr>
          <p:nvPr/>
        </p:nvSpPr>
        <p:spPr bwMode="auto">
          <a:xfrm>
            <a:off x="252046" y="161926"/>
            <a:ext cx="8042031" cy="2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7800" indent="-177800" algn="just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600" dirty="0"/>
              <a:t>상담</a:t>
            </a:r>
            <a:r>
              <a:rPr lang="en-US" altLang="ko-KR" sz="1600" dirty="0"/>
              <a:t>/</a:t>
            </a:r>
            <a:r>
              <a:rPr lang="ko-KR" altLang="en-US" sz="1600" dirty="0"/>
              <a:t>신청 </a:t>
            </a:r>
            <a:r>
              <a:rPr lang="en-US" altLang="ko-KR" sz="1600" dirty="0"/>
              <a:t>&gt; </a:t>
            </a:r>
            <a:r>
              <a:rPr lang="ko-KR" altLang="en-US" sz="1600" dirty="0"/>
              <a:t>신청관리 </a:t>
            </a:r>
            <a:r>
              <a:rPr lang="en-US" altLang="ko-KR" sz="1600" dirty="0"/>
              <a:t>&gt; </a:t>
            </a:r>
            <a:r>
              <a:rPr lang="ko-KR" altLang="en-US" sz="1600" dirty="0"/>
              <a:t>온라인 신청현황조회 </a:t>
            </a:r>
            <a:r>
              <a:rPr lang="en-US" altLang="ko-KR" sz="1600" dirty="0"/>
              <a:t>&gt; </a:t>
            </a:r>
            <a:r>
              <a:rPr lang="ko-KR" altLang="en-US" sz="1600" dirty="0"/>
              <a:t>담당자 </a:t>
            </a:r>
            <a:r>
              <a:rPr lang="ko-KR" altLang="en-US" sz="1600" dirty="0" smtClean="0"/>
              <a:t>정보관리</a:t>
            </a:r>
            <a:endParaRPr lang="en-US" altLang="ko-KR" sz="1600" b="0" dirty="0">
              <a:solidFill>
                <a:srgbClr val="4D4D4D"/>
              </a:solidFill>
              <a:ea typeface="HY헤드라인M" pitchFamily="18" charset="-127"/>
            </a:endParaRPr>
          </a:p>
        </p:txBody>
      </p:sp>
      <p:cxnSp>
        <p:nvCxnSpPr>
          <p:cNvPr id="26631" name="직선 연결선 30"/>
          <p:cNvCxnSpPr>
            <a:cxnSpLocks noChangeShapeType="1"/>
          </p:cNvCxnSpPr>
          <p:nvPr/>
        </p:nvCxnSpPr>
        <p:spPr bwMode="auto">
          <a:xfrm>
            <a:off x="92320" y="522288"/>
            <a:ext cx="8824546" cy="0"/>
          </a:xfrm>
          <a:prstGeom prst="line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26632" name="그림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5866" y="879475"/>
            <a:ext cx="4431323" cy="516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타원 10"/>
          <p:cNvSpPr/>
          <p:nvPr/>
        </p:nvSpPr>
        <p:spPr>
          <a:xfrm>
            <a:off x="1439008" y="3262314"/>
            <a:ext cx="162658" cy="198437"/>
          </a:xfrm>
          <a:prstGeom prst="ellipse">
            <a:avLst/>
          </a:prstGeom>
          <a:solidFill>
            <a:srgbClr val="FF0000"/>
          </a:solidFill>
          <a:ln w="25400" cap="flat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altLang="ko-KR" sz="800" dirty="0"/>
              <a:t>1</a:t>
            </a:r>
            <a:endParaRPr lang="ko-KR" altLang="en-US" sz="8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3"/>
          <p:cNvSpPr>
            <a:spLocks noChangeArrowheads="1"/>
          </p:cNvSpPr>
          <p:nvPr/>
        </p:nvSpPr>
        <p:spPr bwMode="auto">
          <a:xfrm>
            <a:off x="5902570" y="685800"/>
            <a:ext cx="3058258" cy="5695950"/>
          </a:xfrm>
          <a:prstGeom prst="roundRect">
            <a:avLst>
              <a:gd name="adj" fmla="val 2662"/>
            </a:avLst>
          </a:prstGeom>
          <a:solidFill>
            <a:srgbClr val="9598DB"/>
          </a:solidFill>
          <a:ln w="9525">
            <a:noFill/>
            <a:round/>
            <a:headEnd/>
            <a:tailEnd/>
          </a:ln>
        </p:spPr>
        <p:txBody>
          <a:bodyPr lIns="90000" tIns="72000" rIns="90000" bIns="90000"/>
          <a:lstStyle/>
          <a:p>
            <a:pPr algn="ctr" eaLnBrk="1" latinLnBrk="1" hangingPunct="1">
              <a:lnSpc>
                <a:spcPct val="90000"/>
              </a:lnSpc>
            </a:pPr>
            <a:r>
              <a:rPr lang="ko-KR" altLang="en-US" sz="1700" b="0">
                <a:solidFill>
                  <a:schemeClr val="bg1"/>
                </a:solidFill>
                <a:ea typeface="HY헤드라인M" pitchFamily="18" charset="-127"/>
              </a:rPr>
              <a:t>상세설명</a:t>
            </a: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5955323" y="1065213"/>
            <a:ext cx="2948354" cy="5148262"/>
          </a:xfrm>
          <a:prstGeom prst="roundRect">
            <a:avLst>
              <a:gd name="adj" fmla="val 2662"/>
            </a:avLst>
          </a:prstGeom>
          <a:solidFill>
            <a:srgbClr val="F3F5FF"/>
          </a:solidFill>
          <a:ln>
            <a:noFill/>
          </a:ln>
          <a:extLst/>
        </p:spPr>
        <p:txBody>
          <a:bodyPr lIns="54000" tIns="90000" rIns="54000" bIns="126000"/>
          <a:lstStyle/>
          <a:p>
            <a:pPr marL="180975" indent="-180975" eaLnBrk="1" hangingPunct="1">
              <a:lnSpc>
                <a:spcPct val="135000"/>
              </a:lnSpc>
              <a:defRPr/>
            </a:pP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☞ </a:t>
            </a:r>
            <a:r>
              <a:rPr lang="ko-KR" altLang="en-US" sz="1100" b="0" dirty="0">
                <a:solidFill>
                  <a:schemeClr val="accent2"/>
                </a:solidFill>
                <a:ea typeface="HY헤드라인M" pitchFamily="18" charset="-127"/>
              </a:rPr>
              <a:t>신청정보를 확인 후 저장을 하여 접수처리합니다</a:t>
            </a: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.</a:t>
            </a:r>
          </a:p>
          <a:p>
            <a:pPr marL="180975" indent="-180975" eaLnBrk="1" hangingPunct="1">
              <a:lnSpc>
                <a:spcPct val="135000"/>
              </a:lnSpc>
              <a:defRPr/>
            </a:pPr>
            <a:endParaRPr lang="en-US" altLang="ko-KR" sz="1100" b="0" dirty="0">
              <a:solidFill>
                <a:schemeClr val="accent2"/>
              </a:solidFill>
              <a:ea typeface="HY헤드라인M" pitchFamily="18" charset="-127"/>
            </a:endParaRPr>
          </a:p>
          <a:p>
            <a:pPr marL="263525" indent="-263525" eaLnBrk="1" latinLnBrk="1" hangingPunct="1">
              <a:defRPr/>
            </a:pP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① 바우처 신청상세</a:t>
            </a: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63525" indent="-263525" eaLnBrk="1" latinLnBrk="1" hangingPunct="1">
              <a:defRPr/>
            </a:pPr>
            <a:r>
              <a:rPr kumimoji="0" lang="en-US" altLang="ko-KR" sz="1100" b="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온라인으로 신청된 바우처 신청 상세정보를 확인 후 저장한다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eaLnBrk="1" latinLnBrk="1" hangingPunct="1">
              <a:defRPr/>
            </a:pP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defRPr/>
            </a:pPr>
            <a:r>
              <a:rPr kumimoji="0" lang="en-US" altLang="ko-KR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② </a:t>
            </a: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저장</a:t>
            </a:r>
            <a:b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바우처 신청정보를 저장합니다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27654" name="Rectangle 34"/>
          <p:cNvSpPr>
            <a:spLocks noChangeArrowheads="1"/>
          </p:cNvSpPr>
          <p:nvPr/>
        </p:nvSpPr>
        <p:spPr bwMode="auto">
          <a:xfrm>
            <a:off x="252047" y="161926"/>
            <a:ext cx="5848350" cy="2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7800" indent="-177800" algn="just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600" dirty="0"/>
              <a:t>상담</a:t>
            </a:r>
            <a:r>
              <a:rPr lang="en-US" altLang="ko-KR" sz="1600" dirty="0"/>
              <a:t>/</a:t>
            </a:r>
            <a:r>
              <a:rPr lang="ko-KR" altLang="en-US" sz="1600" dirty="0"/>
              <a:t>신청 </a:t>
            </a:r>
            <a:r>
              <a:rPr lang="en-US" altLang="ko-KR" sz="1600" dirty="0"/>
              <a:t>&gt; </a:t>
            </a:r>
            <a:r>
              <a:rPr lang="ko-KR" altLang="en-US" sz="1600" dirty="0"/>
              <a:t>신청관리 </a:t>
            </a:r>
            <a:r>
              <a:rPr lang="en-US" altLang="ko-KR" sz="1600" dirty="0"/>
              <a:t>&gt; </a:t>
            </a:r>
            <a:r>
              <a:rPr lang="ko-KR" altLang="en-US" sz="1600" dirty="0" err="1"/>
              <a:t>바우처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신청상세</a:t>
            </a:r>
            <a:endParaRPr lang="en-US" altLang="ko-KR" sz="1600" b="0" dirty="0">
              <a:solidFill>
                <a:srgbClr val="4D4D4D"/>
              </a:solidFill>
              <a:ea typeface="HY헤드라인M" pitchFamily="18" charset="-127"/>
            </a:endParaRPr>
          </a:p>
        </p:txBody>
      </p:sp>
      <p:cxnSp>
        <p:nvCxnSpPr>
          <p:cNvPr id="27655" name="직선 연결선 30"/>
          <p:cNvCxnSpPr>
            <a:cxnSpLocks noChangeShapeType="1"/>
          </p:cNvCxnSpPr>
          <p:nvPr/>
        </p:nvCxnSpPr>
        <p:spPr bwMode="auto">
          <a:xfrm>
            <a:off x="92320" y="522288"/>
            <a:ext cx="8824546" cy="0"/>
          </a:xfrm>
          <a:prstGeom prst="line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27656" name="그림 2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13" y="555625"/>
            <a:ext cx="4850423" cy="596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3"/>
          <p:cNvSpPr>
            <a:spLocks noChangeArrowheads="1"/>
          </p:cNvSpPr>
          <p:nvPr/>
        </p:nvSpPr>
        <p:spPr bwMode="auto">
          <a:xfrm>
            <a:off x="5902570" y="685800"/>
            <a:ext cx="3058258" cy="5695950"/>
          </a:xfrm>
          <a:prstGeom prst="roundRect">
            <a:avLst>
              <a:gd name="adj" fmla="val 2662"/>
            </a:avLst>
          </a:prstGeom>
          <a:solidFill>
            <a:srgbClr val="9598DB"/>
          </a:solidFill>
          <a:ln w="9525">
            <a:noFill/>
            <a:round/>
            <a:headEnd/>
            <a:tailEnd/>
          </a:ln>
        </p:spPr>
        <p:txBody>
          <a:bodyPr lIns="90000" tIns="72000" rIns="90000" bIns="90000"/>
          <a:lstStyle/>
          <a:p>
            <a:pPr algn="ctr" eaLnBrk="1" latinLnBrk="1" hangingPunct="1">
              <a:lnSpc>
                <a:spcPct val="90000"/>
              </a:lnSpc>
            </a:pPr>
            <a:r>
              <a:rPr lang="ko-KR" altLang="en-US" sz="1700" b="0">
                <a:solidFill>
                  <a:schemeClr val="bg1"/>
                </a:solidFill>
                <a:ea typeface="HY헤드라인M" pitchFamily="18" charset="-127"/>
              </a:rPr>
              <a:t>상세설명</a:t>
            </a: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5955323" y="1065213"/>
            <a:ext cx="2948354" cy="5148262"/>
          </a:xfrm>
          <a:prstGeom prst="roundRect">
            <a:avLst>
              <a:gd name="adj" fmla="val 2662"/>
            </a:avLst>
          </a:prstGeom>
          <a:solidFill>
            <a:srgbClr val="F3F5FF"/>
          </a:solidFill>
          <a:ln>
            <a:noFill/>
          </a:ln>
          <a:extLst/>
        </p:spPr>
        <p:txBody>
          <a:bodyPr lIns="54000" tIns="90000" rIns="54000" bIns="126000"/>
          <a:lstStyle/>
          <a:p>
            <a:pPr marL="180975" indent="-180975" eaLnBrk="1" hangingPunct="1">
              <a:lnSpc>
                <a:spcPct val="135000"/>
              </a:lnSpc>
              <a:defRPr/>
            </a:pP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☞ </a:t>
            </a:r>
            <a:r>
              <a:rPr lang="ko-KR" altLang="en-US" sz="1100" b="0" dirty="0">
                <a:solidFill>
                  <a:schemeClr val="accent2"/>
                </a:solidFill>
                <a:ea typeface="HY헤드라인M" pitchFamily="18" charset="-127"/>
              </a:rPr>
              <a:t>기저귀조제분유지원 신청서의 목록을 조회하여</a:t>
            </a: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 </a:t>
            </a:r>
            <a:r>
              <a:rPr lang="ko-KR" altLang="en-US" sz="1100" b="0" dirty="0">
                <a:solidFill>
                  <a:schemeClr val="accent2"/>
                </a:solidFill>
                <a:ea typeface="HY헤드라인M" pitchFamily="18" charset="-127"/>
              </a:rPr>
              <a:t>신청상태를 확인하거나</a:t>
            </a: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, </a:t>
            </a:r>
            <a:r>
              <a:rPr lang="ko-KR" altLang="en-US" sz="1100" b="0" dirty="0">
                <a:solidFill>
                  <a:schemeClr val="accent2"/>
                </a:solidFill>
                <a:ea typeface="HY헤드라인M" pitchFamily="18" charset="-127"/>
              </a:rPr>
              <a:t>상세 신청서를 볼 수 있는 화면입니다</a:t>
            </a:r>
            <a:r>
              <a:rPr lang="en-US" altLang="ko-KR" sz="1100" b="0" dirty="0">
                <a:solidFill>
                  <a:schemeClr val="accent2"/>
                </a:solidFill>
                <a:ea typeface="HY헤드라인M" pitchFamily="18" charset="-127"/>
              </a:rPr>
              <a:t>..</a:t>
            </a:r>
          </a:p>
          <a:p>
            <a:pPr marL="180975" indent="-180975" eaLnBrk="1" hangingPunct="1">
              <a:lnSpc>
                <a:spcPct val="135000"/>
              </a:lnSpc>
              <a:defRPr/>
            </a:pPr>
            <a:endParaRPr lang="en-US" altLang="ko-KR" sz="1100" b="0" dirty="0">
              <a:solidFill>
                <a:schemeClr val="accent2"/>
              </a:solidFill>
              <a:ea typeface="HY헤드라인M" pitchFamily="18" charset="-127"/>
            </a:endParaRPr>
          </a:p>
          <a:p>
            <a:pPr marL="182563" indent="-182563" eaLnBrk="1" latinLnBrk="1" hangingPunct="1">
              <a:defRPr/>
            </a:pP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① 신청보장구분</a:t>
            </a: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63525" indent="-263525" eaLnBrk="1" latinLnBrk="1" hangingPunct="1">
              <a:defRPr/>
            </a:pP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조회조건에 기저귀바우처조제분유를 추가하여 신청서 목록이 조회될 수있도록 함</a:t>
            </a:r>
            <a:endParaRPr kumimoji="0" lang="en-US" altLang="ko-KR" sz="1100" b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defRPr/>
            </a:pP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63525" indent="-263525" eaLnBrk="1" latinLnBrk="1" hangingPunct="1">
              <a:defRPr/>
            </a:pPr>
            <a:r>
              <a:rPr kumimoji="0" lang="en-US" altLang="ko-KR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② </a:t>
            </a:r>
            <a:r>
              <a:rPr kumimoji="0" lang="ko-KR" altLang="en-US" sz="11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온라인 신청현황</a:t>
            </a:r>
            <a:endParaRPr kumimoji="0" lang="en-US" altLang="ko-KR" sz="11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63525" indent="-263525" eaLnBrk="1" latinLnBrk="1" hangingPunct="1">
              <a:defRPr/>
            </a:pP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kumimoji="0" lang="ko-KR" altLang="en-US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신청현황의 서비스 목록에 기저귀바우처 조제분유 지원사업을 추가하여 현황을 조회할 수 있도록 함</a:t>
            </a:r>
            <a:r>
              <a:rPr kumimoji="0" lang="en-US" altLang="ko-KR" sz="11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87008" y="98425"/>
            <a:ext cx="184731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 anchor="ctr">
            <a:spAutoFit/>
          </a:bodyPr>
          <a:lstStyle/>
          <a:p>
            <a:pPr algn="ctr" eaLnBrk="1" latinLnBrk="1" hangingPunct="1">
              <a:lnSpc>
                <a:spcPct val="110000"/>
              </a:lnSpc>
              <a:defRPr/>
            </a:pPr>
            <a:endParaRPr lang="ko-KR" altLang="en-US" sz="1000" b="0">
              <a:solidFill>
                <a:schemeClr val="bg1"/>
              </a:solidFill>
              <a:ea typeface="HY헤드라인M" pitchFamily="18" charset="-127"/>
            </a:endParaRPr>
          </a:p>
        </p:txBody>
      </p:sp>
      <p:sp>
        <p:nvSpPr>
          <p:cNvPr id="28678" name="Rectangle 34"/>
          <p:cNvSpPr>
            <a:spLocks noChangeArrowheads="1"/>
          </p:cNvSpPr>
          <p:nvPr/>
        </p:nvSpPr>
        <p:spPr bwMode="auto">
          <a:xfrm>
            <a:off x="252046" y="161926"/>
            <a:ext cx="7842738" cy="2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7800" indent="-177800" algn="just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600" dirty="0"/>
              <a:t>상담</a:t>
            </a:r>
            <a:r>
              <a:rPr lang="en-US" altLang="ko-KR" sz="1600" dirty="0"/>
              <a:t>/</a:t>
            </a:r>
            <a:r>
              <a:rPr lang="ko-KR" altLang="en-US" sz="1600" dirty="0"/>
              <a:t>신청 </a:t>
            </a:r>
            <a:r>
              <a:rPr lang="en-US" altLang="ko-KR" sz="1600" dirty="0"/>
              <a:t>&gt; </a:t>
            </a:r>
            <a:r>
              <a:rPr lang="ko-KR" altLang="en-US" sz="1600" dirty="0"/>
              <a:t>신청관리 </a:t>
            </a:r>
            <a:r>
              <a:rPr lang="en-US" altLang="ko-KR" sz="1600" dirty="0"/>
              <a:t>&gt; </a:t>
            </a:r>
            <a:r>
              <a:rPr lang="ko-KR" altLang="en-US" sz="1600" dirty="0" smtClean="0"/>
              <a:t>신청처리현황</a:t>
            </a:r>
            <a:endParaRPr lang="en-US" altLang="ko-KR" sz="1600" b="0" dirty="0">
              <a:solidFill>
                <a:srgbClr val="4D4D4D"/>
              </a:solidFill>
              <a:ea typeface="HY헤드라인M" pitchFamily="18" charset="-127"/>
            </a:endParaRPr>
          </a:p>
        </p:txBody>
      </p:sp>
      <p:cxnSp>
        <p:nvCxnSpPr>
          <p:cNvPr id="28679" name="직선 연결선 30"/>
          <p:cNvCxnSpPr>
            <a:cxnSpLocks noChangeShapeType="1"/>
          </p:cNvCxnSpPr>
          <p:nvPr/>
        </p:nvCxnSpPr>
        <p:spPr bwMode="auto">
          <a:xfrm>
            <a:off x="92320" y="522288"/>
            <a:ext cx="8824546" cy="0"/>
          </a:xfrm>
          <a:prstGeom prst="line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28680" name="그림 27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343" y="949325"/>
            <a:ext cx="5586046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그림 28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3597" y="2997200"/>
            <a:ext cx="2450123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직사각형 31"/>
          <p:cNvSpPr/>
          <p:nvPr/>
        </p:nvSpPr>
        <p:spPr>
          <a:xfrm>
            <a:off x="983273" y="2185988"/>
            <a:ext cx="1846385" cy="163512"/>
          </a:xfrm>
          <a:prstGeom prst="rect">
            <a:avLst/>
          </a:prstGeom>
          <a:noFill/>
          <a:ln w="19050" cap="flat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823547" y="2133601"/>
            <a:ext cx="133350" cy="142875"/>
          </a:xfrm>
          <a:prstGeom prst="ellipse">
            <a:avLst/>
          </a:prstGeom>
          <a:solidFill>
            <a:srgbClr val="FF0000"/>
          </a:solidFill>
          <a:ln w="25400" cap="flat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altLang="ko-KR" sz="800" dirty="0"/>
              <a:t>1</a:t>
            </a:r>
            <a:endParaRPr lang="ko-KR" altLang="en-US" sz="800" dirty="0"/>
          </a:p>
        </p:txBody>
      </p:sp>
      <p:sp>
        <p:nvSpPr>
          <p:cNvPr id="34" name="직사각형 33"/>
          <p:cNvSpPr/>
          <p:nvPr/>
        </p:nvSpPr>
        <p:spPr>
          <a:xfrm>
            <a:off x="1784839" y="2190751"/>
            <a:ext cx="958362" cy="111125"/>
          </a:xfrm>
          <a:prstGeom prst="rect">
            <a:avLst/>
          </a:prstGeom>
          <a:solidFill>
            <a:schemeClr val="bg1"/>
          </a:solidFill>
          <a:ln w="9525" cap="flat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ko-KR" altLang="en-US" sz="700">
                <a:solidFill>
                  <a:schemeClr val="bg2"/>
                </a:solidFill>
              </a:rPr>
              <a:t>기저귀바우처 조제분유</a:t>
            </a:r>
            <a:endParaRPr lang="ko-KR" altLang="en-US" sz="700" dirty="0">
              <a:solidFill>
                <a:schemeClr val="bg2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258766" y="3808414"/>
            <a:ext cx="2448657" cy="161925"/>
          </a:xfrm>
          <a:prstGeom prst="rect">
            <a:avLst/>
          </a:prstGeom>
          <a:noFill/>
          <a:ln w="19050" cap="flat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5" name="직사각형 34"/>
          <p:cNvSpPr/>
          <p:nvPr/>
        </p:nvSpPr>
        <p:spPr>
          <a:xfrm>
            <a:off x="1291005" y="3825875"/>
            <a:ext cx="1543050" cy="122238"/>
          </a:xfrm>
          <a:prstGeom prst="rect">
            <a:avLst/>
          </a:prstGeom>
          <a:solidFill>
            <a:schemeClr val="bg1"/>
          </a:solidFill>
          <a:ln w="9525" cap="flat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>
              <a:defRPr/>
            </a:pPr>
            <a:r>
              <a:rPr lang="ko-KR" altLang="en-US" sz="700" dirty="0">
                <a:solidFill>
                  <a:schemeClr val="bg2"/>
                </a:solidFill>
              </a:rPr>
              <a:t>기저귀바우처 조제분유 지원사업</a:t>
            </a:r>
          </a:p>
        </p:txBody>
      </p:sp>
      <p:sp>
        <p:nvSpPr>
          <p:cNvPr id="31" name="타원 30"/>
          <p:cNvSpPr/>
          <p:nvPr/>
        </p:nvSpPr>
        <p:spPr>
          <a:xfrm>
            <a:off x="1157654" y="3821114"/>
            <a:ext cx="131885" cy="142875"/>
          </a:xfrm>
          <a:prstGeom prst="ellipse">
            <a:avLst/>
          </a:prstGeom>
          <a:solidFill>
            <a:srgbClr val="FF0000"/>
          </a:solidFill>
          <a:ln w="25400" cap="flat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altLang="ko-KR" sz="800" dirty="0"/>
              <a:t>2</a:t>
            </a:r>
            <a:endParaRPr lang="ko-KR" altLang="en-US" sz="8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453</Words>
  <Application>Microsoft Office PowerPoint</Application>
  <PresentationFormat>화면 슬라이드 쇼(4:3)</PresentationFormat>
  <Paragraphs>123</Paragraphs>
  <Slides>8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윤효경</dc:creator>
  <cp:lastModifiedBy>user</cp:lastModifiedBy>
  <cp:revision>6</cp:revision>
  <dcterms:created xsi:type="dcterms:W3CDTF">2017-04-19T01:10:39Z</dcterms:created>
  <dcterms:modified xsi:type="dcterms:W3CDTF">2017-04-21T06:28:44Z</dcterms:modified>
</cp:coreProperties>
</file>