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27" r:id="rId2"/>
    <p:sldId id="353" r:id="rId3"/>
    <p:sldId id="354" r:id="rId4"/>
    <p:sldId id="364" r:id="rId5"/>
    <p:sldId id="356" r:id="rId6"/>
    <p:sldId id="365" r:id="rId7"/>
    <p:sldId id="366" r:id="rId8"/>
  </p:sldIdLst>
  <p:sldSz cx="9144000" cy="6858000" type="screen4x3"/>
  <p:notesSz cx="6797675" cy="9926638"/>
  <p:embeddedFontLst>
    <p:embeddedFont>
      <p:font typeface="LG스마트체 Regular" panose="020B0600000101010101" charset="-127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함초롬바탕" panose="02030604000101010101" pitchFamily="18" charset="-127"/>
      <p:regular r:id="rId18"/>
      <p:bold r:id="rId19"/>
    </p:embeddedFont>
    <p:embeddedFont>
      <p:font typeface="Impact" panose="020B0806030902050204" pitchFamily="34" charset="0"/>
      <p:regular r:id="rId20"/>
    </p:embeddedFont>
    <p:embeddedFont>
      <p:font typeface="HY헤드라인M" panose="02030600000101010101" pitchFamily="18" charset="-127"/>
      <p:regular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06470BC-5A25-42BA-BEED-B2B28D726D60}">
          <p14:sldIdLst>
            <p14:sldId id="327"/>
            <p14:sldId id="353"/>
            <p14:sldId id="354"/>
            <p14:sldId id="364"/>
            <p14:sldId id="356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99CFF"/>
    <a:srgbClr val="0000FF"/>
    <a:srgbClr val="FFFFFF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5377" autoAdjust="0"/>
  </p:normalViewPr>
  <p:slideViewPr>
    <p:cSldViewPr>
      <p:cViewPr varScale="1">
        <p:scale>
          <a:sx n="101" d="100"/>
          <a:sy n="101" d="100"/>
        </p:scale>
        <p:origin x="120" y="270"/>
      </p:cViewPr>
      <p:guideLst>
        <p:guide orient="horz" pos="799"/>
        <p:guide pos="5375"/>
        <p:guide orient="horz" pos="3974"/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DF4E72-A25F-4BB5-9723-E97C1BFA7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4964859-4F63-4BE5-A034-0D3E6853FB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521F1-DBE8-469A-A167-04C100D51D04}" type="datetimeFigureOut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2B74CC-43DF-4017-BC5D-C399CEAB1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0F7475-D54E-40AF-986D-4552428819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82E6-14A4-4179-90AF-F8CDC210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32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1F134695-8AD1-4794-A18E-53BB0E65FB9A}" type="datetimeFigureOut">
              <a:rPr lang="ko-KR" altLang="en-US" smtClean="0"/>
              <a:t>2018-04-18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4C7A5C5-D6F6-4BA2-AFD0-3C24E2DC6E6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28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4022"/>
            <a:ext cx="7886700" cy="344697"/>
          </a:xfrm>
        </p:spPr>
        <p:txBody>
          <a:bodyPr>
            <a:normAutofit/>
          </a:bodyPr>
          <a:lstStyle>
            <a:lvl1pPr>
              <a:defRPr sz="1800" b="1">
                <a:latin typeface="LG스마트체 Regular" panose="020B0600000101010101" charset="-127"/>
                <a:ea typeface="LG스마트체 Regular" panose="020B0600000101010101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2606"/>
            <a:ext cx="7886700" cy="4664357"/>
          </a:xfrm>
        </p:spPr>
        <p:txBody>
          <a:bodyPr/>
          <a:lstStyle>
            <a:lvl1pPr>
              <a:defRPr>
                <a:latin typeface="LG스마트체 Regular" panose="020B0600000101010101" charset="-127"/>
                <a:ea typeface="LG스마트체 Regular" panose="020B0600000101010101" charset="-127"/>
              </a:defRPr>
            </a:lvl1pPr>
            <a:lvl2pPr>
              <a:defRPr>
                <a:latin typeface="LG스마트체 Regular" panose="020B0600000101010101" charset="-127"/>
                <a:ea typeface="LG스마트체 Regular" panose="020B0600000101010101" charset="-127"/>
              </a:defRPr>
            </a:lvl2pPr>
            <a:lvl3pPr>
              <a:defRPr>
                <a:latin typeface="LG스마트체 Regular" panose="020B0600000101010101" charset="-127"/>
                <a:ea typeface="LG스마트체 Regular" panose="020B0600000101010101" charset="-127"/>
              </a:defRPr>
            </a:lvl3pPr>
            <a:lvl4pPr>
              <a:defRPr>
                <a:latin typeface="LG스마트체 Regular" panose="020B0600000101010101" charset="-127"/>
                <a:ea typeface="LG스마트체 Regular" panose="020B0600000101010101" charset="-127"/>
              </a:defRPr>
            </a:lvl4pPr>
            <a:lvl5pPr>
              <a:defRPr>
                <a:latin typeface="LG스마트체 Regular" panose="020B0600000101010101" charset="-127"/>
                <a:ea typeface="LG스마트체 Regular" panose="020B0600000101010101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FAC3-7347-4986-90F0-DD9B6468CAEA}" type="datetime1">
              <a:rPr lang="ko-KR" altLang="en-US" smtClean="0"/>
              <a:t>2018-04-18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377-2A50-4FAC-A109-7CB2DA21BFE2}" type="slidenum">
              <a:rPr lang="ko-KR" altLang="en-US" smtClean="0"/>
              <a:pPr/>
              <a:t>‹#›</a:t>
            </a:fld>
            <a:r>
              <a:rPr lang="en-US" altLang="ko-KR" dirty="0"/>
              <a:t>/20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611560" y="908720"/>
            <a:ext cx="79208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9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C891-AA6B-4AC9-BC38-ECF743D93D76}" type="datetime1">
              <a:rPr lang="ko-KR" altLang="en-US" smtClean="0"/>
              <a:t>2018-04-18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377-2A50-4FAC-A109-7CB2DA21BFE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788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44" name="Objekt 43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12987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02CB-9582-4428-949D-6E830CCCDFB7}" type="datetimeFigureOut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B81E-2B01-4C31-AC75-AA2CB88C7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8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4675-FB90-46E5-A3CC-F7A8B0AF99BC}" type="datetime1">
              <a:rPr lang="ko-KR" altLang="en-US" smtClean="0"/>
              <a:t>2018-04-18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D377-2A50-4FAC-A109-7CB2DA21BFE2}" type="slidenum">
              <a:rPr lang="ko-KR" altLang="en-US" smtClean="0"/>
              <a:pPr/>
              <a:t>‹#›</a:t>
            </a:fld>
            <a:r>
              <a:rPr lang="en-US" altLang="ko-KR" dirty="0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9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192280" y="1593511"/>
            <a:ext cx="8622280" cy="191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42803"/>
              </p:ext>
            </p:extLst>
          </p:nvPr>
        </p:nvGraphicFramePr>
        <p:xfrm>
          <a:off x="0" y="1556792"/>
          <a:ext cx="9144001" cy="1649604"/>
        </p:xfrm>
        <a:graphic>
          <a:graphicData uri="http://schemas.openxmlformats.org/drawingml/2006/table">
            <a:tbl>
              <a:tblPr/>
              <a:tblGrid>
                <a:gridCol w="4038903">
                  <a:extLst>
                    <a:ext uri="{9D8B030D-6E8A-4147-A177-3AD203B41FA5}">
                      <a16:colId xmlns:a16="http://schemas.microsoft.com/office/drawing/2014/main" val="3516965254"/>
                    </a:ext>
                  </a:extLst>
                </a:gridCol>
                <a:gridCol w="490191">
                  <a:extLst>
                    <a:ext uri="{9D8B030D-6E8A-4147-A177-3AD203B41FA5}">
                      <a16:colId xmlns:a16="http://schemas.microsoft.com/office/drawing/2014/main" val="1217789108"/>
                    </a:ext>
                  </a:extLst>
                </a:gridCol>
                <a:gridCol w="576004">
                  <a:extLst>
                    <a:ext uri="{9D8B030D-6E8A-4147-A177-3AD203B41FA5}">
                      <a16:colId xmlns:a16="http://schemas.microsoft.com/office/drawing/2014/main" val="929835982"/>
                    </a:ext>
                  </a:extLst>
                </a:gridCol>
                <a:gridCol w="4038903">
                  <a:extLst>
                    <a:ext uri="{9D8B030D-6E8A-4147-A177-3AD203B41FA5}">
                      <a16:colId xmlns:a16="http://schemas.microsoft.com/office/drawing/2014/main" val="2982781841"/>
                    </a:ext>
                  </a:extLst>
                </a:gridCol>
              </a:tblGrid>
              <a:tr h="739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11269"/>
                  </a:ext>
                </a:extLst>
              </a:tr>
              <a:tr h="1452118">
                <a:tc gridSpan="4">
                  <a:txBody>
                    <a:bodyPr/>
                    <a:lstStyle/>
                    <a:p>
                      <a:pPr algn="l"/>
                      <a:r>
                        <a:rPr lang="ko-KR" altLang="en-US" sz="28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                    </a:t>
                      </a:r>
                      <a:r>
                        <a:rPr lang="ko-KR" altLang="en-US" sz="3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목요</a:t>
                      </a:r>
                      <a:r>
                        <a:rPr lang="en-US" altLang="ko-KR" sz="3200" kern="1200" baseline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Pitching </a:t>
                      </a:r>
                      <a:r>
                        <a:rPr lang="ko-KR" altLang="en-US" sz="3200" kern="1200" baseline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참가 신청서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92449"/>
                  </a:ext>
                </a:extLst>
              </a:tr>
              <a:tr h="73914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44559"/>
                  </a:ext>
                </a:extLst>
              </a:tr>
            </a:tbl>
          </a:graphicData>
        </a:graphic>
      </p:graphicFrame>
      <p:pic>
        <p:nvPicPr>
          <p:cNvPr id="7" name="그림 1">
            <a:extLst>
              <a:ext uri="{FF2B5EF4-FFF2-40B4-BE49-F238E27FC236}">
                <a16:creationId xmlns:a16="http://schemas.microsoft.com/office/drawing/2014/main" id="{7B34B3BB-4F0E-4C7E-B173-D85C5894F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733256"/>
            <a:ext cx="2855618" cy="41549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30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65447"/>
              </p:ext>
            </p:extLst>
          </p:nvPr>
        </p:nvGraphicFramePr>
        <p:xfrm>
          <a:off x="323528" y="116632"/>
          <a:ext cx="8568952" cy="360172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1834492759"/>
                    </a:ext>
                  </a:extLst>
                </a:gridCol>
              </a:tblGrid>
              <a:tr h="3601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600" b="1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「목요</a:t>
                      </a:r>
                      <a:r>
                        <a:rPr lang="en-US" altLang="ko-KR" sz="1600" b="1" kern="10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Pitching</a:t>
                      </a:r>
                      <a:r>
                        <a:rPr lang="ko-KR" altLang="en-US" sz="1600" b="1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」 참가 신청서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40920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52059"/>
              </p:ext>
            </p:extLst>
          </p:nvPr>
        </p:nvGraphicFramePr>
        <p:xfrm>
          <a:off x="323528" y="516348"/>
          <a:ext cx="8568952" cy="42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43054997"/>
                    </a:ext>
                  </a:extLst>
                </a:gridCol>
                <a:gridCol w="2052208">
                  <a:extLst>
                    <a:ext uri="{9D8B030D-6E8A-4147-A177-3AD203B41FA5}">
                      <a16:colId xmlns:a16="http://schemas.microsoft.com/office/drawing/2014/main" val="1840289539"/>
                    </a:ext>
                  </a:extLst>
                </a:gridCol>
                <a:gridCol w="252048">
                  <a:extLst>
                    <a:ext uri="{9D8B030D-6E8A-4147-A177-3AD203B41FA5}">
                      <a16:colId xmlns:a16="http://schemas.microsoft.com/office/drawing/2014/main" val="12563162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7568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69005325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06636204"/>
                    </a:ext>
                  </a:extLst>
                </a:gridCol>
              </a:tblGrid>
              <a:tr h="261077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신청자   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indent="-92075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03689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ko-KR" altLang="en-US" sz="1100" b="1" dirty="0"/>
                        <a:t>성명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                                                      </a:t>
                      </a:r>
                      <a:endParaRPr lang="ko-KR" altLang="en-US" sz="1100" dirty="0"/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endParaRPr lang="ko-KR" altLang="en-US" sz="1100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ko-KR" altLang="en-US" sz="1100" b="1" dirty="0"/>
                        <a:t>연락처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전화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                                 E-mail:</a:t>
                      </a:r>
                      <a:endParaRPr lang="ko-KR" altLang="en-US" sz="12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0000183"/>
                  </a:ext>
                </a:extLst>
              </a:tr>
              <a:tr h="202754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ko-KR" altLang="en-US" sz="1100" b="1" dirty="0"/>
                        <a:t>생년월일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endParaRPr lang="ko-KR" altLang="en-US" sz="1100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ko-KR" altLang="en-US" sz="1100" b="1" dirty="0"/>
                        <a:t>창업 여부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□ 현재 개인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법인사업자     □ 과거 창업     □ 창업 경험 없음</a:t>
                      </a:r>
                      <a:endParaRPr lang="ko-KR" altLang="en-US" sz="12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1094510"/>
                  </a:ext>
                </a:extLst>
              </a:tr>
              <a:tr h="2610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ko-KR" altLang="en-US" sz="1100" b="1" dirty="0"/>
                        <a:t>주소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 </a:t>
                      </a:r>
                      <a:endParaRPr lang="ko-KR" altLang="en-US" sz="11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50000"/>
                        </a:lnSpc>
                      </a:pPr>
                      <a:endParaRPr lang="ko-KR" altLang="en-US" sz="12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7129183"/>
                  </a:ext>
                </a:extLst>
              </a:tr>
              <a:tr h="261077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보유 특허 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가산점은 창업아이템 관련된 등록특허에 한함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70360"/>
                  </a:ext>
                </a:extLst>
              </a:tr>
              <a:tr h="27356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구분</a:t>
                      </a:r>
                      <a:r>
                        <a:rPr lang="en-US" altLang="ko-KR" sz="900" b="0" dirty="0"/>
                        <a:t>(</a:t>
                      </a:r>
                      <a:r>
                        <a:rPr lang="ko-KR" altLang="en-US" sz="900" b="0" dirty="0"/>
                        <a:t>특허</a:t>
                      </a:r>
                      <a:r>
                        <a:rPr lang="en-US" altLang="ko-KR" sz="900" b="0" dirty="0"/>
                        <a:t>,</a:t>
                      </a:r>
                      <a:r>
                        <a:rPr lang="ko-KR" altLang="en-US" sz="900" b="0" dirty="0"/>
                        <a:t>실용신안</a:t>
                      </a:r>
                      <a:r>
                        <a:rPr lang="en-US" altLang="ko-KR" sz="900" b="0" dirty="0"/>
                        <a:t>)</a:t>
                      </a:r>
                      <a:endParaRPr lang="ko-KR" altLang="en-US" sz="105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발 명 </a:t>
                      </a:r>
                      <a:r>
                        <a:rPr lang="ko-KR" altLang="en-US" sz="1100" b="1" dirty="0" err="1"/>
                        <a:t>명</a:t>
                      </a:r>
                      <a:r>
                        <a:rPr lang="ko-KR" altLang="en-US" sz="1100" b="1" dirty="0"/>
                        <a:t> 칭</a:t>
                      </a:r>
                      <a:endParaRPr lang="ko-KR" altLang="en-US"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/>
                        <a:t>출원번호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ko-KR" altLang="en-US" sz="1100" b="1" dirty="0"/>
                        <a:t>출원일</a:t>
                      </a:r>
                      <a:r>
                        <a:rPr lang="en-US" altLang="ko-KR" sz="1100" b="1" dirty="0"/>
                        <a:t>)</a:t>
                      </a:r>
                      <a:endParaRPr lang="ko-KR" altLang="en-US" sz="11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등록번호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ko-KR" altLang="en-US" sz="1100" b="1" dirty="0"/>
                        <a:t>등록일</a:t>
                      </a:r>
                      <a:r>
                        <a:rPr lang="en-US" altLang="ko-KR" sz="1100" b="1" dirty="0"/>
                        <a:t>)</a:t>
                      </a:r>
                      <a:endParaRPr lang="ko-KR" altLang="en-US" sz="11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2681"/>
                  </a:ext>
                </a:extLst>
              </a:tr>
              <a:tr h="261077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78827"/>
                  </a:ext>
                </a:extLst>
              </a:tr>
              <a:tr h="261077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창업 교육  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가선점은 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이상에 한함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040326"/>
                  </a:ext>
                </a:extLst>
              </a:tr>
              <a:tr h="26107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구분</a:t>
                      </a:r>
                      <a:r>
                        <a:rPr lang="en-US" altLang="ko-KR" sz="800" b="1" dirty="0"/>
                        <a:t>(</a:t>
                      </a:r>
                      <a:r>
                        <a:rPr lang="ko-KR" altLang="en-US" sz="800" b="1" dirty="0"/>
                        <a:t>온라인</a:t>
                      </a:r>
                      <a:r>
                        <a:rPr lang="en-US" altLang="ko-KR" sz="800" b="1" dirty="0"/>
                        <a:t>, </a:t>
                      </a:r>
                      <a:r>
                        <a:rPr lang="ko-KR" altLang="en-US" sz="800" b="1" dirty="0"/>
                        <a:t>오프라인</a:t>
                      </a:r>
                      <a:r>
                        <a:rPr lang="en-US" altLang="ko-KR" sz="800" b="1" dirty="0"/>
                        <a:t>)</a:t>
                      </a:r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교육 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기간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ko-KR" altLang="en-US" sz="1100" b="1" dirty="0"/>
                        <a:t>시간</a:t>
                      </a:r>
                      <a:r>
                        <a:rPr lang="en-US" altLang="ko-KR" sz="1100" b="1" dirty="0"/>
                        <a:t>)</a:t>
                      </a:r>
                      <a:endParaRPr lang="ko-KR" altLang="en-US" sz="11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주관기관 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42369"/>
                  </a:ext>
                </a:extLst>
              </a:tr>
              <a:tr h="137160"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62553"/>
                  </a:ext>
                </a:extLst>
              </a:tr>
              <a:tr h="137160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입상 경력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가산점은 창업아이템 관련된 입상에 한함</a:t>
                      </a:r>
                      <a:r>
                        <a:rPr lang="en-US" altLang="ko-KR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513855"/>
                  </a:ext>
                </a:extLst>
              </a:tr>
              <a:tr h="1371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수상 내역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공모전 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공모일시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주관기관 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101140"/>
                  </a:ext>
                </a:extLst>
              </a:tr>
              <a:tr h="1371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※ </a:t>
                      </a:r>
                      <a:r>
                        <a:rPr kumimoji="0" lang="ko-KR" altLang="en-US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예시   </a:t>
                      </a:r>
                      <a:r>
                        <a:rPr kumimoji="0" lang="en-US" altLang="ko-KR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:    </a:t>
                      </a:r>
                      <a:r>
                        <a:rPr kumimoji="0" lang="ko-KR" altLang="en-US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동상  </a:t>
                      </a:r>
                      <a:r>
                        <a:rPr kumimoji="0" lang="en-US" altLang="ko-KR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-   </a:t>
                      </a:r>
                      <a:r>
                        <a:rPr kumimoji="0" lang="ko-KR" altLang="en-US" sz="8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작성시 삭제</a:t>
                      </a:r>
                      <a:endParaRPr lang="ko-KR" altLang="en-US" sz="1050" b="0" spc="-15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954365"/>
                  </a:ext>
                </a:extLst>
              </a:tr>
              <a:tr h="137160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타 사업 참여 현황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10552"/>
                  </a:ext>
                </a:extLst>
              </a:tr>
              <a:tr h="390551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※ </a:t>
                      </a:r>
                      <a:r>
                        <a:rPr lang="ko-KR" altLang="en-US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예시 </a:t>
                      </a:r>
                      <a:r>
                        <a:rPr lang="en-US" altLang="ko-KR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: </a:t>
                      </a:r>
                      <a:r>
                        <a:rPr lang="ko-KR" altLang="en-US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창업성장 </a:t>
                      </a:r>
                      <a:r>
                        <a:rPr lang="en-US" altLang="ko-KR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R&amp;D (2015. </a:t>
                      </a:r>
                      <a:r>
                        <a:rPr lang="ko-KR" altLang="en-US" sz="900" b="0" dirty="0" err="1">
                          <a:solidFill>
                            <a:srgbClr val="5B9BD5"/>
                          </a:solidFill>
                          <a:latin typeface="나눔바른고딕"/>
                        </a:rPr>
                        <a:t>중기청</a:t>
                      </a:r>
                      <a:r>
                        <a:rPr lang="en-US" altLang="ko-KR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) - </a:t>
                      </a:r>
                      <a:r>
                        <a:rPr lang="ko-KR" altLang="en-US" sz="9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작성시 삭제</a:t>
                      </a:r>
                      <a:endParaRPr lang="ko-KR" altLang="en-US" sz="900" b="0" dirty="0">
                        <a:solidFill>
                          <a:srgbClr val="5B9BD5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951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0DECBA-E6C3-4006-B8D2-C72BD3A7C899}"/>
              </a:ext>
            </a:extLst>
          </p:cNvPr>
          <p:cNvSpPr txBox="1"/>
          <p:nvPr/>
        </p:nvSpPr>
        <p:spPr>
          <a:xfrm>
            <a:off x="0" y="4869160"/>
            <a:ext cx="8964488" cy="164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           </a:t>
            </a:r>
            <a:r>
              <a:rPr lang="ko-KR" altLang="en-US" sz="1000" dirty="0"/>
              <a:t>붙임 </a:t>
            </a:r>
            <a:r>
              <a:rPr lang="en-US" altLang="ko-KR" sz="1000" dirty="0"/>
              <a:t>: </a:t>
            </a:r>
            <a:r>
              <a:rPr lang="ko-KR" altLang="en-US" sz="1000" dirty="0"/>
              <a:t>아이디어 제안서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endParaRPr lang="en-US" altLang="ko-KR" sz="3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         </a:t>
            </a:r>
            <a:r>
              <a:rPr lang="ko-KR" altLang="en-US" sz="1200" dirty="0"/>
              <a:t>목요 피칭에 상기 내용으로 참가 신청서를 제출합니다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                                                                                                                                               2018</a:t>
            </a:r>
            <a:r>
              <a:rPr lang="ko-KR" altLang="en-US" sz="1200" dirty="0"/>
              <a:t>년           월            일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                                                                                                                                                                               신 청 자                                       </a:t>
            </a:r>
            <a:r>
              <a:rPr lang="en-US" altLang="ko-KR" sz="1200" dirty="0"/>
              <a:t>(</a:t>
            </a:r>
            <a:r>
              <a:rPr lang="ko-KR" altLang="en-US" sz="1200" dirty="0"/>
              <a:t>서명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endParaRPr lang="en-US" altLang="ko-KR" sz="400" dirty="0"/>
          </a:p>
          <a:p>
            <a:pPr algn="ctr">
              <a:lnSpc>
                <a:spcPct val="150000"/>
              </a:lnSpc>
            </a:pPr>
            <a:r>
              <a:rPr lang="en-US" altLang="ko-KR" sz="1400" b="1" spc="300" dirty="0">
                <a:latin typeface="Impact" panose="020B0806030902050204" pitchFamily="34" charset="0"/>
              </a:rPr>
              <a:t>(</a:t>
            </a:r>
            <a:r>
              <a:rPr lang="ko-KR" altLang="en-US" sz="1400" b="1" spc="300" dirty="0">
                <a:latin typeface="Impact" panose="020B0806030902050204" pitchFamily="34" charset="0"/>
              </a:rPr>
              <a:t>재</a:t>
            </a:r>
            <a:r>
              <a:rPr lang="en-US" altLang="ko-KR" sz="1400" b="1" spc="300" dirty="0">
                <a:latin typeface="Impact" panose="020B0806030902050204" pitchFamily="34" charset="0"/>
              </a:rPr>
              <a:t>)</a:t>
            </a:r>
            <a:r>
              <a:rPr lang="ko-KR" altLang="en-US" sz="1400" b="1" spc="300" dirty="0" err="1">
                <a:latin typeface="Impact" panose="020B0806030902050204" pitchFamily="34" charset="0"/>
              </a:rPr>
              <a:t>전남창조경제혁신센터장</a:t>
            </a:r>
            <a:r>
              <a:rPr lang="ko-KR" altLang="en-US" sz="1400" b="1" spc="300" dirty="0">
                <a:latin typeface="Impact" panose="020B0806030902050204" pitchFamily="34" charset="0"/>
              </a:rPr>
              <a:t> 귀하</a:t>
            </a:r>
            <a:endParaRPr lang="ko-KR" altLang="en-US" sz="1100" spc="300" dirty="0"/>
          </a:p>
        </p:txBody>
      </p:sp>
    </p:spTree>
    <p:extLst>
      <p:ext uri="{BB962C8B-B14F-4D97-AF65-F5344CB8AC3E}">
        <p14:creationId xmlns:p14="http://schemas.microsoft.com/office/powerpoint/2010/main" val="34460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94142"/>
              </p:ext>
            </p:extLst>
          </p:nvPr>
        </p:nvGraphicFramePr>
        <p:xfrm>
          <a:off x="395536" y="117836"/>
          <a:ext cx="8352928" cy="360172"/>
        </p:xfrm>
        <a:graphic>
          <a:graphicData uri="http://schemas.openxmlformats.org/drawingml/2006/table">
            <a:tbl>
              <a:tblPr/>
              <a:tblGrid>
                <a:gridCol w="8352928">
                  <a:extLst>
                    <a:ext uri="{9D8B030D-6E8A-4147-A177-3AD203B41FA5}">
                      <a16:colId xmlns:a16="http://schemas.microsoft.com/office/drawing/2014/main" val="1834492759"/>
                    </a:ext>
                  </a:extLst>
                </a:gridCol>
              </a:tblGrid>
              <a:tr h="3601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 이 디 어 제 안 서</a:t>
                      </a:r>
                      <a:endParaRPr lang="ko-KR" altLang="en-US" sz="1600" b="1" kern="100" spc="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40920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75342FA-6061-4159-B873-7C390AF5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49164"/>
              </p:ext>
            </p:extLst>
          </p:nvPr>
        </p:nvGraphicFramePr>
        <p:xfrm>
          <a:off x="395536" y="586056"/>
          <a:ext cx="8352928" cy="60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</a:tblGrid>
              <a:tr h="39467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/>
                        <a:t>아이디어 </a:t>
                      </a:r>
                      <a:r>
                        <a:rPr lang="ko-KR" altLang="en-US" sz="1200" b="1" dirty="0" err="1"/>
                        <a:t>제안명</a:t>
                      </a:r>
                      <a:r>
                        <a:rPr lang="ko-KR" altLang="en-US" sz="1200" b="1" dirty="0"/>
                        <a:t> </a:t>
                      </a:r>
                      <a:r>
                        <a:rPr lang="en-US" altLang="ko-KR" sz="1200" b="1" dirty="0"/>
                        <a:t>: </a:t>
                      </a:r>
                      <a:endParaRPr lang="ko-KR" altLang="en-US" sz="1200" b="1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26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1. </a:t>
                      </a:r>
                      <a:r>
                        <a:rPr lang="ko-KR" altLang="en-US" sz="1200" b="1" dirty="0"/>
                        <a:t>개요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50841"/>
                  </a:ext>
                </a:extLst>
              </a:tr>
              <a:tr h="5120954">
                <a:tc>
                  <a:txBody>
                    <a:bodyPr/>
                    <a:lstStyle/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사업추진 배경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참여 인력구성 및 경력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경험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78827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FFE8C4D-AEB5-4090-B862-8DF4B7106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82532"/>
              </p:ext>
            </p:extLst>
          </p:nvPr>
        </p:nvGraphicFramePr>
        <p:xfrm>
          <a:off x="683568" y="4156444"/>
          <a:ext cx="7632849" cy="1936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549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  <a:gridCol w="1437739">
                  <a:extLst>
                    <a:ext uri="{9D8B030D-6E8A-4147-A177-3AD203B41FA5}">
                      <a16:colId xmlns:a16="http://schemas.microsoft.com/office/drawing/2014/main" val="184028953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90053253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606636204"/>
                    </a:ext>
                  </a:extLst>
                </a:gridCol>
              </a:tblGrid>
              <a:tr h="261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참여 인력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기간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근무처 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주요 업무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42369"/>
                  </a:ext>
                </a:extLst>
              </a:tr>
              <a:tr h="376861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※ 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예시 </a:t>
                      </a: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latinLnBrk="1"/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나눔바른고딕"/>
                          <a:ea typeface="+mn-ea"/>
                          <a:cs typeface="+mn-cs"/>
                        </a:rPr>
                        <a:t>창업자 성명</a:t>
                      </a:r>
                      <a:endParaRPr lang="ko-KR" altLang="en-US" sz="12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2015.1.1~2017.12.1</a:t>
                      </a:r>
                      <a:endParaRPr lang="ko-KR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농업회사법인 </a:t>
                      </a:r>
                      <a:r>
                        <a:rPr lang="en-US" altLang="ko-KR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OO</a:t>
                      </a:r>
                      <a:endParaRPr lang="ko-KR" altLang="en-US" sz="105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스마트팜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제어 프로그램개발 </a:t>
                      </a:r>
                      <a:r>
                        <a:rPr lang="en-US" altLang="ko-KR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작성시 삭제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62553"/>
                  </a:ext>
                </a:extLst>
              </a:tr>
              <a:tr h="46258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2011.1.1~2015.2.10</a:t>
                      </a:r>
                      <a:endParaRPr lang="ko-KR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순천대학교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농업경제학과 졸업 </a:t>
                      </a:r>
                      <a:r>
                        <a:rPr lang="en-US" altLang="ko-KR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작성시 삭제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70107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홍길동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2017.1.1~2017.12.31</a:t>
                      </a:r>
                      <a:endParaRPr lang="ko-KR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AAA </a:t>
                      </a:r>
                      <a:r>
                        <a:rPr lang="ko-KR" altLang="en-US" sz="105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테크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스마트팜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센서 개발 </a:t>
                      </a:r>
                      <a:r>
                        <a:rPr lang="en-US" altLang="ko-KR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ko-KR" altLang="en-U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작성시 삭제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410074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6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9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75342FA-6061-4159-B873-7C390AF5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77734"/>
              </p:ext>
            </p:extLst>
          </p:nvPr>
        </p:nvGraphicFramePr>
        <p:xfrm>
          <a:off x="467544" y="332656"/>
          <a:ext cx="8208912" cy="6083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</a:tblGrid>
              <a:tr h="4449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/>
                        <a:t>2. </a:t>
                      </a:r>
                      <a:r>
                        <a:rPr lang="ko-KR" altLang="en-US" sz="1200" b="1" dirty="0"/>
                        <a:t>사업 </a:t>
                      </a:r>
                      <a:r>
                        <a:rPr lang="ko-KR" altLang="en-US" sz="1100" b="1" dirty="0"/>
                        <a:t>아이디어</a:t>
                      </a:r>
                      <a:r>
                        <a:rPr lang="ko-KR" altLang="en-US" sz="1100" b="0" dirty="0"/>
                        <a:t> </a:t>
                      </a:r>
                      <a:endParaRPr lang="ko-KR" altLang="en-US" sz="12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40326"/>
                  </a:ext>
                </a:extLst>
              </a:tr>
              <a:tr h="54597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아이디어에 대한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구체적으로 설명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나눔바른고딕"/>
                          <a:ea typeface="+mn-ea"/>
                        </a:rPr>
                        <a:t>※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나눔바른고딕"/>
                          <a:ea typeface="+mn-ea"/>
                        </a:rPr>
                        <a:t>이미지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나눔바른고딕"/>
                          <a:ea typeface="+mn-ea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나눔바른고딕"/>
                          <a:ea typeface="+mn-ea"/>
                        </a:rPr>
                        <a:t>도표 활용 권장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나눔바른고딕"/>
                          <a:ea typeface="+mn-ea"/>
                        </a:rPr>
                        <a:t> </a:t>
                      </a:r>
                    </a:p>
                    <a:p>
                      <a:pPr latinLnBrk="1"/>
                      <a:endParaRPr lang="en-US" altLang="ko-KR" sz="1000" b="1" dirty="0">
                        <a:solidFill>
                          <a:srgbClr val="0000FF"/>
                        </a:solidFill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기존 기술의 문제점 및 개선사항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3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B81E-2B01-4C31-AC75-AA2CB88C77CD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351B34A-3C9E-4C53-A9EE-E41A4082C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4844"/>
              </p:ext>
            </p:extLst>
          </p:nvPr>
        </p:nvGraphicFramePr>
        <p:xfrm>
          <a:off x="467544" y="404664"/>
          <a:ext cx="8208912" cy="590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</a:tblGrid>
              <a:tr h="45210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3. </a:t>
                      </a:r>
                      <a:r>
                        <a:rPr lang="ko-KR" altLang="en-US" sz="1200" b="1" dirty="0"/>
                        <a:t>사업화 가능성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2681"/>
                  </a:ext>
                </a:extLst>
              </a:tr>
              <a:tr h="5452551">
                <a:tc>
                  <a:txBody>
                    <a:bodyPr/>
                    <a:lstStyle/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아이디어를 실현하기 위한 구체적인 방안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아이디어 추진계획의 구체성 및 적정성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아이디어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사업화 실현에 있어서 장애요인 및 해결방안</a:t>
                      </a:r>
                      <a:endParaRPr lang="en-US" altLang="ko-KR" sz="1200" b="1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7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3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B81E-2B01-4C31-AC75-AA2CB88C77CD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351B34A-3C9E-4C53-A9EE-E41A4082C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08177"/>
              </p:ext>
            </p:extLst>
          </p:nvPr>
        </p:nvGraphicFramePr>
        <p:xfrm>
          <a:off x="467544" y="404664"/>
          <a:ext cx="8208912" cy="590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</a:tblGrid>
              <a:tr h="45823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4. </a:t>
                      </a:r>
                      <a:r>
                        <a:rPr lang="ko-KR" altLang="en-US" sz="1200" b="1" dirty="0"/>
                        <a:t>시장 경쟁력 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2681"/>
                  </a:ext>
                </a:extLst>
              </a:tr>
              <a:tr h="54464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타겟고객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대상 시장 진입방안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유통 경로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※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예시 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: </a:t>
                      </a:r>
                      <a:r>
                        <a:rPr lang="ko-KR" altLang="en-US" sz="1000" b="0" dirty="0" err="1">
                          <a:solidFill>
                            <a:srgbClr val="5B9BD5"/>
                          </a:solidFill>
                          <a:latin typeface="나눔바른고딕"/>
                        </a:rPr>
                        <a:t>타겟고객은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20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대 여성 직장인을 겨냥하여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           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시장 진입 방안으로는 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20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대 캐리어 </a:t>
                      </a:r>
                      <a:r>
                        <a:rPr lang="ko-KR" altLang="en-US" sz="1000" b="0" dirty="0" err="1">
                          <a:solidFill>
                            <a:srgbClr val="5B9BD5"/>
                          </a:solidFill>
                          <a:latin typeface="나눔바른고딕"/>
                        </a:rPr>
                        <a:t>우먼의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 회원이 많은 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XXX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온라인 쇼핑몰과 개인 홈페이지 개설을 통해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….  -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  <a:latin typeface="나눔바른고딕"/>
                        </a:rPr>
                        <a:t>작성시 삭제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시장 경쟁력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가격경쟁력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제품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서비스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경쟁력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수익 창출방안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등 관점에서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7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8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B81E-2B01-4C31-AC75-AA2CB88C77CD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351B34A-3C9E-4C53-A9EE-E41A4082C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56498"/>
              </p:ext>
            </p:extLst>
          </p:nvPr>
        </p:nvGraphicFramePr>
        <p:xfrm>
          <a:off x="467544" y="404664"/>
          <a:ext cx="8208912" cy="5943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</a:tblGrid>
              <a:tr h="44147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/>
                        <a:t>5. </a:t>
                      </a:r>
                      <a:r>
                        <a:rPr lang="ko-KR" altLang="en-US" sz="1200" b="1" dirty="0"/>
                        <a:t>사업 예산 계획 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2681"/>
                  </a:ext>
                </a:extLst>
              </a:tr>
              <a:tr h="52471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세부사업 추진 계획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+mn-ea"/>
                        </a:rPr>
                        <a:t>○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+mn-ea"/>
                        </a:rPr>
                        <a:t>자금 확보 계획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100" b="0" dirty="0"/>
                        <a:t>    - </a:t>
                      </a:r>
                      <a:r>
                        <a:rPr lang="ko-KR" altLang="en-US" sz="1100" b="0" dirty="0"/>
                        <a:t>예상 소요 자금</a:t>
                      </a:r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r>
                        <a:rPr lang="en-US" altLang="ko-KR" sz="1100" b="0" dirty="0"/>
                        <a:t>   - </a:t>
                      </a:r>
                      <a:r>
                        <a:rPr lang="ko-KR" altLang="en-US" sz="1100" b="0" dirty="0"/>
                        <a:t>자금 확보 계획</a:t>
                      </a:r>
                      <a:endParaRPr lang="en-US" altLang="ko-KR" sz="1100" b="0" dirty="0"/>
                    </a:p>
                    <a:p>
                      <a:pPr latinLnBrk="1"/>
                      <a:endParaRPr lang="en-US" altLang="ko-KR" sz="11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en-US" altLang="ko-KR" sz="1000" b="0" dirty="0"/>
                    </a:p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7882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0622232-43AE-4A3A-8F9D-52372B566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86219"/>
              </p:ext>
            </p:extLst>
          </p:nvPr>
        </p:nvGraphicFramePr>
        <p:xfrm>
          <a:off x="747543" y="1340768"/>
          <a:ext cx="7632849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129">
                  <a:extLst>
                    <a:ext uri="{9D8B030D-6E8A-4147-A177-3AD203B41FA5}">
                      <a16:colId xmlns:a16="http://schemas.microsoft.com/office/drawing/2014/main" val="398127462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4028953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90053253"/>
                    </a:ext>
                  </a:extLst>
                </a:gridCol>
                <a:gridCol w="2728272">
                  <a:extLst>
                    <a:ext uri="{9D8B030D-6E8A-4147-A177-3AD203B41FA5}">
                      <a16:colId xmlns:a16="http://schemas.microsoft.com/office/drawing/2014/main" val="2606636204"/>
                    </a:ext>
                  </a:extLst>
                </a:gridCol>
              </a:tblGrid>
              <a:tr h="261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우선순위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세부사업명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소요 비용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42369"/>
                  </a:ext>
                </a:extLst>
              </a:tr>
              <a:tr h="3768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순위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5B9BD5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en-US" altLang="ko-KR" sz="1000" dirty="0">
                          <a:solidFill>
                            <a:srgbClr val="5B9BD5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5B9BD5"/>
                          </a:solidFill>
                        </a:rPr>
                        <a:t>예시</a:t>
                      </a:r>
                      <a:r>
                        <a:rPr lang="en-US" altLang="ko-KR" sz="1000" dirty="0">
                          <a:solidFill>
                            <a:srgbClr val="5B9BD5"/>
                          </a:solidFill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5B9BD5"/>
                          </a:solidFill>
                        </a:rPr>
                        <a:t>브랜드 개발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300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</a:rPr>
                        <a:t>만원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 </a:t>
                      </a:r>
                      <a:endParaRPr lang="ko-KR" altLang="en-US" sz="1000" b="0" dirty="0">
                        <a:solidFill>
                          <a:srgbClr val="5B9BD5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-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</a:rPr>
                        <a:t>작성시 삭제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62553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순위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rgbClr val="5B9BD5"/>
                          </a:solidFill>
                        </a:rPr>
                        <a:t>시제품 제작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700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</a:rPr>
                        <a:t>만원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701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순위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4100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합계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1,000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</a:rPr>
                        <a:t>만원 </a:t>
                      </a:r>
                      <a:r>
                        <a:rPr lang="en-US" altLang="ko-KR" sz="1000" b="0" dirty="0">
                          <a:solidFill>
                            <a:srgbClr val="5B9BD5"/>
                          </a:solidFill>
                        </a:rPr>
                        <a:t>-  </a:t>
                      </a:r>
                      <a:r>
                        <a:rPr lang="ko-KR" altLang="en-US" sz="1000" b="0" dirty="0">
                          <a:solidFill>
                            <a:srgbClr val="5B9BD5"/>
                          </a:solidFill>
                        </a:rPr>
                        <a:t>작성시 삭제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790792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3A980ECF-28B5-444D-A69D-BEE169B84800}"/>
              </a:ext>
            </a:extLst>
          </p:cNvPr>
          <p:cNvSpPr/>
          <p:nvPr/>
        </p:nvSpPr>
        <p:spPr>
          <a:xfrm>
            <a:off x="395536" y="6407750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kern="100" dirty="0">
                <a:solidFill>
                  <a:srgbClr val="FF0000"/>
                </a:solidFill>
                <a:latin typeface="+mn-ea"/>
              </a:rPr>
              <a:t>※ 10</a:t>
            </a:r>
            <a:r>
              <a:rPr lang="ko-KR" altLang="en-US" sz="1100" b="1" kern="100" dirty="0">
                <a:solidFill>
                  <a:srgbClr val="FF0000"/>
                </a:solidFill>
                <a:latin typeface="+mn-ea"/>
              </a:rPr>
              <a:t>매 이내로 작성</a:t>
            </a:r>
            <a:r>
              <a:rPr lang="en-US" altLang="ko-KR" sz="1100" b="1" kern="100" dirty="0">
                <a:solidFill>
                  <a:srgbClr val="FF0000"/>
                </a:solidFill>
                <a:latin typeface="+mn-ea"/>
              </a:rPr>
              <a:t>.   </a:t>
            </a:r>
            <a:r>
              <a:rPr lang="ko-KR" altLang="en-US" sz="1100" b="1" kern="100" dirty="0">
                <a:solidFill>
                  <a:srgbClr val="FF0000"/>
                </a:solidFill>
                <a:latin typeface="+mn-ea"/>
              </a:rPr>
              <a:t>추가자료는 별첨으로 작성 바람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2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14872</TotalTime>
  <Words>411</Words>
  <Application>Microsoft Office PowerPoint</Application>
  <PresentationFormat>화면 슬라이드 쇼(4:3)</PresentationFormat>
  <Paragraphs>239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8" baseType="lpstr">
      <vt:lpstr>LG스마트체 Regular</vt:lpstr>
      <vt:lpstr>맑은 고딕</vt:lpstr>
      <vt:lpstr>나눔바른고딕</vt:lpstr>
      <vt:lpstr>Calibri</vt:lpstr>
      <vt:lpstr>Arial</vt:lpstr>
      <vt:lpstr>함초롬바탕</vt:lpstr>
      <vt:lpstr>Impact</vt:lpstr>
      <vt:lpstr>HY헤드라인M</vt:lpstr>
      <vt:lpstr>Calibri Light</vt:lpstr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come</dc:creator>
  <cp:lastModifiedBy>user</cp:lastModifiedBy>
  <cp:revision>623</cp:revision>
  <cp:lastPrinted>2018-03-05T06:44:44Z</cp:lastPrinted>
  <dcterms:created xsi:type="dcterms:W3CDTF">2015-07-10T04:29:51Z</dcterms:created>
  <dcterms:modified xsi:type="dcterms:W3CDTF">2018-04-18T04:55:33Z</dcterms:modified>
</cp:coreProperties>
</file>