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5" r:id="rId1"/>
  </p:sldMasterIdLst>
  <p:sldIdLst>
    <p:sldId id="256" r:id="rId2"/>
  </p:sldIdLst>
  <p:sldSz cx="10696575" cy="15116175"/>
  <p:notesSz cx="15116175" cy="1069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3108" y="66"/>
      </p:cViewPr>
      <p:guideLst>
        <p:guide orient="horz" pos="215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103843" y="0"/>
            <a:ext cx="10488889" cy="14902064"/>
            <a:chOff x="356625" y="168092"/>
            <a:chExt cx="10488889" cy="14902064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 rot="5400000">
              <a:off x="-1849962" y="2374680"/>
              <a:ext cx="14902064" cy="10488889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2520238" y="672065"/>
            <a:ext cx="5798194" cy="4760010"/>
            <a:chOff x="2520238" y="672065"/>
            <a:chExt cx="5798194" cy="4760010"/>
          </a:xfrm>
        </p:grpSpPr>
        <p:grpSp>
          <p:nvGrpSpPr>
            <p:cNvPr id="1003" name="그룹 1003"/>
            <p:cNvGrpSpPr/>
            <p:nvPr/>
          </p:nvGrpSpPr>
          <p:grpSpPr>
            <a:xfrm>
              <a:off x="3002951" y="993979"/>
              <a:ext cx="4869024" cy="4431843"/>
              <a:chOff x="3002951" y="993979"/>
              <a:chExt cx="4869024" cy="4431843"/>
            </a:xfrm>
          </p:grpSpPr>
          <p:pic>
            <p:nvPicPr>
              <p:cNvPr id="7" name="Object 6"/>
              <p:cNvPicPr>
                <a:picLocks noChangeAspect="1"/>
              </p:cNvPicPr>
              <p:nvPr/>
            </p:nvPicPr>
            <p:blipFill rotWithShape="1">
              <a:blip r:embed="rId3"/>
              <a:stretch>
                <a:fillRect/>
              </a:stretch>
            </p:blipFill>
            <p:spPr>
              <a:xfrm>
                <a:off x="3002951" y="993979"/>
                <a:ext cx="4869024" cy="4431843"/>
              </a:xfrm>
              <a:prstGeom prst="rect">
                <a:avLst/>
              </a:prstGeom>
            </p:spPr>
          </p:pic>
        </p:grpSp>
        <p:grpSp>
          <p:nvGrpSpPr>
            <p:cNvPr id="1004" name="그룹 1004"/>
            <p:cNvGrpSpPr/>
            <p:nvPr/>
          </p:nvGrpSpPr>
          <p:grpSpPr>
            <a:xfrm>
              <a:off x="2723889" y="1304786"/>
              <a:ext cx="898204" cy="1192312"/>
              <a:chOff x="2723889" y="1304786"/>
              <a:chExt cx="898204" cy="1192312"/>
            </a:xfrm>
          </p:grpSpPr>
          <p:pic>
            <p:nvPicPr>
              <p:cNvPr id="10" name="Object 9"/>
              <p:cNvPicPr>
                <a:picLocks noChangeAspect="1"/>
              </p:cNvPicPr>
              <p:nvPr/>
            </p:nvPicPr>
            <p:blipFill rotWithShape="1">
              <a:blip r:embed="rId4"/>
              <a:stretch>
                <a:fillRect/>
              </a:stretch>
            </p:blipFill>
            <p:spPr>
              <a:xfrm rot="20160000">
                <a:off x="2723889" y="1304786"/>
                <a:ext cx="898204" cy="1192312"/>
              </a:xfrm>
              <a:prstGeom prst="rect">
                <a:avLst/>
              </a:prstGeom>
            </p:spPr>
          </p:pic>
        </p:grpSp>
        <p:grpSp>
          <p:nvGrpSpPr>
            <p:cNvPr id="1005" name="그룹 1005"/>
            <p:cNvGrpSpPr/>
            <p:nvPr/>
          </p:nvGrpSpPr>
          <p:grpSpPr>
            <a:xfrm>
              <a:off x="6746778" y="844535"/>
              <a:ext cx="1181843" cy="1568825"/>
              <a:chOff x="6746778" y="844535"/>
              <a:chExt cx="1181843" cy="1568825"/>
            </a:xfrm>
          </p:grpSpPr>
          <p:pic>
            <p:nvPicPr>
              <p:cNvPr id="13" name="Object 12"/>
              <p:cNvPicPr>
                <a:picLocks noChangeAspect="1"/>
              </p:cNvPicPr>
              <p:nvPr/>
            </p:nvPicPr>
            <p:blipFill rotWithShape="1">
              <a:blip r:embed="rId5"/>
              <a:stretch>
                <a:fillRect/>
              </a:stretch>
            </p:blipFill>
            <p:spPr>
              <a:xfrm rot="3000000">
                <a:off x="6746778" y="844535"/>
                <a:ext cx="1181843" cy="1568825"/>
              </a:xfrm>
              <a:prstGeom prst="rect">
                <a:avLst/>
              </a:prstGeom>
            </p:spPr>
          </p:pic>
        </p:grpSp>
      </p:grpSp>
      <p:pic>
        <p:nvPicPr>
          <p:cNvPr id="16" name="Object 15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-2080177" y="7558088"/>
            <a:ext cx="10020955" cy="6172823"/>
          </a:xfrm>
          <a:prstGeom prst="rect">
            <a:avLst/>
          </a:prstGeom>
        </p:spPr>
      </p:pic>
      <p:pic>
        <p:nvPicPr>
          <p:cNvPr id="19" name="Object 18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502393" y="7317702"/>
            <a:ext cx="9891641" cy="877507"/>
          </a:xfrm>
          <a:prstGeom prst="rect">
            <a:avLst/>
          </a:prstGeom>
        </p:spPr>
      </p:pic>
      <p:pic>
        <p:nvPicPr>
          <p:cNvPr id="22" name="Object 21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1004887" y="8114083"/>
            <a:ext cx="8534400" cy="484358"/>
          </a:xfrm>
          <a:prstGeom prst="rect">
            <a:avLst/>
          </a:prstGeom>
        </p:spPr>
      </p:pic>
      <p:pic>
        <p:nvPicPr>
          <p:cNvPr id="26" name="Object 25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376433" y="8701088"/>
            <a:ext cx="2345352" cy="457201"/>
          </a:xfrm>
          <a:prstGeom prst="rect">
            <a:avLst/>
          </a:prstGeom>
        </p:spPr>
      </p:pic>
      <p:pic>
        <p:nvPicPr>
          <p:cNvPr id="27" name="Object 26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376433" y="12358686"/>
            <a:ext cx="5165990" cy="609601"/>
          </a:xfrm>
          <a:prstGeom prst="rect">
            <a:avLst/>
          </a:prstGeom>
        </p:spPr>
      </p:pic>
      <p:pic>
        <p:nvPicPr>
          <p:cNvPr id="28" name="Object 27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376433" y="12815888"/>
            <a:ext cx="4516752" cy="520960"/>
          </a:xfrm>
          <a:prstGeom prst="rect">
            <a:avLst/>
          </a:prstGeom>
        </p:spPr>
      </p:pic>
      <p:pic>
        <p:nvPicPr>
          <p:cNvPr id="29" name="Object 28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512967" y="13120688"/>
            <a:ext cx="5142410" cy="563054"/>
          </a:xfrm>
          <a:prstGeom prst="rect">
            <a:avLst/>
          </a:prstGeom>
        </p:spPr>
      </p:pic>
      <p:grpSp>
        <p:nvGrpSpPr>
          <p:cNvPr id="1008" name="그룹 1008"/>
          <p:cNvGrpSpPr/>
          <p:nvPr/>
        </p:nvGrpSpPr>
        <p:grpSpPr>
          <a:xfrm>
            <a:off x="1690687" y="13874672"/>
            <a:ext cx="609600" cy="720529"/>
            <a:chOff x="1423749" y="13874672"/>
            <a:chExt cx="714855" cy="720529"/>
          </a:xfrm>
        </p:grpSpPr>
        <p:pic>
          <p:nvPicPr>
            <p:cNvPr id="31" name="Object 30"/>
            <p:cNvPicPr>
              <a:picLocks noChangeAspect="1"/>
            </p:cNvPicPr>
            <p:nvPr/>
          </p:nvPicPr>
          <p:blipFill rotWithShape="1">
            <a:blip r:embed="rId13"/>
            <a:stretch>
              <a:fillRect/>
            </a:stretch>
          </p:blipFill>
          <p:spPr>
            <a:xfrm>
              <a:off x="1423749" y="13874672"/>
              <a:ext cx="714855" cy="720529"/>
            </a:xfrm>
            <a:prstGeom prst="rect">
              <a:avLst/>
            </a:prstGeom>
          </p:spPr>
        </p:pic>
      </p:grpSp>
      <p:pic>
        <p:nvPicPr>
          <p:cNvPr id="33" name="Object 32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1800455" y="13671702"/>
            <a:ext cx="4461695" cy="13468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95487" y="7380423"/>
            <a:ext cx="1813662" cy="266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200" kern="900">
                <a:solidFill>
                  <a:srgbClr val="0070C0"/>
                </a:solidFill>
                <a:latin typeface="맑은 고딕"/>
                <a:ea typeface="맑은 고딕"/>
                <a:cs typeface="함초롬바탕"/>
              </a:rPr>
              <a:t>전남노인자원봉사센터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7060" y="13874672"/>
            <a:ext cx="4886628" cy="66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kern="800" dirty="0">
                <a:solidFill>
                  <a:srgbClr val="0070C0"/>
                </a:solidFill>
                <a:latin typeface="해남체"/>
                <a:ea typeface="해남체"/>
              </a:rPr>
              <a:t>전남노인자원봉사센터</a:t>
            </a:r>
          </a:p>
        </p:txBody>
      </p:sp>
      <p:sp>
        <p:nvSpPr>
          <p:cNvPr id="1010" name="TextBox 1009"/>
          <p:cNvSpPr txBox="1"/>
          <p:nvPr/>
        </p:nvSpPr>
        <p:spPr>
          <a:xfrm>
            <a:off x="5576887" y="9665018"/>
            <a:ext cx="3581401" cy="381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 신청기간 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: 2024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년 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월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12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화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) ~3.22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200" b="0" i="0" u="none" strike="noStrike">
                <a:solidFill>
                  <a:srgbClr val="0000FF"/>
                </a:solidFill>
                <a:latin typeface="함초롬바탕"/>
                <a:ea typeface="함초롬바탕"/>
              </a:rPr>
              <a:t>)</a:t>
            </a:r>
          </a:p>
        </p:txBody>
      </p:sp>
      <p:sp>
        <p:nvSpPr>
          <p:cNvPr id="1012" name="TextBox 1011"/>
          <p:cNvSpPr txBox="1"/>
          <p:nvPr/>
        </p:nvSpPr>
        <p:spPr>
          <a:xfrm>
            <a:off x="5576887" y="9920288"/>
            <a:ext cx="4191001" cy="402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●봉사자 활동기간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: 2024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년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4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~11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altLang="ko-KR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/</a:t>
            </a:r>
            <a:r>
              <a:rPr lang="ko-KR" alt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7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개월</a:t>
            </a:r>
          </a:p>
        </p:txBody>
      </p:sp>
      <p:pic>
        <p:nvPicPr>
          <p:cNvPr id="1019" name="그림 1018"/>
          <p:cNvPicPr>
            <a:picLocks noChangeAspect="1"/>
          </p:cNvPicPr>
          <p:nvPr/>
        </p:nvPicPr>
        <p:blipFill rotWithShape="1">
          <a:blip r:embed="rId15"/>
          <a:stretch>
            <a:fillRect/>
          </a:stretch>
        </p:blipFill>
        <p:spPr>
          <a:xfrm>
            <a:off x="5576887" y="8853488"/>
            <a:ext cx="4343400" cy="533400"/>
          </a:xfrm>
          <a:prstGeom prst="rect">
            <a:avLst/>
          </a:prstGeom>
        </p:spPr>
      </p:pic>
      <p:sp>
        <p:nvSpPr>
          <p:cNvPr id="1022" name="TextBox 1021"/>
          <p:cNvSpPr txBox="1"/>
          <p:nvPr/>
        </p:nvSpPr>
        <p:spPr>
          <a:xfrm>
            <a:off x="5576888" y="9386888"/>
            <a:ext cx="4495800" cy="38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●참여인원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: 2,040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명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(102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/ 1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명 기준</a:t>
            </a:r>
            <a:r>
              <a:rPr lang="EN-US" sz="1200" b="0" i="0" u="none" strike="noStrike">
                <a:solidFill>
                  <a:srgbClr val="000000"/>
                </a:solidFill>
                <a:latin typeface="바탕체"/>
                <a:ea typeface="바탕체"/>
              </a:rPr>
              <a:t>)</a:t>
            </a:r>
            <a:endParaRPr lang="ko-KR" altLang="en-US" sz="1200">
              <a:latin typeface="바탕체"/>
              <a:ea typeface="바탕체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4041457" y="8023861"/>
            <a:ext cx="4507231" cy="90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  <p:sp>
        <p:nvSpPr>
          <p:cNvPr id="1027" name="TextBox 1026"/>
          <p:cNvSpPr txBox="1"/>
          <p:nvPr/>
        </p:nvSpPr>
        <p:spPr>
          <a:xfrm>
            <a:off x="776287" y="5912167"/>
            <a:ext cx="9601201" cy="140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200" b="1" i="0" u="none" strike="noStrike">
                <a:solidFill>
                  <a:srgbClr val="000000"/>
                </a:solidFill>
                <a:latin typeface="휴먼옛체"/>
                <a:ea typeface="휴먼옛체"/>
              </a:rPr>
              <a:t>2024</a:t>
            </a:r>
            <a:r>
              <a:rPr sz="4200" b="1" i="0" u="none" strike="noStrike">
                <a:solidFill>
                  <a:srgbClr val="000000"/>
                </a:solidFill>
                <a:latin typeface="휴먼옛체"/>
                <a:ea typeface="휴먼옛체"/>
              </a:rPr>
              <a:t>년 노인자원봉사활성화 지원사업</a:t>
            </a:r>
          </a:p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노인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자원봉사단</a:t>
            </a:r>
            <a:r>
              <a:rPr 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(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자원봉사자</a:t>
            </a:r>
            <a:r>
              <a:rPr 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) 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공개모집</a:t>
            </a:r>
          </a:p>
        </p:txBody>
      </p:sp>
      <p:sp>
        <p:nvSpPr>
          <p:cNvPr id="1028" name="TextBox 1027"/>
          <p:cNvSpPr txBox="1"/>
          <p:nvPr/>
        </p:nvSpPr>
        <p:spPr>
          <a:xfrm>
            <a:off x="1081087" y="8102917"/>
            <a:ext cx="8839201" cy="57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   </a:t>
            </a:r>
            <a:r>
              <a:rPr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참여대상 </a:t>
            </a:r>
            <a:r>
              <a:rPr lang="EN-US"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: </a:t>
            </a:r>
            <a:r>
              <a:rPr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사업참여일 기준 </a:t>
            </a:r>
            <a:r>
              <a:rPr 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60</a:t>
            </a:r>
            <a:r>
              <a:rPr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세 이상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(1964</a:t>
            </a:r>
            <a:r>
              <a:rPr lang="ko-KR" alt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년 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3</a:t>
            </a:r>
            <a:r>
              <a:rPr lang="ko-KR" alt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월 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12</a:t>
            </a:r>
            <a:r>
              <a:rPr lang="ko-KR" alt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일이전 출생자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)</a:t>
            </a:r>
          </a:p>
        </p:txBody>
      </p:sp>
      <p:sp>
        <p:nvSpPr>
          <p:cNvPr id="1030" name="TextBox 1029"/>
          <p:cNvSpPr txBox="1"/>
          <p:nvPr/>
        </p:nvSpPr>
        <p:spPr>
          <a:xfrm>
            <a:off x="5653087" y="12358688"/>
            <a:ext cx="4662489" cy="1222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2024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년 노인자원봉사에 참여하고자 하는 봉사단은 신청양식에 </a:t>
            </a:r>
            <a:r>
              <a:rPr lang="ko-KR" alt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       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의거하여 각 지역 수행기관에 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2024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년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월 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22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)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까지 신청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하여 주시기 바랍니다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. </a:t>
            </a:r>
          </a:p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●자세한 문의는 전남노인자원봉사지원센터 및 지역 수행기</a:t>
            </a:r>
            <a:r>
              <a:rPr lang="ko-KR" alt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관으로      문의하여 주시기 바랍니다</a:t>
            </a:r>
            <a:r>
              <a:rPr lang="en-US" altLang="ko-KR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.</a:t>
            </a:r>
          </a:p>
        </p:txBody>
      </p:sp>
      <p:pic>
        <p:nvPicPr>
          <p:cNvPr id="1032" name="그림 1031"/>
          <p:cNvPicPr>
            <a:picLocks noChangeAspect="1"/>
          </p:cNvPicPr>
          <p:nvPr/>
        </p:nvPicPr>
        <p:blipFill rotWithShape="1">
          <a:blip r:embed="rId16"/>
          <a:stretch>
            <a:fillRect/>
          </a:stretch>
        </p:blipFill>
        <p:spPr>
          <a:xfrm>
            <a:off x="5576888" y="10301288"/>
            <a:ext cx="4724400" cy="2057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114</Words>
  <Application>Microsoft Office PowerPoint</Application>
  <PresentationFormat>사용자 지정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?? ??</vt:lpstr>
      <vt:lpstr>굴림체</vt:lpstr>
      <vt:lpstr>맑은 고딕</vt:lpstr>
      <vt:lpstr>바탕체</vt:lpstr>
      <vt:lpstr>함초롬바탕</vt:lpstr>
      <vt:lpstr>해남체</vt:lpstr>
      <vt:lpstr>휴먼옛체</vt:lpstr>
      <vt:lpstr>Arial</vt:lpstr>
      <vt:lpstr>Calibri</vt:lpstr>
      <vt:lpstr>Office Theme</vt:lpstr>
      <vt:lpstr>PowerPoint 프레젠테이션</vt:lpstr>
    </vt:vector>
  </TitlesOfParts>
  <Manager/>
  <Company>officegen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72</cp:revision>
  <dcterms:created xsi:type="dcterms:W3CDTF">2024-02-01T16:17:33Z</dcterms:created>
  <dcterms:modified xsi:type="dcterms:W3CDTF">2024-03-12T06:14:59Z</dcterms:modified>
  <cp:version/>
</cp:coreProperties>
</file>