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-1092" y="-90"/>
      </p:cViewPr>
      <p:guideLst>
        <p:guide orient="horz" pos="215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presProps" Target="presProps.xml"  /><Relationship Id="rId19" Type="http://schemas.openxmlformats.org/officeDocument/2006/relationships/viewProps" Target="viewProps.xml"  /><Relationship Id="rId2" Type="http://schemas.openxmlformats.org/officeDocument/2006/relationships/slide" Target="slides/slide1.xml"  /><Relationship Id="rId20" Type="http://schemas.openxmlformats.org/officeDocument/2006/relationships/theme" Target="theme/theme1.xml"  /><Relationship Id="rId21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1.png"  /><Relationship Id="rId3" Type="http://schemas.openxmlformats.org/officeDocument/2006/relationships/image" Target="../media/image42.png"  /><Relationship Id="rId4" Type="http://schemas.openxmlformats.org/officeDocument/2006/relationships/image" Target="../media/image43.png"  /><Relationship Id="rId5" Type="http://schemas.openxmlformats.org/officeDocument/2006/relationships/image" Target="../media/image44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1.png"  /><Relationship Id="rId3" Type="http://schemas.openxmlformats.org/officeDocument/2006/relationships/image" Target="../media/image42.png"  /><Relationship Id="rId4" Type="http://schemas.openxmlformats.org/officeDocument/2006/relationships/image" Target="../media/image43.png"  /><Relationship Id="rId5" Type="http://schemas.openxmlformats.org/officeDocument/2006/relationships/image" Target="../media/image45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1.png"  /><Relationship Id="rId3" Type="http://schemas.openxmlformats.org/officeDocument/2006/relationships/image" Target="../media/image42.png"  /><Relationship Id="rId4" Type="http://schemas.openxmlformats.org/officeDocument/2006/relationships/image" Target="../media/image43.png"  /><Relationship Id="rId5" Type="http://schemas.openxmlformats.org/officeDocument/2006/relationships/image" Target="../media/image46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1.png"  /><Relationship Id="rId3" Type="http://schemas.openxmlformats.org/officeDocument/2006/relationships/image" Target="../media/image42.png"  /><Relationship Id="rId4" Type="http://schemas.openxmlformats.org/officeDocument/2006/relationships/image" Target="../media/image43.png"  /><Relationship Id="rId5" Type="http://schemas.openxmlformats.org/officeDocument/2006/relationships/image" Target="../media/image47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1.png"  /><Relationship Id="rId3" Type="http://schemas.openxmlformats.org/officeDocument/2006/relationships/image" Target="../media/image42.png"  /><Relationship Id="rId4" Type="http://schemas.openxmlformats.org/officeDocument/2006/relationships/image" Target="../media/image43.png"  /><Relationship Id="rId5" Type="http://schemas.openxmlformats.org/officeDocument/2006/relationships/image" Target="../media/image48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1.png"  /><Relationship Id="rId3" Type="http://schemas.openxmlformats.org/officeDocument/2006/relationships/image" Target="../media/image42.png"  /><Relationship Id="rId4" Type="http://schemas.openxmlformats.org/officeDocument/2006/relationships/image" Target="../media/image43.png"  /><Relationship Id="rId5" Type="http://schemas.openxmlformats.org/officeDocument/2006/relationships/image" Target="../media/image49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50.png"  /><Relationship Id="rId3" Type="http://schemas.openxmlformats.org/officeDocument/2006/relationships/image" Target="../media/image6.png"  /><Relationship Id="rId4" Type="http://schemas.openxmlformats.org/officeDocument/2006/relationships/image" Target="../media/image51.png"  /><Relationship Id="rId5" Type="http://schemas.openxmlformats.org/officeDocument/2006/relationships/image" Target="../media/image52.png"  /><Relationship Id="rId6" Type="http://schemas.openxmlformats.org/officeDocument/2006/relationships/image" Target="../media/image53.png"  /><Relationship Id="rId7" Type="http://schemas.openxmlformats.org/officeDocument/2006/relationships/image" Target="../media/image54.png"  /><Relationship Id="rId8" Type="http://schemas.openxmlformats.org/officeDocument/2006/relationships/image" Target="../media/image55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5.png"  /><Relationship Id="rId3" Type="http://schemas.openxmlformats.org/officeDocument/2006/relationships/image" Target="../media/image6.png"  /><Relationship Id="rId4" Type="http://schemas.openxmlformats.org/officeDocument/2006/relationships/image" Target="../media/image7.png"  /><Relationship Id="rId5" Type="http://schemas.openxmlformats.org/officeDocument/2006/relationships/image" Target="../media/image8.png"  /><Relationship Id="rId6" Type="http://schemas.openxmlformats.org/officeDocument/2006/relationships/image" Target="../media/image8.png"  /><Relationship Id="rId7" Type="http://schemas.openxmlformats.org/officeDocument/2006/relationships/image" Target="../media/image8.png"  /><Relationship Id="rId8" Type="http://schemas.openxmlformats.org/officeDocument/2006/relationships/image" Target="../media/image8.png"  /><Relationship Id="rId9" Type="http://schemas.openxmlformats.org/officeDocument/2006/relationships/image" Target="../media/image8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9.png"  /><Relationship Id="rId3" Type="http://schemas.openxmlformats.org/officeDocument/2006/relationships/image" Target="../media/image6.png"  /><Relationship Id="rId4" Type="http://schemas.openxmlformats.org/officeDocument/2006/relationships/image" Target="../media/image10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6.png"  /><Relationship Id="rId3" Type="http://schemas.openxmlformats.org/officeDocument/2006/relationships/image" Target="../media/image11.png"  /><Relationship Id="rId4" Type="http://schemas.openxmlformats.org/officeDocument/2006/relationships/image" Target="../media/image12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10" Type="http://schemas.openxmlformats.org/officeDocument/2006/relationships/image" Target="../media/image16.png"  /><Relationship Id="rId11" Type="http://schemas.openxmlformats.org/officeDocument/2006/relationships/image" Target="../media/image17.png"  /><Relationship Id="rId12" Type="http://schemas.openxmlformats.org/officeDocument/2006/relationships/image" Target="../media/image18.png"  /><Relationship Id="rId13" Type="http://schemas.openxmlformats.org/officeDocument/2006/relationships/image" Target="../media/image19.png"  /><Relationship Id="rId2" Type="http://schemas.openxmlformats.org/officeDocument/2006/relationships/image" Target="../media/image5.png"  /><Relationship Id="rId3" Type="http://schemas.openxmlformats.org/officeDocument/2006/relationships/image" Target="../media/image6.png"  /><Relationship Id="rId4" Type="http://schemas.openxmlformats.org/officeDocument/2006/relationships/image" Target="../media/image13.png"  /><Relationship Id="rId5" Type="http://schemas.openxmlformats.org/officeDocument/2006/relationships/image" Target="../media/image14.png"  /><Relationship Id="rId6" Type="http://schemas.openxmlformats.org/officeDocument/2006/relationships/image" Target="../media/image15.png"  /><Relationship Id="rId7" Type="http://schemas.openxmlformats.org/officeDocument/2006/relationships/image" Target="../media/image15.png"  /><Relationship Id="rId8" Type="http://schemas.openxmlformats.org/officeDocument/2006/relationships/image" Target="../media/image15.png"  /><Relationship Id="rId9" Type="http://schemas.openxmlformats.org/officeDocument/2006/relationships/image" Target="../media/image15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10" Type="http://schemas.openxmlformats.org/officeDocument/2006/relationships/image" Target="../media/image27.png"  /><Relationship Id="rId11" Type="http://schemas.openxmlformats.org/officeDocument/2006/relationships/image" Target="../media/image28.png"  /><Relationship Id="rId12" Type="http://schemas.openxmlformats.org/officeDocument/2006/relationships/image" Target="../media/image29.png"  /><Relationship Id="rId2" Type="http://schemas.openxmlformats.org/officeDocument/2006/relationships/image" Target="../media/image6.png"  /><Relationship Id="rId3" Type="http://schemas.openxmlformats.org/officeDocument/2006/relationships/image" Target="../media/image20.png"  /><Relationship Id="rId4" Type="http://schemas.openxmlformats.org/officeDocument/2006/relationships/image" Target="../media/image21.png"  /><Relationship Id="rId5" Type="http://schemas.openxmlformats.org/officeDocument/2006/relationships/image" Target="../media/image22.png"  /><Relationship Id="rId6" Type="http://schemas.openxmlformats.org/officeDocument/2006/relationships/image" Target="../media/image23.png"  /><Relationship Id="rId7" Type="http://schemas.openxmlformats.org/officeDocument/2006/relationships/image" Target="../media/image24.png"  /><Relationship Id="rId8" Type="http://schemas.openxmlformats.org/officeDocument/2006/relationships/image" Target="../media/image25.png"  /><Relationship Id="rId9" Type="http://schemas.openxmlformats.org/officeDocument/2006/relationships/image" Target="../media/image26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5.png"  /><Relationship Id="rId3" Type="http://schemas.openxmlformats.org/officeDocument/2006/relationships/image" Target="../media/image6.png"  /><Relationship Id="rId4" Type="http://schemas.openxmlformats.org/officeDocument/2006/relationships/image" Target="../media/image30.png"  /><Relationship Id="rId5" Type="http://schemas.openxmlformats.org/officeDocument/2006/relationships/image" Target="../media/image31.png"  /><Relationship Id="rId6" Type="http://schemas.openxmlformats.org/officeDocument/2006/relationships/image" Target="../media/image32.png"  /><Relationship Id="rId7" Type="http://schemas.openxmlformats.org/officeDocument/2006/relationships/image" Target="../media/image33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5.png"  /><Relationship Id="rId3" Type="http://schemas.openxmlformats.org/officeDocument/2006/relationships/image" Target="../media/image6.png"  /><Relationship Id="rId4" Type="http://schemas.openxmlformats.org/officeDocument/2006/relationships/image" Target="../media/image34.png"  /><Relationship Id="rId5" Type="http://schemas.openxmlformats.org/officeDocument/2006/relationships/image" Target="../media/image35.png"  /><Relationship Id="rId6" Type="http://schemas.openxmlformats.org/officeDocument/2006/relationships/image" Target="../media/image36.png"  /><Relationship Id="rId7" Type="http://schemas.openxmlformats.org/officeDocument/2006/relationships/image" Target="../media/image37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38.png"  /><Relationship Id="rId3" Type="http://schemas.openxmlformats.org/officeDocument/2006/relationships/image" Target="../media/image39.png"  /><Relationship Id="rId4" Type="http://schemas.openxmlformats.org/officeDocument/2006/relationships/image" Target="../media/image40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84200" y="571500"/>
            <a:ext cx="17703800" cy="76454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 rot="20760000">
            <a:off x="10668000" y="2616200"/>
            <a:ext cx="9436100" cy="3962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144000" y="3441700"/>
            <a:ext cx="8763000" cy="7797800"/>
          </a:xfrm>
          <a:prstGeom prst="rect">
            <a:avLst/>
          </a:prstGeom>
          <a:effectLst>
            <a:outerShdw blurRad="1665649" dist="719864" dir="2700000">
              <a:srgbClr val="000000">
                <a:alpha val="23000"/>
              </a:srgbClr>
            </a:outerShdw>
          </a:effectLst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358900" y="4445000"/>
            <a:ext cx="7772400" cy="381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308100" y="965200"/>
            <a:ext cx="12674600" cy="33401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83000"/>
              </a:lnSpc>
              <a:defRPr/>
            </a:pPr>
            <a:r>
              <a:rPr lang="ko-KR" altLang="en-US" sz="11000" b="0" i="0" u="none" strike="noStrike" spc="-600">
                <a:solidFill>
                  <a:srgbClr val="0082ff"/>
                </a:solidFill>
                <a:latin typeface="GangwonEduPower"/>
              </a:rPr>
              <a:t>팀 </a:t>
            </a:r>
            <a:r>
              <a:rPr lang="en-US" sz="11000" b="0" i="0" u="none" strike="noStrike" spc="-600">
                <a:solidFill>
                  <a:srgbClr val="0082ff"/>
                </a:solidFill>
                <a:latin typeface="GangwonEduPower"/>
              </a:rPr>
              <a:t>CT</a:t>
            </a:r>
            <a:endParaRPr lang="en-US" sz="11000" b="0" i="0" u="none" strike="noStrike" spc="-600">
              <a:solidFill>
                <a:srgbClr val="0082ff"/>
              </a:solidFill>
              <a:latin typeface="GangwonEduPower"/>
            </a:endParaRPr>
          </a:p>
          <a:p>
            <a:pPr lvl="0" algn="l">
              <a:lnSpc>
                <a:spcPct val="83000"/>
              </a:lnSpc>
              <a:defRPr/>
            </a:pPr>
            <a:r>
              <a:rPr lang="ko-KR" sz="11000" b="0" i="0" u="none" strike="noStrike" spc="-600">
                <a:solidFill>
                  <a:srgbClr val="222222"/>
                </a:solidFill>
                <a:ea typeface="GangwonEduPower"/>
              </a:rPr>
              <a:t>활동</a:t>
            </a:r>
            <a:r>
              <a:rPr lang="en-US" sz="11000" b="0" i="0" u="none" strike="noStrike" spc="-600">
                <a:solidFill>
                  <a:srgbClr val="222222"/>
                </a:solidFill>
                <a:latin typeface="GangwonEduPower"/>
              </a:rPr>
              <a:t> </a:t>
            </a:r>
            <a:r>
              <a:rPr lang="ko-KR" sz="11000" b="0" i="0" u="none" strike="noStrike" spc="-600">
                <a:solidFill>
                  <a:srgbClr val="222222"/>
                </a:solidFill>
                <a:ea typeface="GangwonEduPower"/>
              </a:rPr>
              <a:t>보고</a:t>
            </a:r>
            <a:endParaRPr lang="ko-KR" sz="11000" b="0" i="0" u="none" strike="noStrike" spc="-600">
              <a:solidFill>
                <a:srgbClr val="222222"/>
              </a:solidFill>
              <a:ea typeface="GangwonEduPowe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58900" y="5016500"/>
            <a:ext cx="7416800" cy="533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조원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:  </a:t>
            </a:r>
            <a:r>
              <a:rPr lang="en-US" altLang="en-US" sz="3000" b="0" i="0" u="none" strike="noStrike">
                <a:solidFill>
                  <a:srgbClr val="222222"/>
                </a:solidFill>
                <a:ea typeface="Pretendard Black"/>
              </a:rPr>
              <a:t>1320</a:t>
            </a:r>
            <a:r>
              <a:rPr lang="ko-KR" altLang="en-US" sz="3000" b="0" i="0" u="none" strike="noStrike">
                <a:solidFill>
                  <a:srgbClr val="222222"/>
                </a:solidFill>
                <a:ea typeface="Pretendard Black"/>
              </a:rPr>
              <a:t>이태민</a:t>
            </a:r>
            <a:r>
              <a:rPr lang="en-US" altLang="en-US" sz="3000" b="0" i="0" u="none" strike="noStrike">
                <a:solidFill>
                  <a:srgbClr val="222222"/>
                </a:solidFill>
                <a:ea typeface="Pretendard Black"/>
              </a:rPr>
              <a:t>, 1415</a:t>
            </a:r>
            <a:r>
              <a:rPr lang="ko-KR" altLang="en-US" sz="3000" b="0" i="0" u="none" strike="noStrike">
                <a:solidFill>
                  <a:srgbClr val="222222"/>
                </a:solidFill>
                <a:ea typeface="Pretendard Black"/>
              </a:rPr>
              <a:t>임경호</a:t>
            </a:r>
            <a:r>
              <a:rPr lang="en-US" altLang="en-US" sz="3000" b="0" i="0" u="none" strike="noStrike">
                <a:solidFill>
                  <a:srgbClr val="222222"/>
                </a:solidFill>
                <a:ea typeface="Pretendard Black"/>
              </a:rPr>
              <a:t>,</a:t>
            </a:r>
            <a:endParaRPr lang="en-US" altLang="en-US" sz="3000" b="0" i="0" u="none" strike="noStrike">
              <a:solidFill>
                <a:srgbClr val="222222"/>
              </a:solidFill>
              <a:ea typeface="Pretendard Black"/>
            </a:endParaRPr>
          </a:p>
          <a:p>
            <a:pPr lvl="0" algn="l">
              <a:lnSpc>
                <a:spcPct val="99600"/>
              </a:lnSpc>
              <a:defRPr/>
            </a:pPr>
            <a:r>
              <a:rPr lang="en-US" altLang="en-US" sz="3000" b="0" i="0" u="none" strike="noStrike">
                <a:solidFill>
                  <a:srgbClr val="222222"/>
                </a:solidFill>
                <a:ea typeface="Pretendard Black"/>
              </a:rPr>
              <a:t>             1423</a:t>
            </a:r>
            <a:r>
              <a:rPr lang="ko-KR" altLang="en-US" sz="3000" b="0" i="0" u="none" strike="noStrike">
                <a:solidFill>
                  <a:srgbClr val="222222"/>
                </a:solidFill>
                <a:ea typeface="Pretendard Black"/>
              </a:rPr>
              <a:t>최미르</a:t>
            </a:r>
            <a:r>
              <a:rPr lang="en-US" altLang="en-US" sz="3000" b="0" i="0" u="none" strike="noStrike">
                <a:solidFill>
                  <a:srgbClr val="222222"/>
                </a:solidFill>
                <a:ea typeface="Pretendard Black"/>
              </a:rPr>
              <a:t>, 1718</a:t>
            </a:r>
            <a:r>
              <a:rPr lang="ko-KR" altLang="en-US" sz="3000" b="0" i="0" u="none" strike="noStrike">
                <a:solidFill>
                  <a:srgbClr val="222222"/>
                </a:solidFill>
                <a:ea typeface="Pretendard Black"/>
              </a:rPr>
              <a:t>최시온</a:t>
            </a:r>
            <a:endParaRPr lang="ko-KR" altLang="en-US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58900" y="4495800"/>
            <a:ext cx="7416800" cy="533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팀장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: </a:t>
            </a:r>
            <a:r>
              <a:rPr lang="en-US" altLang="en-US" sz="3000" b="0" i="0" u="none" strike="noStrike">
                <a:solidFill>
                  <a:srgbClr val="222222"/>
                </a:solidFill>
                <a:latin typeface="Pretendard Black"/>
              </a:rPr>
              <a:t>1402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김도경</a:t>
            </a:r>
            <a:endParaRPr lang="ko-KR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841500" y="1600200"/>
            <a:ext cx="16141700" cy="13055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790700" y="1854200"/>
            <a:ext cx="15938500" cy="12547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2235200" y="2324100"/>
            <a:ext cx="15214600" cy="75692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622300" y="228600"/>
            <a:ext cx="5524500" cy="1422400"/>
          </a:xfrm>
          <a:prstGeom prst="rect">
            <a:avLst/>
          </a:prstGeom>
        </p:spPr>
        <p:txBody>
          <a:bodyPr anchor="t" rtlCol="false" lIns="0" tIns="0" rIns="0" bIns="0"/>
          <a:lstStyle/>
          <a:p>
            <a:pPr algn="l" lvl="0">
              <a:lnSpc>
                <a:spcPct val="99600"/>
              </a:lnSpc>
            </a:pP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3D</a:t>
            </a:r>
            <a:r>
              <a:rPr lang="ko-KR" sz="8000" b="false" i="false" u="none" strike="noStrike" spc="-400">
                <a:solidFill>
                  <a:srgbClr val="FFFFFF"/>
                </a:solidFill>
                <a:ea typeface="GangwonEduPower"/>
              </a:rPr>
              <a:t>모델링</a:t>
            </a: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 -2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841500" y="1600200"/>
            <a:ext cx="16141700" cy="13055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790700" y="1854200"/>
            <a:ext cx="15938500" cy="12547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2057400" y="2794000"/>
            <a:ext cx="15417800" cy="76708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622300" y="228600"/>
            <a:ext cx="5524500" cy="1409700"/>
          </a:xfrm>
          <a:prstGeom prst="rect">
            <a:avLst/>
          </a:prstGeom>
        </p:spPr>
        <p:txBody>
          <a:bodyPr anchor="t" rtlCol="false" lIns="0" tIns="0" rIns="0" bIns="0"/>
          <a:lstStyle/>
          <a:p>
            <a:pPr algn="l" lvl="0">
              <a:lnSpc>
                <a:spcPct val="99600"/>
              </a:lnSpc>
            </a:pP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3D</a:t>
            </a:r>
            <a:r>
              <a:rPr lang="ko-KR" sz="8000" b="false" i="false" u="none" strike="noStrike" spc="-400">
                <a:solidFill>
                  <a:srgbClr val="FFFFFF"/>
                </a:solidFill>
                <a:ea typeface="GangwonEduPower"/>
              </a:rPr>
              <a:t>모델링</a:t>
            </a: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 -3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841500" y="1600200"/>
            <a:ext cx="16141700" cy="13055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790700" y="1854200"/>
            <a:ext cx="15938500" cy="12547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2159000" y="2743200"/>
            <a:ext cx="15824200" cy="78740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622300" y="228600"/>
            <a:ext cx="5524500" cy="1409700"/>
          </a:xfrm>
          <a:prstGeom prst="rect">
            <a:avLst/>
          </a:prstGeom>
        </p:spPr>
        <p:txBody>
          <a:bodyPr anchor="t" rtlCol="false" lIns="0" tIns="0" rIns="0" bIns="0"/>
          <a:lstStyle/>
          <a:p>
            <a:pPr algn="l" lvl="0">
              <a:lnSpc>
                <a:spcPct val="99600"/>
              </a:lnSpc>
            </a:pP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3D</a:t>
            </a:r>
            <a:r>
              <a:rPr lang="ko-KR" sz="8000" b="false" i="false" u="none" strike="noStrike" spc="-400">
                <a:solidFill>
                  <a:srgbClr val="FFFFFF"/>
                </a:solidFill>
                <a:ea typeface="GangwonEduPower"/>
              </a:rPr>
              <a:t>모델링</a:t>
            </a: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 -4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841500" y="1600200"/>
            <a:ext cx="16141700" cy="13055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790700" y="1854200"/>
            <a:ext cx="15938500" cy="12547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2159000" y="2463800"/>
            <a:ext cx="15201900" cy="88646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622300" y="228600"/>
            <a:ext cx="5524500" cy="1409700"/>
          </a:xfrm>
          <a:prstGeom prst="rect">
            <a:avLst/>
          </a:prstGeom>
        </p:spPr>
        <p:txBody>
          <a:bodyPr anchor="t" rtlCol="false" lIns="0" tIns="0" rIns="0" bIns="0"/>
          <a:lstStyle/>
          <a:p>
            <a:pPr algn="l" lvl="0">
              <a:lnSpc>
                <a:spcPct val="99600"/>
              </a:lnSpc>
            </a:pP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3D</a:t>
            </a:r>
            <a:r>
              <a:rPr lang="ko-KR" sz="8000" b="false" i="false" u="none" strike="noStrike" spc="-400">
                <a:solidFill>
                  <a:srgbClr val="FFFFFF"/>
                </a:solidFill>
                <a:ea typeface="GangwonEduPower"/>
              </a:rPr>
              <a:t>모델링</a:t>
            </a: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 -5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841500" y="1600200"/>
            <a:ext cx="16141700" cy="13055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790700" y="1854200"/>
            <a:ext cx="15938500" cy="12547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2374900" y="2349500"/>
            <a:ext cx="14859000" cy="86614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622300" y="228600"/>
            <a:ext cx="5524500" cy="1409700"/>
          </a:xfrm>
          <a:prstGeom prst="rect">
            <a:avLst/>
          </a:prstGeom>
        </p:spPr>
        <p:txBody>
          <a:bodyPr anchor="t" rtlCol="false" lIns="0" tIns="0" rIns="0" bIns="0"/>
          <a:lstStyle/>
          <a:p>
            <a:pPr algn="l" lvl="0">
              <a:lnSpc>
                <a:spcPct val="99600"/>
              </a:lnSpc>
            </a:pP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3D</a:t>
            </a:r>
            <a:r>
              <a:rPr lang="ko-KR" sz="8000" b="false" i="false" u="none" strike="noStrike" spc="-400">
                <a:solidFill>
                  <a:srgbClr val="FFFFFF"/>
                </a:solidFill>
                <a:ea typeface="GangwonEduPower"/>
              </a:rPr>
              <a:t>모델링</a:t>
            </a: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 -6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841500" y="1600200"/>
            <a:ext cx="16141700" cy="13055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790700" y="1854200"/>
            <a:ext cx="15938500" cy="12547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2400300" y="2324100"/>
            <a:ext cx="14909800" cy="86995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622300" y="228600"/>
            <a:ext cx="5524500" cy="1409700"/>
          </a:xfrm>
          <a:prstGeom prst="rect">
            <a:avLst/>
          </a:prstGeom>
        </p:spPr>
        <p:txBody>
          <a:bodyPr anchor="t" rtlCol="false" lIns="0" tIns="0" rIns="0" bIns="0"/>
          <a:lstStyle/>
          <a:p>
            <a:pPr algn="l" lvl="0">
              <a:lnSpc>
                <a:spcPct val="99600"/>
              </a:lnSpc>
            </a:pP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3D</a:t>
            </a:r>
            <a:r>
              <a:rPr lang="ko-KR" sz="8000" b="false" i="false" u="none" strike="noStrike" spc="-400">
                <a:solidFill>
                  <a:srgbClr val="FFFFFF"/>
                </a:solidFill>
                <a:ea typeface="GangwonEduPower"/>
              </a:rPr>
              <a:t>모델링</a:t>
            </a:r>
            <a:r>
              <a:rPr lang="en-US" sz="8000" b="false" i="false" u="none" strike="noStrike" spc="-400">
                <a:solidFill>
                  <a:srgbClr val="FFFFFF"/>
                </a:solidFill>
                <a:latin typeface="GangwonEduPower"/>
              </a:rPr>
              <a:t> -7</a:t>
            </a:r>
          </a:p>
        </p:txBody>
      </p:sp>
    </p:spTree>
  </p:cSld>
  <p:clrMapOvr>
    <a:masterClrMapping/>
  </p:clrMapOvr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12000000">
            <a:off x="-1130300" y="8674100"/>
            <a:ext cx="6819900" cy="2857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 rot="12000000">
            <a:off x="12484100" y="-1028700"/>
            <a:ext cx="6819900" cy="2857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95400" y="1117600"/>
            <a:ext cx="15697200" cy="8051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 rot="20940000">
            <a:off x="4546600" y="3695700"/>
            <a:ext cx="1346200" cy="3886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 rot="660000">
            <a:off x="12192000" y="3695700"/>
            <a:ext cx="1346200" cy="38862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562100" y="1371600"/>
            <a:ext cx="15163800" cy="75565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8216900" y="571500"/>
            <a:ext cx="1854200" cy="23368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889500" y="4305300"/>
            <a:ext cx="8445500" cy="24257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83000"/>
              </a:lnSpc>
              <a:defRPr/>
            </a:pPr>
            <a:r>
              <a:rPr lang="ko-KR" altLang="en-US" sz="8000" b="0" i="0" u="none" strike="noStrike" spc="-400">
                <a:solidFill>
                  <a:srgbClr val="0082ff"/>
                </a:solidFill>
                <a:ea typeface="GangwonEduPower"/>
              </a:rPr>
              <a:t>발표를 들어주셔서 감사합니다</a:t>
            </a:r>
            <a:endParaRPr lang="ko-KR" altLang="en-US" sz="8000" b="0" i="0" u="none" strike="noStrike" spc="-400">
              <a:solidFill>
                <a:srgbClr val="0082ff"/>
              </a:solidFill>
              <a:ea typeface="GangwonEduPowe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946900" y="7048500"/>
            <a:ext cx="4483100" cy="6096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최시온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,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최미르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,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임경호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,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이태민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,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김도경</a:t>
            </a:r>
            <a:endParaRPr lang="ko-KR" sz="2000" b="0" i="0" u="none" strike="noStrike">
              <a:solidFill>
                <a:srgbClr val="222222"/>
              </a:solidFill>
              <a:ea typeface="Pretendard Regular"/>
            </a:endParaRPr>
          </a:p>
        </p:txBody>
      </p:sp>
    </p:spTree>
  </p:cSld>
  <p:clrMapOvr>
    <a:masterClrMapping/>
  </p:clrMapOvr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-88900" y="0"/>
            <a:ext cx="18516600" cy="22987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5062200" y="7721600"/>
            <a:ext cx="3784600" cy="3606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70000" y="7962900"/>
            <a:ext cx="14058900" cy="2794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70000" y="6680200"/>
            <a:ext cx="14058900" cy="2794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70000" y="5219700"/>
            <a:ext cx="14058900" cy="2794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70000" y="4000500"/>
            <a:ext cx="14058900" cy="2794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270000" y="9156700"/>
            <a:ext cx="14058900" cy="2794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774700" y="5727700"/>
            <a:ext cx="3708400" cy="698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4000" b="0" i="0" u="none" strike="noStrike" spc="-100">
                <a:solidFill>
                  <a:srgbClr val="0082ff"/>
                </a:solidFill>
                <a:ea typeface="Pretendard Black"/>
              </a:rPr>
              <a:t>임경호</a:t>
            </a:r>
            <a:endParaRPr lang="ko-KR" sz="4000" b="0" i="0" u="none" strike="noStrike" spc="-100">
              <a:solidFill>
                <a:srgbClr val="0082ff"/>
              </a:solidFill>
              <a:ea typeface="Pretendard Black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74700" y="8356600"/>
            <a:ext cx="3708400" cy="698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4000" b="0" i="0" u="none" strike="noStrike" spc="-100">
                <a:solidFill>
                  <a:srgbClr val="0082ff"/>
                </a:solidFill>
                <a:ea typeface="Pretendard Black"/>
              </a:rPr>
              <a:t>최시온</a:t>
            </a:r>
            <a:endParaRPr lang="ko-KR" sz="4000" b="0" i="0" u="none" strike="noStrike" spc="-100">
              <a:solidFill>
                <a:srgbClr val="0082ff"/>
              </a:solidFill>
              <a:ea typeface="Pretendard Black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74700" y="4470400"/>
            <a:ext cx="3708400" cy="698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4000" b="0" i="0" u="none" strike="noStrike" spc="-100">
                <a:solidFill>
                  <a:srgbClr val="0082ff"/>
                </a:solidFill>
                <a:ea typeface="Pretendard Black"/>
              </a:rPr>
              <a:t>최미르</a:t>
            </a:r>
            <a:endParaRPr lang="ko-KR" sz="4000" b="0" i="0" u="none" strike="noStrike" spc="-100">
              <a:solidFill>
                <a:srgbClr val="0082ff"/>
              </a:solidFill>
              <a:ea typeface="Pretendard Black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5500" y="596900"/>
            <a:ext cx="9842500" cy="1422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83000"/>
              </a:lnSpc>
              <a:defRPr/>
            </a:pP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개인</a:t>
            </a:r>
            <a:r>
              <a:rPr lang="en-US" sz="8000" b="0" i="0" u="none" strike="noStrike" spc="-400">
                <a:solidFill>
                  <a:srgbClr val="ffffff"/>
                </a:solidFill>
                <a:latin typeface="GangwonEduPower"/>
              </a:rPr>
              <a:t> </a:t>
            </a: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역할</a:t>
            </a:r>
            <a:endParaRPr lang="ko-KR" sz="8000" b="0" i="0" u="none" strike="noStrike" spc="-400">
              <a:solidFill>
                <a:srgbClr val="ffffff"/>
              </a:solidFill>
              <a:ea typeface="GangwonEduPowe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66800" y="3289300"/>
            <a:ext cx="3098800" cy="698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4000" b="0" i="0" u="none" strike="noStrike" spc="-100">
                <a:solidFill>
                  <a:srgbClr val="0082ff"/>
                </a:solidFill>
                <a:ea typeface="Pretendard Black"/>
              </a:rPr>
              <a:t>김도경</a:t>
            </a:r>
            <a:endParaRPr lang="ko-KR" sz="4000" b="0" i="0" u="none" strike="noStrike" spc="-100">
              <a:solidFill>
                <a:srgbClr val="0082ff"/>
              </a:solidFill>
              <a:ea typeface="Pretendard Black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74700" y="7200900"/>
            <a:ext cx="3708400" cy="698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4000" b="0" i="0" u="none" strike="noStrike">
                <a:solidFill>
                  <a:srgbClr val="0082ff"/>
                </a:solidFill>
                <a:ea typeface="Pretendard Black"/>
              </a:rPr>
              <a:t>이태민</a:t>
            </a:r>
            <a:endParaRPr lang="ko-KR" sz="4000" b="0" i="0" u="none" strike="noStrike">
              <a:solidFill>
                <a:srgbClr val="0082ff"/>
              </a:solidFill>
              <a:ea typeface="Pretendard Black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695700" y="3289300"/>
            <a:ext cx="11112500" cy="698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팀장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및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자료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조사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및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의견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조율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과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보고서를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담당함</a:t>
            </a:r>
            <a:endParaRPr lang="ko-KR" sz="4000" b="0" i="0" u="none" strike="noStrike" spc="-100">
              <a:solidFill>
                <a:srgbClr val="000000"/>
              </a:solidFill>
              <a:ea typeface="Pretendard Black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581400" y="4470400"/>
            <a:ext cx="11112500" cy="698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자료조사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및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책을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조사함과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오류를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수정함</a:t>
            </a:r>
            <a:endParaRPr lang="ko-KR" sz="4000" b="0" i="0" u="none" strike="noStrike" spc="-100">
              <a:solidFill>
                <a:srgbClr val="000000"/>
              </a:solidFill>
              <a:ea typeface="Pretendard Black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632200" y="5727700"/>
            <a:ext cx="11112500" cy="698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자료조사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및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3D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모델링을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담당함</a:t>
            </a:r>
            <a:endParaRPr lang="ko-KR" sz="4000" b="0" i="0" u="none" strike="noStrike" spc="-100">
              <a:solidFill>
                <a:srgbClr val="000000"/>
              </a:solidFill>
              <a:ea typeface="Pretendard Black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124200" y="7162800"/>
            <a:ext cx="12712700" cy="698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자료조사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및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PPT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제작과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책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선정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팀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분위기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조절과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현장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조사</a:t>
            </a:r>
            <a:endParaRPr lang="ko-KR" sz="4000" b="0" i="0" u="none" strike="noStrike" spc="-100">
              <a:solidFill>
                <a:srgbClr val="000000"/>
              </a:solidFill>
              <a:ea typeface="Pretendard Black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644900" y="8356600"/>
            <a:ext cx="11112500" cy="698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자료조사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및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책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선정과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계획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담당함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현장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탐사와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팀장</a:t>
            </a:r>
            <a:r>
              <a:rPr lang="en-US" sz="4000" b="0" i="0" u="none" strike="noStrike" spc="-1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000" b="0" i="0" u="none" strike="noStrike" spc="-100">
                <a:solidFill>
                  <a:srgbClr val="000000"/>
                </a:solidFill>
                <a:ea typeface="Pretendard Black"/>
              </a:rPr>
              <a:t>보조</a:t>
            </a:r>
            <a:endParaRPr lang="ko-KR" sz="4000" b="0" i="0" u="none" strike="noStrike" spc="-100">
              <a:solidFill>
                <a:srgbClr val="000000"/>
              </a:solidFill>
              <a:ea typeface="Pretendard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84200" y="2095500"/>
            <a:ext cx="17106900" cy="8191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44600" y="6159500"/>
            <a:ext cx="15811500" cy="254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25500" y="596900"/>
            <a:ext cx="4483100" cy="1422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83000"/>
              </a:lnSpc>
              <a:defRPr/>
            </a:pP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목차</a:t>
            </a:r>
            <a:endParaRPr lang="ko-KR" sz="8000" b="0" i="0" u="none" strike="noStrike" spc="-400">
              <a:solidFill>
                <a:srgbClr val="ffffff"/>
              </a:solidFill>
              <a:ea typeface="GangwonEduPower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66800" y="3136900"/>
            <a:ext cx="4470400" cy="21717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en-US" sz="4500" b="0" i="0" u="none" strike="noStrike" spc="-200">
                <a:solidFill>
                  <a:srgbClr val="222222"/>
                </a:solidFill>
                <a:latin typeface="Pretendard Black"/>
              </a:rPr>
              <a:t>1</a:t>
            </a:r>
            <a:endParaRPr lang="en-US" sz="4500" b="0" i="0" u="none" strike="noStrike" spc="-200">
              <a:solidFill>
                <a:srgbClr val="222222"/>
              </a:solidFill>
              <a:latin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r>
              <a:rPr lang="ko-KR" sz="4500" b="0" i="0" u="none" strike="noStrike" spc="-200">
                <a:solidFill>
                  <a:srgbClr val="222222"/>
                </a:solidFill>
                <a:ea typeface="Pretendard Black"/>
              </a:rPr>
              <a:t>주제</a:t>
            </a:r>
            <a:r>
              <a:rPr lang="en-US" sz="4500" b="0" i="0" u="none" strike="noStrike" spc="-200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4500" b="0" i="0" u="none" strike="noStrike" spc="-200">
                <a:solidFill>
                  <a:srgbClr val="222222"/>
                </a:solidFill>
                <a:ea typeface="Pretendard Black"/>
              </a:rPr>
              <a:t>선정</a:t>
            </a:r>
            <a:r>
              <a:rPr lang="en-US" sz="4500" b="0" i="0" u="none" strike="noStrike" spc="-200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altLang="en-US" sz="4500" b="0" i="0" u="none" strike="noStrike" spc="-200">
                <a:solidFill>
                  <a:srgbClr val="222222"/>
                </a:solidFill>
                <a:latin typeface="Pretendard Black"/>
              </a:rPr>
              <a:t>및 </a:t>
            </a:r>
            <a:r>
              <a:rPr lang="ko-KR" sz="4500" b="0" i="0" u="none" strike="noStrike" spc="-200">
                <a:solidFill>
                  <a:srgbClr val="222222"/>
                </a:solidFill>
                <a:ea typeface="Pretendard Black"/>
              </a:rPr>
              <a:t>동기</a:t>
            </a:r>
            <a:endParaRPr lang="ko-KR" sz="4500" b="0" i="0" u="none" strike="noStrike" spc="-200">
              <a:solidFill>
                <a:srgbClr val="222222"/>
              </a:solidFill>
              <a:ea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endParaRPr lang="en-US" sz="4500" b="0" i="0" u="none" strike="noStrike" spc="-200">
              <a:solidFill>
                <a:srgbClr val="0082ff"/>
              </a:solidFill>
              <a:latin typeface="Pretendard Black"/>
              <a:ea typeface="Pretendard Black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175500" y="3136900"/>
            <a:ext cx="3594100" cy="14859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en-US" sz="4500" b="0" i="0" u="none" strike="noStrike" spc="-200">
                <a:solidFill>
                  <a:srgbClr val="222222"/>
                </a:solidFill>
                <a:latin typeface="Pretendard Black"/>
              </a:rPr>
              <a:t>2</a:t>
            </a:r>
            <a:endParaRPr lang="en-US" sz="4500" b="0" i="0" u="none" strike="noStrike" spc="-200">
              <a:solidFill>
                <a:srgbClr val="222222"/>
              </a:solidFill>
              <a:latin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r>
              <a:rPr lang="ko-KR" sz="4500" b="0" i="0" u="none" strike="noStrike" spc="-200">
                <a:solidFill>
                  <a:srgbClr val="222222"/>
                </a:solidFill>
                <a:ea typeface="Pretendard Black"/>
              </a:rPr>
              <a:t>계획하기</a:t>
            </a:r>
            <a:endParaRPr lang="ko-KR" sz="4500" b="0" i="0" u="none" strike="noStrike" spc="-200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547600" y="3136900"/>
            <a:ext cx="4902200" cy="21717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en-US" sz="4500" b="0" i="0" u="none" strike="noStrike" spc="-200">
                <a:solidFill>
                  <a:srgbClr val="222222"/>
                </a:solidFill>
                <a:latin typeface="Pretendard Black"/>
              </a:rPr>
              <a:t>3</a:t>
            </a:r>
            <a:endParaRPr lang="en-US" sz="4500" b="0" i="0" u="none" strike="noStrike" spc="-200">
              <a:solidFill>
                <a:srgbClr val="222222"/>
              </a:solidFill>
              <a:latin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r>
              <a:rPr lang="ko-KR" sz="4500" b="0" i="0" u="none" strike="noStrike" spc="-200">
                <a:solidFill>
                  <a:srgbClr val="222222"/>
                </a:solidFill>
                <a:ea typeface="Pretendard Black"/>
              </a:rPr>
              <a:t>학교</a:t>
            </a:r>
            <a:r>
              <a:rPr lang="ko-KR" altLang="en-US" sz="4500" b="0" i="0" u="none" strike="noStrike" spc="-200">
                <a:solidFill>
                  <a:srgbClr val="222222"/>
                </a:solidFill>
                <a:ea typeface="Pretendard Black"/>
              </a:rPr>
              <a:t> 주변</a:t>
            </a:r>
            <a:r>
              <a:rPr lang="en-US" sz="4500" b="0" i="0" u="none" strike="noStrike" spc="-200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4500" b="0" i="0" u="none" strike="noStrike" spc="-200">
                <a:solidFill>
                  <a:srgbClr val="222222"/>
                </a:solidFill>
                <a:ea typeface="Pretendard Black"/>
              </a:rPr>
              <a:t>낙후지역</a:t>
            </a:r>
            <a:endParaRPr lang="ko-KR" sz="4500" b="0" i="0" u="none" strike="noStrike" spc="-200">
              <a:solidFill>
                <a:srgbClr val="222222"/>
              </a:solidFill>
              <a:ea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r>
              <a:rPr lang="ko-KR" sz="4500" b="0" i="0" u="none" strike="noStrike" spc="-200">
                <a:solidFill>
                  <a:srgbClr val="222222"/>
                </a:solidFill>
                <a:ea typeface="Pretendard Black"/>
              </a:rPr>
              <a:t>조사하기</a:t>
            </a:r>
            <a:endParaRPr lang="ko-KR" sz="4500" b="0" i="0" u="none" strike="noStrike" spc="-200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803400" y="6908800"/>
            <a:ext cx="3594100" cy="21717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en-US" sz="4500" b="0" i="0" u="none" strike="noStrike" spc="-200">
                <a:solidFill>
                  <a:srgbClr val="222222"/>
                </a:solidFill>
                <a:latin typeface="Pretendard Black"/>
              </a:rPr>
              <a:t>4</a:t>
            </a:r>
            <a:endParaRPr lang="en-US" sz="4500" b="0" i="0" u="none" strike="noStrike" spc="-200">
              <a:solidFill>
                <a:srgbClr val="222222"/>
              </a:solidFill>
              <a:latin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r>
              <a:rPr lang="ko-KR" sz="4500" b="0" i="0" u="none" strike="noStrike" spc="-200">
                <a:solidFill>
                  <a:srgbClr val="222222"/>
                </a:solidFill>
                <a:ea typeface="Pretendard Black"/>
              </a:rPr>
              <a:t>해외</a:t>
            </a:r>
            <a:r>
              <a:rPr lang="en-US" sz="4500" b="0" i="0" u="none" strike="noStrike" spc="-200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4500" b="0" i="0" u="none" strike="noStrike" spc="-200">
                <a:solidFill>
                  <a:srgbClr val="222222"/>
                </a:solidFill>
                <a:ea typeface="Pretendard Black"/>
              </a:rPr>
              <a:t>사례</a:t>
            </a:r>
            <a:r>
              <a:rPr lang="en-US" sz="4500" b="0" i="0" u="none" strike="noStrike" spc="-200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4500" b="0" i="0" u="none" strike="noStrike" spc="-200">
                <a:solidFill>
                  <a:srgbClr val="222222"/>
                </a:solidFill>
                <a:ea typeface="Pretendard Black"/>
              </a:rPr>
              <a:t>조사하기</a:t>
            </a:r>
            <a:endParaRPr lang="ko-KR" sz="4500" b="0" i="0" u="none" strike="noStrike" spc="-200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175500" y="6908800"/>
            <a:ext cx="3594100" cy="21717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en-US" sz="4500" b="0" i="0" u="none" strike="noStrike" spc="-200">
                <a:solidFill>
                  <a:srgbClr val="222222"/>
                </a:solidFill>
                <a:latin typeface="Pretendard Black"/>
              </a:rPr>
              <a:t>5</a:t>
            </a:r>
            <a:endParaRPr lang="en-US" sz="4500" b="0" i="0" u="none" strike="noStrike" spc="-200">
              <a:solidFill>
                <a:srgbClr val="222222"/>
              </a:solidFill>
              <a:latin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r>
              <a:rPr lang="en-US" sz="4500" b="0" i="0" u="none" strike="noStrike" spc="-200">
                <a:solidFill>
                  <a:srgbClr val="000000"/>
                </a:solidFill>
                <a:latin typeface="Pretendard Black"/>
              </a:rPr>
              <a:t>3D</a:t>
            </a:r>
            <a:r>
              <a:rPr lang="ko-KR" sz="4500" b="0" i="0" u="none" strike="noStrike" spc="-200">
                <a:solidFill>
                  <a:srgbClr val="000000"/>
                </a:solidFill>
                <a:ea typeface="Pretendard Black"/>
              </a:rPr>
              <a:t>모델링</a:t>
            </a:r>
            <a:r>
              <a:rPr lang="en-US" sz="4500" b="0" i="0" u="none" strike="noStrike" spc="-2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altLang="en-US" sz="4500" b="0" i="0" u="none" strike="noStrike" spc="-200">
                <a:solidFill>
                  <a:srgbClr val="000000"/>
                </a:solidFill>
                <a:latin typeface="Pretendard Black"/>
              </a:rPr>
              <a:t>설계</a:t>
            </a:r>
            <a:r>
              <a:rPr lang="ko-KR" sz="4500" b="0" i="0" u="none" strike="noStrike" spc="-200">
                <a:solidFill>
                  <a:srgbClr val="000000"/>
                </a:solidFill>
                <a:ea typeface="Pretendard Black"/>
              </a:rPr>
              <a:t>와</a:t>
            </a:r>
            <a:r>
              <a:rPr lang="en-US" sz="4500" b="0" i="0" u="none" strike="noStrike" spc="-200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4500" b="0" i="0" u="none" strike="noStrike" spc="-200">
                <a:solidFill>
                  <a:srgbClr val="000000"/>
                </a:solidFill>
                <a:ea typeface="Pretendard Black"/>
              </a:rPr>
              <a:t>제작</a:t>
            </a:r>
            <a:endParaRPr lang="ko-KR" sz="4500" b="0" i="0" u="none" strike="noStrike" spc="-200">
              <a:solidFill>
                <a:srgbClr val="000000"/>
              </a:solidFill>
              <a:ea typeface="Pretendard Black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547600" y="6908800"/>
            <a:ext cx="3594100" cy="14859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en-US" sz="4500" b="0" i="0" u="none" strike="noStrike" spc="-200">
                <a:solidFill>
                  <a:srgbClr val="222222"/>
                </a:solidFill>
                <a:latin typeface="Pretendard Black"/>
              </a:rPr>
              <a:t>6</a:t>
            </a:r>
            <a:endParaRPr lang="en-US" sz="4500" b="0" i="0" u="none" strike="noStrike" spc="-200">
              <a:solidFill>
                <a:srgbClr val="222222"/>
              </a:solidFill>
              <a:latin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r>
              <a:rPr lang="ko-KR" sz="4500" b="0" i="0" u="none" strike="noStrike" spc="-200">
                <a:solidFill>
                  <a:srgbClr val="222222"/>
                </a:solidFill>
                <a:ea typeface="Pretendard Black"/>
              </a:rPr>
              <a:t>활동</a:t>
            </a:r>
            <a:r>
              <a:rPr lang="ko-KR" altLang="en-US" sz="4500" b="0" i="0" u="none" strike="noStrike" spc="-200">
                <a:solidFill>
                  <a:srgbClr val="222222"/>
                </a:solidFill>
                <a:ea typeface="Pretendard Black"/>
              </a:rPr>
              <a:t> 소감</a:t>
            </a:r>
            <a:endParaRPr lang="ko-KR" altLang="en-US" sz="4500" b="0" i="0" u="none" strike="noStrike" spc="-200">
              <a:solidFill>
                <a:srgbClr val="222222"/>
              </a:solidFill>
              <a:ea typeface="Pretendard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677400" y="952500"/>
            <a:ext cx="7518400" cy="8483600"/>
          </a:xfrm>
          <a:prstGeom prst="rect">
            <a:avLst/>
          </a:prstGeom>
        </p:spPr>
      </p:pic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825500" y="3187700"/>
          <a:ext cx="8699988" cy="11125200"/>
        </p:xfrm>
        <a:graphic>
          <a:graphicData uri="http://schemas.openxmlformats.org/drawingml/2006/table">
            <a:tbl>
              <a:tblGrid>
                <a:gridCol w="8699988"/>
              </a:tblGrid>
              <a:tr h="1219200">
                <a:tc>
                  <a:txBody>
                    <a:bodyPr vert="horz" lIns="19050" tIns="19050" rIns="19050" bIns="19050" anchor="ctr" anchorCtr="0"/>
                    <a:p>
                      <a:pPr lvl="0" algn="l">
                        <a:lnSpc>
                          <a:spcPct val="91714"/>
                        </a:lnSpc>
                        <a:defRPr/>
                      </a:pPr>
                      <a:r>
                        <a:rPr lang="ko-KR" sz="4800" b="0" i="0" u="none" strike="noStrike" spc="1300">
                          <a:solidFill>
                            <a:srgbClr val="ffffff"/>
                          </a:solidFill>
                          <a:ea typeface="GangwonEduPower"/>
                        </a:rPr>
                        <a:t>젠트리피키에션</a:t>
                      </a:r>
                      <a:r>
                        <a:rPr lang="en-US" sz="4800" b="0" i="0" u="none" strike="noStrike" spc="1300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4800" b="0" i="0" u="none" strike="noStrike" spc="1300">
                          <a:solidFill>
                            <a:srgbClr val="ffffff"/>
                          </a:solidFill>
                          <a:ea typeface="GangwonEduPower"/>
                        </a:rPr>
                        <a:t>선정까닭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9046" cap="flat" cmpd="sng" algn="ctr">
                      <a:solidFill>
                        <a:srgbClr val="ffff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9046" cap="flat" cmpd="sng" algn="ctr">
                      <a:solidFill>
                        <a:srgbClr val="ffff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906000">
                <a:tc>
                  <a:txBody>
                    <a:bodyPr vert="horz" lIns="19050" tIns="19050" rIns="19050" bIns="19050" anchor="ctr" anchorCtr="0"/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우리학교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주변에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낙후된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지역이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많아</a:t>
                      </a:r>
                      <a:endParaRPr lang="ko-KR" sz="3200" b="0" i="0" u="none" strike="noStrike">
                        <a:solidFill>
                          <a:srgbClr val="ffffff"/>
                        </a:solidFill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우리학교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낙후된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지역을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조사해보고</a:t>
                      </a:r>
                      <a:endParaRPr lang="ko-KR" sz="3200" b="0" i="0" u="none" strike="noStrike">
                        <a:solidFill>
                          <a:srgbClr val="ffffff"/>
                        </a:solidFill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3D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모델링으로</a:t>
                      </a:r>
                      <a:endParaRPr lang="ko-KR" sz="3200" b="0" i="0" u="none" strike="noStrike">
                        <a:solidFill>
                          <a:srgbClr val="ffffff"/>
                        </a:solidFill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직접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낙후된곳을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문화적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상업적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시설이</a:t>
                      </a:r>
                      <a:endParaRPr lang="ko-KR" sz="3200" b="0" i="0" u="none" strike="noStrike">
                        <a:solidFill>
                          <a:srgbClr val="ffffff"/>
                        </a:solidFill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많이들어와</a:t>
                      </a:r>
                      <a:endParaRPr lang="ko-KR" sz="3200" b="0" i="0" u="none" strike="noStrike">
                        <a:solidFill>
                          <a:srgbClr val="ffffff"/>
                        </a:solidFill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새로운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신도시로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개발해보며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우리지역과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학교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주변을</a:t>
                      </a:r>
                      <a:endParaRPr lang="ko-KR" sz="3200" b="0" i="0" u="none" strike="noStrike">
                        <a:solidFill>
                          <a:srgbClr val="ffffff"/>
                        </a:solidFill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개선해보기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위해</a:t>
                      </a:r>
                      <a:r>
                        <a:rPr lang="en-US" sz="3200" b="0" i="0" u="none" strike="noStrike">
                          <a:solidFill>
                            <a:srgbClr val="ffffff"/>
                          </a:solidFill>
                          <a:latin typeface="GangwonEduPower"/>
                        </a:rPr>
                        <a:t> 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선</a:t>
                      </a:r>
                      <a:r>
                        <a:rPr lang="ko-KR" altLang="en-US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정하</a:t>
                      </a:r>
                      <a:r>
                        <a:rPr lang="ko-KR" sz="3200" b="0" i="0" u="none" strike="noStrike">
                          <a:solidFill>
                            <a:srgbClr val="ffffff"/>
                          </a:solidFill>
                          <a:ea typeface="GangwonEduPower"/>
                        </a:rPr>
                        <a:t>였다</a:t>
                      </a:r>
                      <a:endParaRPr lang="ko-KR" sz="3200" b="0" i="0" u="none" strike="noStrike">
                        <a:solidFill>
                          <a:srgbClr val="ffffff"/>
                        </a:solidFill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endParaRPr lang="en-US" sz="3200" b="0" i="0" u="none" strike="noStrike">
                        <a:solidFill>
                          <a:srgbClr val="ffffff"/>
                        </a:solidFill>
                        <a:latin typeface="GangwonEduPower"/>
                        <a:ea typeface="GangwonEduPower"/>
                      </a:endParaRPr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9046" cap="flat" cmpd="sng" algn="ctr">
                      <a:solidFill>
                        <a:srgbClr val="ffff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9046" cap="flat" cmpd="sng" algn="ctr">
                      <a:solidFill>
                        <a:srgbClr val="ffff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677400" y="3568700"/>
            <a:ext cx="7518400" cy="40386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825500" y="596900"/>
            <a:ext cx="4394200" cy="14097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99600"/>
              </a:lnSpc>
              <a:defRPr/>
            </a:pP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선정</a:t>
            </a:r>
            <a:r>
              <a:rPr lang="en-US" sz="8000" b="0" i="0" u="none" strike="noStrike" spc="-400">
                <a:solidFill>
                  <a:srgbClr val="ffffff"/>
                </a:solidFill>
                <a:latin typeface="GangwonEduPower"/>
              </a:rPr>
              <a:t> </a:t>
            </a: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동기</a:t>
            </a:r>
            <a:endParaRPr lang="ko-KR" sz="8000" b="0" i="0" u="none" strike="noStrike" spc="-400">
              <a:solidFill>
                <a:srgbClr val="ffffff"/>
              </a:solidFill>
              <a:ea typeface="GangwonEduPowe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303000" y="1168400"/>
            <a:ext cx="4152900" cy="7112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ko-KR" sz="4000" b="0" i="0" u="none" strike="noStrike">
                <a:solidFill>
                  <a:srgbClr val="c2c2c2"/>
                </a:solidFill>
                <a:ea typeface="GangwonEduPower"/>
              </a:rPr>
              <a:t>홍일일보</a:t>
            </a:r>
            <a:endParaRPr lang="ko-KR" sz="4000" b="0" i="0" u="none" strike="noStrike">
              <a:solidFill>
                <a:srgbClr val="c2c2c2"/>
              </a:solidFill>
              <a:ea typeface="GangwonEduPowe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303000" y="7861300"/>
            <a:ext cx="4152900" cy="1422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ko-KR" sz="4000" b="0" i="0" u="none" strike="noStrike">
                <a:solidFill>
                  <a:srgbClr val="c2c2c2"/>
                </a:solidFill>
                <a:ea typeface="GangwonEduPower"/>
              </a:rPr>
              <a:t>출처</a:t>
            </a:r>
            <a:endParaRPr lang="ko-KR" sz="4000" b="0" i="0" u="none" strike="noStrike">
              <a:solidFill>
                <a:srgbClr val="c2c2c2"/>
              </a:solidFill>
              <a:ea typeface="GangwonEduPower"/>
            </a:endParaRPr>
          </a:p>
          <a:p>
            <a:pPr lvl="0" algn="ctr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c2c2c2"/>
                </a:solidFill>
                <a:latin typeface="GangwonEduPower"/>
              </a:rPr>
              <a:t>iStock</a:t>
            </a:r>
            <a:endParaRPr lang="en-US" sz="4000" b="0" i="0" u="none" strike="noStrike">
              <a:solidFill>
                <a:srgbClr val="c2c2c2"/>
              </a:solidFill>
              <a:latin typeface="GangwonEduPowe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-88900" y="0"/>
            <a:ext cx="18516600" cy="22987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6243300" y="5359400"/>
            <a:ext cx="1473200" cy="457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0" y="5626100"/>
            <a:ext cx="16560800" cy="203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260600" y="5410200"/>
            <a:ext cx="609600" cy="609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6286500" y="5410200"/>
            <a:ext cx="609600" cy="6096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0312400" y="5410200"/>
            <a:ext cx="609600" cy="6096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4325600" y="5410200"/>
            <a:ext cx="609600" cy="6096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14008100" y="3746500"/>
            <a:ext cx="1231900" cy="11557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9982200" y="3619500"/>
            <a:ext cx="1257300" cy="1333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5803900" y="3429000"/>
            <a:ext cx="1549400" cy="14732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2044700" y="3619500"/>
            <a:ext cx="1066800" cy="12827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825500" y="596900"/>
            <a:ext cx="9842500" cy="1422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83000"/>
              </a:lnSpc>
              <a:defRPr/>
            </a:pP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계획하기</a:t>
            </a:r>
            <a:endParaRPr lang="ko-KR" sz="8000" b="0" i="0" u="none" strike="noStrike" spc="-400">
              <a:solidFill>
                <a:srgbClr val="ffffff"/>
              </a:solidFill>
              <a:ea typeface="GangwonEduPower"/>
            </a:endParaRPr>
          </a:p>
        </p:txBody>
      </p:sp>
      <p:grpSp>
        <p:nvGrpSpPr>
          <p:cNvPr id="15" name="Group 15"/>
          <p:cNvGrpSpPr/>
          <p:nvPr/>
        </p:nvGrpSpPr>
        <p:grpSpPr>
          <a:xfrm rot="0">
            <a:off x="2147483648" y="2147483648"/>
            <a:ext cx="2147483648" cy="2147483648"/>
            <a:chOff x="0" y="0"/>
            <a:chExt cx="914400" cy="914400"/>
          </a:xfrm>
        </p:grpSpPr>
      </p:grpSp>
      <p:sp>
        <p:nvSpPr>
          <p:cNvPr id="16" name="TextBox 16"/>
          <p:cNvSpPr txBox="1"/>
          <p:nvPr/>
        </p:nvSpPr>
        <p:spPr>
          <a:xfrm>
            <a:off x="0" y="6578600"/>
            <a:ext cx="4038600" cy="9906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0082ff"/>
                </a:solidFill>
                <a:ea typeface="Pretendard Black"/>
              </a:rPr>
              <a:t>학교주변</a:t>
            </a:r>
            <a:r>
              <a:rPr lang="en-US" sz="3000" b="0" i="0" u="none" strike="noStrike">
                <a:solidFill>
                  <a:srgbClr val="0082ff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0082ff"/>
                </a:solidFill>
                <a:ea typeface="Pretendard Black"/>
              </a:rPr>
              <a:t>낙후지역</a:t>
            </a:r>
            <a:r>
              <a:rPr lang="en-US" sz="3000" b="0" i="0" u="none" strike="noStrike">
                <a:solidFill>
                  <a:srgbClr val="0082ff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0082ff"/>
                </a:solidFill>
                <a:ea typeface="Pretendard Black"/>
              </a:rPr>
              <a:t>조사</a:t>
            </a:r>
            <a:endParaRPr lang="ko-KR" sz="3000" b="0" i="0" u="none" strike="noStrike">
              <a:solidFill>
                <a:srgbClr val="0082ff"/>
              </a:solidFill>
              <a:ea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endParaRPr lang="ko-KR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95300" y="7759700"/>
            <a:ext cx="3530600" cy="10541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학교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주변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낙후지역을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사진찍고</a:t>
            </a:r>
            <a:endParaRPr lang="ko-KR" sz="2000" b="0" i="0" u="none" strike="noStrike">
              <a:solidFill>
                <a:srgbClr val="222222"/>
              </a:solidFill>
              <a:ea typeface="Pretendard Regular"/>
            </a:endParaRPr>
          </a:p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여러가지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조사해보며</a:t>
            </a:r>
            <a:endParaRPr lang="ko-KR" sz="2000" b="0" i="0" u="none" strike="noStrike">
              <a:solidFill>
                <a:srgbClr val="222222"/>
              </a:solidFill>
              <a:ea typeface="Pretendard Regular"/>
            </a:endParaRPr>
          </a:p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개선방안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탐구하기</a:t>
            </a:r>
            <a:endParaRPr lang="ko-KR" sz="2000" b="0" i="0" u="none" strike="noStrike">
              <a:solidFill>
                <a:srgbClr val="222222"/>
              </a:solidFill>
              <a:ea typeface="Pretendard Regular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813300" y="6413500"/>
            <a:ext cx="3556000" cy="9906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0082ff"/>
                </a:solidFill>
                <a:ea typeface="Pretendard Black"/>
              </a:rPr>
              <a:t>해외사례</a:t>
            </a:r>
            <a:r>
              <a:rPr lang="en-US" sz="3000" b="0" i="0" u="none" strike="noStrike">
                <a:solidFill>
                  <a:srgbClr val="0082ff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0082ff"/>
                </a:solidFill>
                <a:ea typeface="Pretendard Black"/>
              </a:rPr>
              <a:t>알아보기</a:t>
            </a:r>
            <a:endParaRPr lang="ko-KR" sz="3000" b="0" i="0" u="none" strike="noStrike">
              <a:solidFill>
                <a:srgbClr val="0082ff"/>
              </a:solidFill>
              <a:ea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endParaRPr lang="en-US" sz="3000" b="0" i="0" u="none" strike="noStrike">
              <a:solidFill>
                <a:srgbClr val="222222"/>
              </a:solidFill>
              <a:latin typeface="Pretendard Black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826000" y="7581900"/>
            <a:ext cx="3530600" cy="10541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이전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활동한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학교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주변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낙후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지역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조사한것을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소재로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3D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모델링의</a:t>
            </a:r>
            <a:endParaRPr lang="ko-KR" sz="2000" b="0" i="0" u="none" strike="noStrike">
              <a:solidFill>
                <a:srgbClr val="222222"/>
              </a:solidFill>
              <a:ea typeface="Pretendard Regular"/>
            </a:endParaRPr>
          </a:p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구도를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구상하기</a:t>
            </a:r>
            <a:endParaRPr lang="ko-KR" sz="2000" b="0" i="0" u="none" strike="noStrike">
              <a:solidFill>
                <a:srgbClr val="222222"/>
              </a:solidFill>
              <a:ea typeface="Pretendard Regular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839200" y="6413500"/>
            <a:ext cx="3556000" cy="9906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en-US" sz="3000" b="0" i="0" u="none" strike="noStrike">
                <a:solidFill>
                  <a:srgbClr val="0082ff"/>
                </a:solidFill>
                <a:latin typeface="Pretendard Black"/>
              </a:rPr>
              <a:t>3D </a:t>
            </a:r>
            <a:r>
              <a:rPr lang="ko-KR" sz="3000" b="0" i="0" u="none" strike="noStrike">
                <a:solidFill>
                  <a:srgbClr val="0082ff"/>
                </a:solidFill>
                <a:ea typeface="Pretendard Black"/>
              </a:rPr>
              <a:t>모델링</a:t>
            </a:r>
            <a:r>
              <a:rPr lang="en-US" sz="3000" b="0" i="0" u="none" strike="noStrike">
                <a:solidFill>
                  <a:srgbClr val="0082ff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0082ff"/>
                </a:solidFill>
                <a:ea typeface="Pretendard Black"/>
              </a:rPr>
              <a:t>하기</a:t>
            </a:r>
            <a:endParaRPr lang="ko-KR" sz="3000" b="0" i="0" u="none" strike="noStrike">
              <a:solidFill>
                <a:srgbClr val="0082ff"/>
              </a:solidFill>
              <a:ea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endParaRPr lang="ko-KR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851900" y="7581900"/>
            <a:ext cx="3530600" cy="10668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구상한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모델링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구도를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직접</a:t>
            </a:r>
            <a:endParaRPr lang="ko-KR" sz="2000" b="0" i="0" u="none" strike="noStrike">
              <a:solidFill>
                <a:srgbClr val="222222"/>
              </a:solidFill>
              <a:ea typeface="Pretendard Regular"/>
            </a:endParaRPr>
          </a:p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만들어보며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3D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속에서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우리지역을</a:t>
            </a:r>
            <a:endParaRPr lang="ko-KR" sz="2000" b="0" i="0" u="none" strike="noStrike">
              <a:solidFill>
                <a:srgbClr val="222222"/>
              </a:solidFill>
              <a:ea typeface="Pretendard Regular"/>
            </a:endParaRPr>
          </a:p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개선해보기</a:t>
            </a:r>
            <a:endParaRPr lang="ko-KR" sz="2000" b="0" i="0" u="none" strike="noStrike">
              <a:solidFill>
                <a:srgbClr val="222222"/>
              </a:solidFill>
              <a:ea typeface="Pretendard Regular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852400" y="6464300"/>
            <a:ext cx="3556000" cy="9906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0082ff"/>
                </a:solidFill>
                <a:ea typeface="Pretendard Black"/>
              </a:rPr>
              <a:t>발표하기</a:t>
            </a:r>
            <a:endParaRPr lang="ko-KR" sz="3000" b="0" i="0" u="none" strike="noStrike">
              <a:solidFill>
                <a:srgbClr val="0082ff"/>
              </a:solidFill>
              <a:ea typeface="Pretendard Black"/>
            </a:endParaRPr>
          </a:p>
          <a:p>
            <a:pPr lvl="0" algn="ctr">
              <a:lnSpc>
                <a:spcPct val="99600"/>
              </a:lnSpc>
              <a:defRPr/>
            </a:pPr>
            <a:endParaRPr lang="ko-KR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2865100" y="7632700"/>
            <a:ext cx="3530600" cy="3556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ko-KR" altLang="en-US" sz="2000" b="0" i="0" u="none" strike="noStrike">
                <a:solidFill>
                  <a:srgbClr val="222222"/>
                </a:solidFill>
                <a:ea typeface="Pretendard Regular"/>
              </a:rPr>
              <a:t>활동보고</a:t>
            </a:r>
            <a:endParaRPr lang="ko-KR" altLang="en-US" sz="2000" b="0" i="0" u="none" strike="noStrike">
              <a:solidFill>
                <a:srgbClr val="222222"/>
              </a:solidFill>
              <a:ea typeface="Pretendard Regula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25500" y="4406900"/>
            <a:ext cx="3238500" cy="3238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127500" y="4406900"/>
            <a:ext cx="3238500" cy="3238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7518400" y="4406900"/>
            <a:ext cx="3238500" cy="3238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0934700" y="4445000"/>
            <a:ext cx="3238500" cy="32385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4389100" y="4406900"/>
            <a:ext cx="3238500" cy="32385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825500" y="7645400"/>
            <a:ext cx="3238500" cy="3238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4127500" y="7645400"/>
            <a:ext cx="3238500" cy="3238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7518400" y="7645400"/>
            <a:ext cx="3238500" cy="3238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10934700" y="7645400"/>
            <a:ext cx="3238500" cy="3238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14389100" y="7645400"/>
            <a:ext cx="3238500" cy="323850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825500" y="596900"/>
            <a:ext cx="9537700" cy="26289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99600"/>
              </a:lnSpc>
              <a:defRPr/>
            </a:pP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학교</a:t>
            </a:r>
            <a:r>
              <a:rPr lang="en-US" sz="8000" b="0" i="0" u="none" strike="noStrike" spc="-400">
                <a:solidFill>
                  <a:srgbClr val="ffffff"/>
                </a:solidFill>
                <a:latin typeface="GangwonEduPower"/>
              </a:rPr>
              <a:t> </a:t>
            </a:r>
            <a:r>
              <a:rPr lang="ko-KR" altLang="en-US" sz="8000" b="0" i="0" u="none" strike="noStrike" spc="-400">
                <a:solidFill>
                  <a:srgbClr val="ffffff"/>
                </a:solidFill>
                <a:latin typeface="GangwonEduPower"/>
              </a:rPr>
              <a:t>주변 </a:t>
            </a: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낙후지역</a:t>
            </a:r>
            <a:endParaRPr lang="ko-KR" sz="8000" b="0" i="0" u="none" strike="noStrike" spc="-400">
              <a:solidFill>
                <a:srgbClr val="ffffff"/>
              </a:solidFill>
              <a:ea typeface="GangwonEduPower"/>
            </a:endParaRPr>
          </a:p>
          <a:p>
            <a:pPr lvl="0" algn="l">
              <a:lnSpc>
                <a:spcPct val="99600"/>
              </a:lnSpc>
              <a:defRPr/>
            </a:pP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조사하기</a:t>
            </a:r>
            <a:endParaRPr lang="ko-KR" sz="8000" b="0" i="0" u="none" strike="noStrike" spc="-400">
              <a:solidFill>
                <a:srgbClr val="ffffff"/>
              </a:solidFill>
              <a:ea typeface="GangwonEduPowe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1836400" y="2844800"/>
            <a:ext cx="5918200" cy="1587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99600"/>
              </a:lnSpc>
              <a:defRPr/>
            </a:pPr>
            <a:r>
              <a:rPr lang="ko-KR" sz="4800" b="0" i="0" u="none" strike="noStrike" spc="-300">
                <a:solidFill>
                  <a:srgbClr val="ffffff"/>
                </a:solidFill>
                <a:ea typeface="GangwonEduPower"/>
              </a:rPr>
              <a:t>위</a:t>
            </a:r>
            <a:r>
              <a:rPr lang="en-US" sz="4800" b="0" i="0" u="none" strike="noStrike" spc="-300">
                <a:solidFill>
                  <a:srgbClr val="ffffff"/>
                </a:solidFill>
                <a:latin typeface="GangwonEduPower"/>
              </a:rPr>
              <a:t> - </a:t>
            </a:r>
            <a:r>
              <a:rPr lang="ko-KR" sz="4800" b="0" i="0" u="none" strike="noStrike" spc="-300">
                <a:solidFill>
                  <a:srgbClr val="ffffff"/>
                </a:solidFill>
                <a:ea typeface="GangwonEduPower"/>
              </a:rPr>
              <a:t>학교</a:t>
            </a:r>
            <a:r>
              <a:rPr lang="en-US" sz="4800" b="0" i="0" u="none" strike="noStrike" spc="-300">
                <a:solidFill>
                  <a:srgbClr val="ffffff"/>
                </a:solidFill>
                <a:latin typeface="GangwonEduPower"/>
              </a:rPr>
              <a:t> </a:t>
            </a:r>
            <a:r>
              <a:rPr lang="ko-KR" sz="4800" b="0" i="0" u="none" strike="noStrike" spc="-300">
                <a:solidFill>
                  <a:srgbClr val="ffffff"/>
                </a:solidFill>
                <a:ea typeface="GangwonEduPower"/>
              </a:rPr>
              <a:t>근처</a:t>
            </a:r>
            <a:endParaRPr lang="ko-KR" sz="4800" b="0" i="0" u="none" strike="noStrike" spc="-300">
              <a:solidFill>
                <a:srgbClr val="ffffff"/>
              </a:solidFill>
              <a:ea typeface="GangwonEduPower"/>
            </a:endParaRPr>
          </a:p>
          <a:p>
            <a:pPr lvl="0" algn="l">
              <a:lnSpc>
                <a:spcPct val="99600"/>
              </a:lnSpc>
              <a:defRPr/>
            </a:pPr>
            <a:r>
              <a:rPr lang="ko-KR" sz="4800" b="0" i="0" u="none" strike="noStrike" spc="-300">
                <a:solidFill>
                  <a:srgbClr val="ffffff"/>
                </a:solidFill>
                <a:ea typeface="GangwonEduPower"/>
              </a:rPr>
              <a:t>아래</a:t>
            </a:r>
            <a:r>
              <a:rPr lang="en-US" sz="4800" b="0" i="0" u="none" strike="noStrike" spc="-300">
                <a:solidFill>
                  <a:srgbClr val="ffffff"/>
                </a:solidFill>
                <a:latin typeface="GangwonEduPower"/>
              </a:rPr>
              <a:t> - </a:t>
            </a:r>
            <a:r>
              <a:rPr lang="ko-KR" sz="4800" b="0" i="0" u="none" strike="noStrike" spc="-300">
                <a:solidFill>
                  <a:srgbClr val="ffffff"/>
                </a:solidFill>
                <a:ea typeface="GangwonEduPower"/>
              </a:rPr>
              <a:t>근대역사관</a:t>
            </a:r>
            <a:r>
              <a:rPr lang="en-US" sz="4800" b="0" i="0" u="none" strike="noStrike" spc="-300">
                <a:solidFill>
                  <a:srgbClr val="ffffff"/>
                </a:solidFill>
                <a:latin typeface="GangwonEduPower"/>
              </a:rPr>
              <a:t> </a:t>
            </a:r>
            <a:r>
              <a:rPr lang="ko-KR" sz="4800" b="0" i="0" u="none" strike="noStrike" spc="-300">
                <a:solidFill>
                  <a:srgbClr val="ffffff"/>
                </a:solidFill>
                <a:ea typeface="GangwonEduPower"/>
              </a:rPr>
              <a:t>근처</a:t>
            </a:r>
            <a:endParaRPr lang="ko-KR" sz="4800" b="0" i="0" u="none" strike="noStrike" spc="-300">
              <a:solidFill>
                <a:srgbClr val="ffffff"/>
              </a:solidFill>
              <a:ea typeface="GangwonEduPowe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-88900" y="0"/>
            <a:ext cx="18516600" cy="22987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49300" y="3060700"/>
            <a:ext cx="4076700" cy="43561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4991100" y="3060700"/>
            <a:ext cx="4076700" cy="435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9220200" y="3060700"/>
            <a:ext cx="4076700" cy="43561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3462000" y="3060700"/>
            <a:ext cx="4076700" cy="43561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825500" y="596900"/>
            <a:ext cx="10033000" cy="1422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83000"/>
              </a:lnSpc>
              <a:defRPr/>
            </a:pP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해외사례</a:t>
            </a:r>
            <a:r>
              <a:rPr lang="en-US" sz="8000" b="0" i="0" u="none" strike="noStrike" spc="-400">
                <a:solidFill>
                  <a:srgbClr val="ffffff"/>
                </a:solidFill>
                <a:latin typeface="GangwonEduPower"/>
              </a:rPr>
              <a:t> </a:t>
            </a: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조사하기</a:t>
            </a:r>
            <a:endParaRPr lang="ko-KR" sz="8000" b="0" i="0" u="none" strike="noStrike" spc="-400">
              <a:solidFill>
                <a:srgbClr val="ffffff"/>
              </a:solidFill>
              <a:ea typeface="GangwonEduPowe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16000" y="7708900"/>
            <a:ext cx="3556000" cy="533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런던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쇼디치</a:t>
            </a:r>
            <a:endParaRPr lang="ko-KR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245100" y="7708900"/>
            <a:ext cx="3556000" cy="533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도쿄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시부야</a:t>
            </a:r>
            <a:endParaRPr lang="ko-KR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686800" y="7708900"/>
            <a:ext cx="4914900" cy="533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베를린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크로이츠베르크</a:t>
            </a:r>
            <a:endParaRPr lang="ko-KR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754100" y="7708900"/>
            <a:ext cx="3556000" cy="533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런던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화이트채플</a:t>
            </a:r>
            <a:endParaRPr lang="ko-KR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8700" y="8420100"/>
            <a:ext cx="3530600" cy="1422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예술가들과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젊은층의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유입으로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문화적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활력을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얻고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,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고급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주택과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상업시설이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들어서면서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지역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경제가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성장함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.</a:t>
            </a:r>
            <a:endParaRPr lang="en-US" sz="2000" b="0" i="0" u="none" strike="noStrike">
              <a:solidFill>
                <a:srgbClr val="222222"/>
              </a:solidFill>
              <a:latin typeface="Pretendard Regula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257800" y="8394700"/>
            <a:ext cx="3530600" cy="1422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젊은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층과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상업적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중심지로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성장하며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,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고급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쇼핑몰과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주택이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들어서면서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경제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활성화와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도시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발전을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이끌었다</a:t>
            </a:r>
            <a:endParaRPr lang="ko-KR" sz="2000" b="0" i="0" u="none" strike="noStrike">
              <a:solidFill>
                <a:srgbClr val="222222"/>
              </a:solidFill>
              <a:ea typeface="Pretendard Regular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499600" y="8420100"/>
            <a:ext cx="3530600" cy="10668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1990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년대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후반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,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장벽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붕괴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후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저렴한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주거비용과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문화적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자유로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예술가들이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몰림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,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이후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고급화가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진행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.</a:t>
            </a:r>
            <a:endParaRPr lang="en-US" sz="2000" b="0" i="0" u="none" strike="noStrike">
              <a:solidFill>
                <a:srgbClr val="222222"/>
              </a:solidFill>
              <a:latin typeface="Pretendard Regular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3766800" y="8420100"/>
            <a:ext cx="3530600" cy="17780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연쇄살인사건이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일어나기도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장소이다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. 21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세기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현재는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개발이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이루어지고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런던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당국의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적극적인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치안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강화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노력으로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비교적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안전해져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유입이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 </a:t>
            </a:r>
            <a:r>
              <a:rPr lang="ko-KR" sz="2000" b="0" i="0" u="none" strike="noStrike">
                <a:solidFill>
                  <a:srgbClr val="222222"/>
                </a:solidFill>
                <a:ea typeface="Pretendard Regular"/>
              </a:rPr>
              <a:t>증가함</a:t>
            </a:r>
            <a:r>
              <a:rPr lang="en-US" sz="2000" b="0" i="0" u="none" strike="noStrike">
                <a:solidFill>
                  <a:srgbClr val="222222"/>
                </a:solidFill>
                <a:latin typeface="Pretendard Regular"/>
              </a:rPr>
              <a:t>.</a:t>
            </a:r>
            <a:endParaRPr lang="en-US" sz="2000" b="0" i="0" u="none" strike="noStrike">
              <a:solidFill>
                <a:srgbClr val="222222"/>
              </a:solidFill>
              <a:latin typeface="Pretendard Regular"/>
            </a:endParaRPr>
          </a:p>
        </p:txBody>
      </p:sp>
    </p:spTree>
  </p:cSld>
  <p:clrMapOvr>
    <a:masterClrMapping/>
  </p:clrMapOvr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-88900" y="0"/>
            <a:ext cx="18516600" cy="22987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 rot="12000000">
            <a:off x="12115800" y="-685800"/>
            <a:ext cx="6819900" cy="2857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 rot="16200000">
            <a:off x="749300" y="3060700"/>
            <a:ext cx="4076700" cy="43561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 rot="16200000">
            <a:off x="4991100" y="3060700"/>
            <a:ext cx="4076700" cy="435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9220200" y="3060700"/>
            <a:ext cx="4076700" cy="43561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3462000" y="3060700"/>
            <a:ext cx="4076700" cy="43561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825500" y="596900"/>
            <a:ext cx="10033000" cy="1422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83000"/>
              </a:lnSpc>
              <a:defRPr/>
            </a:pPr>
            <a:r>
              <a:rPr lang="en-US" sz="8000" b="0" i="0" u="none" strike="noStrike" spc="-400">
                <a:solidFill>
                  <a:srgbClr val="ffffff"/>
                </a:solidFill>
                <a:latin typeface="GangwonEduPower"/>
              </a:rPr>
              <a:t>3D</a:t>
            </a:r>
            <a:r>
              <a:rPr lang="ko-KR" sz="8000" b="0" i="0" u="none" strike="noStrike" spc="-400">
                <a:solidFill>
                  <a:srgbClr val="ffffff"/>
                </a:solidFill>
                <a:ea typeface="GangwonEduPower"/>
              </a:rPr>
              <a:t>모델링</a:t>
            </a:r>
            <a:r>
              <a:rPr lang="en-US" sz="8000" b="0" i="0" u="none" strike="noStrike" spc="-400">
                <a:solidFill>
                  <a:srgbClr val="ffffff"/>
                </a:solidFill>
                <a:latin typeface="GangwonEduPower"/>
              </a:rPr>
              <a:t> </a:t>
            </a:r>
            <a:r>
              <a:rPr lang="ko-KR" altLang="en-US" sz="8000" b="0" i="0" u="none" strike="noStrike" spc="-400">
                <a:solidFill>
                  <a:srgbClr val="ffffff"/>
                </a:solidFill>
                <a:ea typeface="GangwonEduPower"/>
              </a:rPr>
              <a:t>설계하기</a:t>
            </a:r>
            <a:endParaRPr lang="ko-KR" altLang="en-US" sz="8000" b="0" i="0" u="none" strike="noStrike" spc="-400">
              <a:solidFill>
                <a:srgbClr val="ffffff"/>
              </a:solidFill>
              <a:ea typeface="GangwonEduPowe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16000" y="7708900"/>
            <a:ext cx="3556000" cy="533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학교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구도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1</a:t>
            </a:r>
            <a:endParaRPr lang="en-US" sz="3000" b="0" i="0" u="none" strike="noStrike">
              <a:solidFill>
                <a:srgbClr val="222222"/>
              </a:solidFill>
              <a:latin typeface="Pretendard Black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572000" y="7708900"/>
            <a:ext cx="4813300" cy="533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학교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구도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중학교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포함</a:t>
            </a:r>
            <a:endParaRPr lang="ko-KR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486900" y="7683500"/>
            <a:ext cx="3556000" cy="533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학교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앞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시설</a:t>
            </a:r>
            <a:endParaRPr lang="ko-KR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754100" y="7708900"/>
            <a:ext cx="3556000" cy="533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99600"/>
              </a:lnSpc>
              <a:defRPr/>
            </a:pP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학교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앞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시설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및</a:t>
            </a:r>
            <a:r>
              <a:rPr lang="en-US" sz="3000" b="0" i="0" u="none" strike="noStrike">
                <a:solidFill>
                  <a:srgbClr val="222222"/>
                </a:solidFill>
                <a:latin typeface="Pretendard Black"/>
              </a:rPr>
              <a:t> </a:t>
            </a:r>
            <a:r>
              <a:rPr lang="ko-KR" sz="3000" b="0" i="0" u="none" strike="noStrike">
                <a:solidFill>
                  <a:srgbClr val="222222"/>
                </a:solidFill>
                <a:ea typeface="Pretendard Black"/>
              </a:rPr>
              <a:t>도로</a:t>
            </a:r>
            <a:endParaRPr lang="ko-KR" sz="3000" b="0" i="0" u="none" strike="noStrike">
              <a:solidFill>
                <a:srgbClr val="222222"/>
              </a:solidFill>
              <a:ea typeface="Pretendard Black"/>
            </a:endParaR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8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-360000">
            <a:off x="-1168400" y="6400800"/>
            <a:ext cx="9867900" cy="41402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12000000">
            <a:off x="10782300" y="-1041400"/>
            <a:ext cx="9867900" cy="41402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-50800" y="4432300"/>
            <a:ext cx="6413500" cy="57023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8394700" y="1130300"/>
            <a:ext cx="8851900" cy="80264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066800" y="1168400"/>
            <a:ext cx="7035800" cy="889000"/>
          </a:xfrm>
          <a:prstGeom prst="rect">
            <a:avLst/>
          </a:prstGeom>
        </p:spPr>
        <p:txBody>
          <a:bodyPr anchor="t" rtlCol="false" lIns="0" tIns="0" rIns="0" bIns="0"/>
          <a:lstStyle/>
          <a:p>
            <a:pPr algn="l" lvl="0">
              <a:lnSpc>
                <a:spcPct val="99600"/>
              </a:lnSpc>
            </a:pPr>
            <a:r>
              <a:rPr lang="en-US" sz="5000" b="false" i="false" u="none" strike="noStrike" spc="-300">
                <a:solidFill>
                  <a:srgbClr val="FFFFFF"/>
                </a:solidFill>
                <a:latin typeface="GangwonEduPower"/>
              </a:rPr>
              <a:t>3D </a:t>
            </a:r>
            <a:r>
              <a:rPr lang="ko-KR" sz="5000" b="false" i="false" u="none" strike="noStrike" spc="-300">
                <a:solidFill>
                  <a:srgbClr val="FFFFFF"/>
                </a:solidFill>
                <a:ea typeface="GangwonEduPower"/>
              </a:rPr>
              <a:t>모델링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258</ep:Words>
  <ep:PresentationFormat>On-screen Show (4:3)</ep:PresentationFormat>
  <ep:Paragraphs>75</ep:Paragraphs>
  <ep:Slides>16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ep:HeadingPairs>
  <ep:TitlesOfParts>
    <vt:vector size="17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2006-08-16T00:00:00.000</dcterms:created>
  <cp:lastModifiedBy>SM-X800</cp:lastModifiedBy>
  <dcterms:modified xsi:type="dcterms:W3CDTF">2024-11-28T14:57:11.148</dcterms:modified>
  <cp:revision>2</cp:revision>
  <cp:version/>
</cp:coreProperties>
</file>