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683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205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80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4889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3218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613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73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93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889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492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3C6C-3770-4E01-A25D-AD61825D63E3}" type="datetimeFigureOut">
              <a:rPr lang="ko-KR" altLang="en-US" smtClean="0"/>
              <a:t>2025-02-05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91E67-FD4A-4718-8051-A909E4A333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27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kr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726FCCBD-294E-4E91-AB9F-875C3E6746B2}"/>
              </a:ext>
            </a:extLst>
          </p:cNvPr>
          <p:cNvSpPr/>
          <p:nvPr/>
        </p:nvSpPr>
        <p:spPr>
          <a:xfrm>
            <a:off x="265471" y="333366"/>
            <a:ext cx="6297561" cy="109309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latin typeface="+mj-ea"/>
                <a:ea typeface="+mj-ea"/>
              </a:rPr>
              <a:t>C</a:t>
            </a:r>
            <a:r>
              <a:rPr lang="ko-KR" altLang="en-US" sz="2800" b="1" dirty="0" err="1">
                <a:latin typeface="+mj-ea"/>
                <a:ea typeface="+mj-ea"/>
              </a:rPr>
              <a:t>형간염</a:t>
            </a:r>
            <a:r>
              <a:rPr lang="ko-KR" altLang="en-US" sz="2800" b="1" dirty="0">
                <a:latin typeface="+mj-ea"/>
                <a:ea typeface="+mj-ea"/>
              </a:rPr>
              <a:t> </a:t>
            </a:r>
            <a:r>
              <a:rPr lang="ko-KR" altLang="en-US" sz="2800" b="1" dirty="0" err="1">
                <a:latin typeface="+mj-ea"/>
                <a:ea typeface="+mj-ea"/>
              </a:rPr>
              <a:t>확진검사비</a:t>
            </a:r>
            <a:r>
              <a:rPr lang="ko-KR" altLang="en-US" sz="2800" b="1" dirty="0">
                <a:latin typeface="+mj-ea"/>
                <a:ea typeface="+mj-ea"/>
              </a:rPr>
              <a:t> 지원 사업</a:t>
            </a:r>
            <a:endParaRPr lang="en-US" altLang="ko-KR" sz="2800" b="1" dirty="0">
              <a:latin typeface="+mj-ea"/>
              <a:ea typeface="+mj-ea"/>
            </a:endParaRPr>
          </a:p>
          <a:p>
            <a:pPr algn="ctr"/>
            <a:r>
              <a:rPr lang="ko-KR" altLang="en-US" sz="2800" b="1" dirty="0">
                <a:latin typeface="+mj-ea"/>
                <a:ea typeface="+mj-ea"/>
              </a:rPr>
              <a:t>온라인 신청 안내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DF89EC4-1D06-4732-BBD0-077FA17CEE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57"/>
          <a:stretch/>
        </p:blipFill>
        <p:spPr>
          <a:xfrm>
            <a:off x="0" y="2217608"/>
            <a:ext cx="6858000" cy="24610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ED56C8-7863-44AC-BF55-2F8C2B162600}"/>
              </a:ext>
            </a:extLst>
          </p:cNvPr>
          <p:cNvSpPr txBox="1"/>
          <p:nvPr/>
        </p:nvSpPr>
        <p:spPr>
          <a:xfrm>
            <a:off x="0" y="170688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정부</a:t>
            </a:r>
            <a:r>
              <a:rPr lang="en-US" altLang="ko-KR" dirty="0"/>
              <a:t>24(</a:t>
            </a:r>
            <a:r>
              <a:rPr lang="en-US" altLang="ko-KR" dirty="0">
                <a:hlinkClick r:id="rId3"/>
              </a:rPr>
              <a:t>https://www.gov.kr</a:t>
            </a:r>
            <a:r>
              <a:rPr lang="en-US" altLang="ko-KR" dirty="0"/>
              <a:t>) </a:t>
            </a:r>
            <a:r>
              <a:rPr lang="ko-KR" altLang="en-US" dirty="0"/>
              <a:t>접속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5E9AE9-4ADA-48A3-8471-01D0BE36A95B}"/>
              </a:ext>
            </a:extLst>
          </p:cNvPr>
          <p:cNvSpPr txBox="1"/>
          <p:nvPr/>
        </p:nvSpPr>
        <p:spPr>
          <a:xfrm>
            <a:off x="-14749" y="47896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상단 보조금</a:t>
            </a:r>
            <a:r>
              <a:rPr lang="en-US" altLang="ko-KR" dirty="0"/>
              <a:t>24</a:t>
            </a:r>
            <a:r>
              <a:rPr lang="ko-KR" altLang="en-US" dirty="0"/>
              <a:t>탭 </a:t>
            </a:r>
            <a:r>
              <a:rPr lang="en-US" altLang="ko-KR" dirty="0"/>
              <a:t>– </a:t>
            </a:r>
            <a:r>
              <a:rPr lang="ko-KR" altLang="en-US" dirty="0"/>
              <a:t>전체 혜택 클릭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60566712-FBC2-45F9-9B66-FBE5D87FE3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15"/>
          <a:stretch/>
        </p:blipFill>
        <p:spPr>
          <a:xfrm>
            <a:off x="0" y="5363948"/>
            <a:ext cx="6858000" cy="22194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F09DA1-AAC1-4272-81FD-25797B70F8F8}"/>
              </a:ext>
            </a:extLst>
          </p:cNvPr>
          <p:cNvSpPr txBox="1"/>
          <p:nvPr/>
        </p:nvSpPr>
        <p:spPr>
          <a:xfrm>
            <a:off x="-14749" y="769629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‘C</a:t>
            </a:r>
            <a:r>
              <a:rPr lang="ko-KR" altLang="en-US" dirty="0" err="1"/>
              <a:t>형간염</a:t>
            </a:r>
            <a:r>
              <a:rPr lang="ko-KR" altLang="en-US" dirty="0"/>
              <a:t> </a:t>
            </a:r>
            <a:r>
              <a:rPr lang="ko-KR" altLang="en-US" dirty="0" err="1"/>
              <a:t>확진검사비</a:t>
            </a:r>
            <a:r>
              <a:rPr lang="ko-KR" altLang="en-US" dirty="0"/>
              <a:t> 지원</a:t>
            </a:r>
            <a:r>
              <a:rPr lang="en-US" altLang="ko-KR" dirty="0"/>
              <a:t>’</a:t>
            </a:r>
            <a:r>
              <a:rPr lang="ko-KR" altLang="en-US" dirty="0"/>
              <a:t> 검색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15818978-CCBC-45C7-B536-E4ADDD7610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68"/>
          <a:stretch/>
        </p:blipFill>
        <p:spPr>
          <a:xfrm>
            <a:off x="0" y="8268734"/>
            <a:ext cx="6858000" cy="1645880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410B481B-C7A8-4925-8220-2AE318445779}"/>
              </a:ext>
            </a:extLst>
          </p:cNvPr>
          <p:cNvSpPr/>
          <p:nvPr/>
        </p:nvSpPr>
        <p:spPr>
          <a:xfrm>
            <a:off x="1743456" y="6754368"/>
            <a:ext cx="1584960" cy="8290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74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986D50-457B-4708-BB32-41DA0CEB8703}"/>
              </a:ext>
            </a:extLst>
          </p:cNvPr>
          <p:cNvSpPr txBox="1"/>
          <p:nvPr/>
        </p:nvSpPr>
        <p:spPr>
          <a:xfrm>
            <a:off x="0" y="63713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4. </a:t>
            </a:r>
            <a:r>
              <a:rPr lang="ko-KR" altLang="en-US" dirty="0"/>
              <a:t>제목 하단 </a:t>
            </a:r>
            <a:r>
              <a:rPr lang="en-US" altLang="ko-KR" dirty="0"/>
              <a:t>‘</a:t>
            </a:r>
            <a:r>
              <a:rPr lang="ko-KR" altLang="en-US" dirty="0"/>
              <a:t>바로 신청하기</a:t>
            </a:r>
            <a:r>
              <a:rPr lang="en-US" altLang="ko-KR" dirty="0"/>
              <a:t>‘ </a:t>
            </a:r>
            <a:r>
              <a:rPr lang="ko-KR" altLang="en-US" dirty="0"/>
              <a:t>클릭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C588E24-33D3-4E7E-948B-9B9B9F250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5530"/>
            <a:ext cx="6858000" cy="2753212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7856D554-2336-447C-AD96-9DC2FACA3AAA}"/>
              </a:ext>
            </a:extLst>
          </p:cNvPr>
          <p:cNvSpPr/>
          <p:nvPr/>
        </p:nvSpPr>
        <p:spPr>
          <a:xfrm>
            <a:off x="2673096" y="2950464"/>
            <a:ext cx="1584960" cy="8290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A5C5FD-8263-4939-B0D4-7E95C92AF9AD}"/>
              </a:ext>
            </a:extLst>
          </p:cNvPr>
          <p:cNvSpPr txBox="1"/>
          <p:nvPr/>
        </p:nvSpPr>
        <p:spPr>
          <a:xfrm>
            <a:off x="0" y="4376306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5. </a:t>
            </a:r>
            <a:r>
              <a:rPr lang="ko-KR" altLang="en-US" dirty="0"/>
              <a:t>회원 로그인 혹은 비회원 본인 인증 및 정보 제공 동의 진행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07E40CC7-0371-4A6C-80B4-3BDF25925A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88" y="5209032"/>
            <a:ext cx="4981575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4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0AE1E6-D05A-4F72-820F-B8B433D5E41B}"/>
              </a:ext>
            </a:extLst>
          </p:cNvPr>
          <p:cNvSpPr txBox="1"/>
          <p:nvPr/>
        </p:nvSpPr>
        <p:spPr>
          <a:xfrm>
            <a:off x="0" y="14630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6. </a:t>
            </a:r>
            <a:r>
              <a:rPr lang="ko-KR" altLang="en-US" dirty="0"/>
              <a:t>신청인 정보 입력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1641CD7A-C2E5-4D16-A8F9-78ECF687F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327"/>
            <a:ext cx="6858000" cy="32157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C38CCE-3213-49CE-AD95-AB4D9B4B633F}"/>
              </a:ext>
            </a:extLst>
          </p:cNvPr>
          <p:cNvSpPr txBox="1"/>
          <p:nvPr/>
        </p:nvSpPr>
        <p:spPr>
          <a:xfrm>
            <a:off x="1840992" y="1367290"/>
            <a:ext cx="4693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1"/>
                </a:solidFill>
              </a:rPr>
              <a:t>본인인증한 성명으로 자동입력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09EA66-C723-4ACD-ACB0-701A2C7F35EE}"/>
              </a:ext>
            </a:extLst>
          </p:cNvPr>
          <p:cNvSpPr txBox="1"/>
          <p:nvPr/>
        </p:nvSpPr>
        <p:spPr>
          <a:xfrm>
            <a:off x="2895600" y="1910868"/>
            <a:ext cx="3517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1"/>
                </a:solidFill>
              </a:rPr>
              <a:t>결과 안내 받을 휴대전화 번호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CD4D0F-02DB-4572-9C4B-C350BA673219}"/>
              </a:ext>
            </a:extLst>
          </p:cNvPr>
          <p:cNvSpPr txBox="1"/>
          <p:nvPr/>
        </p:nvSpPr>
        <p:spPr>
          <a:xfrm>
            <a:off x="2453640" y="2948415"/>
            <a:ext cx="3983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1"/>
                </a:solidFill>
              </a:rPr>
              <a:t>지원금 수령 계좌</a:t>
            </a:r>
            <a:r>
              <a:rPr lang="en-US" altLang="ko-KR" sz="1600" dirty="0">
                <a:solidFill>
                  <a:schemeClr val="accent1"/>
                </a:solidFill>
              </a:rPr>
              <a:t>(</a:t>
            </a:r>
            <a:r>
              <a:rPr lang="ko-KR" altLang="en-US" sz="1600" dirty="0">
                <a:solidFill>
                  <a:schemeClr val="accent1"/>
                </a:solidFill>
              </a:rPr>
              <a:t>본인 계좌만 가능</a:t>
            </a:r>
            <a:r>
              <a:rPr lang="en-US" altLang="ko-KR" sz="1600" dirty="0">
                <a:solidFill>
                  <a:schemeClr val="accent1"/>
                </a:solidFill>
              </a:rPr>
              <a:t>)</a:t>
            </a:r>
            <a:endParaRPr lang="ko-KR" altLang="en-US" sz="1600" dirty="0">
              <a:solidFill>
                <a:schemeClr val="accent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206850-5BB4-4EC1-86F8-803E31863940}"/>
              </a:ext>
            </a:extLst>
          </p:cNvPr>
          <p:cNvSpPr txBox="1"/>
          <p:nvPr/>
        </p:nvSpPr>
        <p:spPr>
          <a:xfrm>
            <a:off x="0" y="3896455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7. </a:t>
            </a:r>
            <a:r>
              <a:rPr lang="ko-KR" altLang="en-US" dirty="0"/>
              <a:t>의료 기관 및 이용 금액 입력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487DC32-BB04-4ADC-B63F-30F526839C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97" b="5943"/>
          <a:stretch/>
        </p:blipFill>
        <p:spPr>
          <a:xfrm>
            <a:off x="0" y="4425209"/>
            <a:ext cx="6858000" cy="548079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6617AC8-46A9-4E6E-B63B-475C4A3F2F25}"/>
              </a:ext>
            </a:extLst>
          </p:cNvPr>
          <p:cNvSpPr txBox="1"/>
          <p:nvPr/>
        </p:nvSpPr>
        <p:spPr>
          <a:xfrm>
            <a:off x="1840992" y="4505703"/>
            <a:ext cx="4693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1"/>
                </a:solidFill>
              </a:rPr>
              <a:t>확진</a:t>
            </a:r>
            <a:r>
              <a:rPr lang="en-US" altLang="ko-KR" sz="1600" dirty="0">
                <a:solidFill>
                  <a:schemeClr val="accent1"/>
                </a:solidFill>
              </a:rPr>
              <a:t>(RNA)</a:t>
            </a:r>
            <a:r>
              <a:rPr lang="ko-KR" altLang="en-US" sz="1600" dirty="0">
                <a:solidFill>
                  <a:schemeClr val="accent1"/>
                </a:solidFill>
              </a:rPr>
              <a:t>검사를 받은 의료기관명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B6D4A5-1396-49DA-8908-26CC2798FCED}"/>
              </a:ext>
            </a:extLst>
          </p:cNvPr>
          <p:cNvSpPr txBox="1"/>
          <p:nvPr/>
        </p:nvSpPr>
        <p:spPr>
          <a:xfrm>
            <a:off x="1405128" y="6203634"/>
            <a:ext cx="5452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1"/>
                </a:solidFill>
              </a:rPr>
              <a:t>진료비 </a:t>
            </a:r>
            <a:r>
              <a:rPr lang="ko-KR" altLang="en-US" sz="1600">
                <a:solidFill>
                  <a:schemeClr val="accent1"/>
                </a:solidFill>
              </a:rPr>
              <a:t>상세내역서상 진료비와 </a:t>
            </a:r>
            <a:r>
              <a:rPr lang="ko-KR" altLang="en-US" sz="1600" dirty="0" err="1">
                <a:solidFill>
                  <a:schemeClr val="accent1"/>
                </a:solidFill>
              </a:rPr>
              <a:t>확진검사비</a:t>
            </a:r>
            <a:r>
              <a:rPr lang="ko-KR" altLang="en-US" sz="1600" dirty="0">
                <a:solidFill>
                  <a:schemeClr val="accent1"/>
                </a:solidFill>
              </a:rPr>
              <a:t> 본인부담금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D32E1C-04BD-4EEA-BEBC-5641318C7340}"/>
              </a:ext>
            </a:extLst>
          </p:cNvPr>
          <p:cNvSpPr txBox="1"/>
          <p:nvPr/>
        </p:nvSpPr>
        <p:spPr>
          <a:xfrm>
            <a:off x="957072" y="8048069"/>
            <a:ext cx="55778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>
                <a:solidFill>
                  <a:schemeClr val="accent1"/>
                </a:solidFill>
              </a:rPr>
              <a:t>확진검사</a:t>
            </a:r>
            <a:r>
              <a:rPr lang="ko-KR" altLang="en-US" sz="1600" dirty="0">
                <a:solidFill>
                  <a:schemeClr val="accent1"/>
                </a:solidFill>
              </a:rPr>
              <a:t> 내용이 포함된 진료비 상세내역서 파일 첨부</a:t>
            </a:r>
            <a:endParaRPr lang="en-US" altLang="ko-KR" sz="1600" dirty="0">
              <a:solidFill>
                <a:schemeClr val="accent1"/>
              </a:solidFill>
            </a:endParaRPr>
          </a:p>
          <a:p>
            <a:endParaRPr lang="en-US" altLang="ko-KR" sz="700" dirty="0">
              <a:solidFill>
                <a:schemeClr val="accent1"/>
              </a:solidFill>
            </a:endParaRPr>
          </a:p>
          <a:p>
            <a:r>
              <a:rPr lang="ko-KR" altLang="en-US" sz="1600" dirty="0">
                <a:solidFill>
                  <a:schemeClr val="accent1"/>
                </a:solidFill>
              </a:rPr>
              <a:t>진료비 납입확인서</a:t>
            </a:r>
            <a:r>
              <a:rPr lang="en-US" altLang="ko-KR" sz="1600" dirty="0">
                <a:solidFill>
                  <a:schemeClr val="accent1"/>
                </a:solidFill>
              </a:rPr>
              <a:t>, </a:t>
            </a:r>
            <a:r>
              <a:rPr lang="ko-KR" altLang="en-US" sz="1600" dirty="0">
                <a:solidFill>
                  <a:schemeClr val="accent1"/>
                </a:solidFill>
              </a:rPr>
              <a:t>단순 영수증 불가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C1FCFF6-31EB-49BF-B933-85F6F11243BE}"/>
              </a:ext>
            </a:extLst>
          </p:cNvPr>
          <p:cNvSpPr/>
          <p:nvPr/>
        </p:nvSpPr>
        <p:spPr>
          <a:xfrm>
            <a:off x="5836920" y="2895159"/>
            <a:ext cx="478536" cy="44511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659D4E-82C8-444B-85F4-C83B34F8AD64}"/>
              </a:ext>
            </a:extLst>
          </p:cNvPr>
          <p:cNvSpPr txBox="1"/>
          <p:nvPr/>
        </p:nvSpPr>
        <p:spPr>
          <a:xfrm>
            <a:off x="4408932" y="3429582"/>
            <a:ext cx="2441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FF0000"/>
                </a:solidFill>
              </a:rPr>
              <a:t>계좌 본인 검증 버튼</a:t>
            </a:r>
            <a:r>
              <a:rPr lang="en-US" altLang="ko-KR" sz="1600" dirty="0">
                <a:solidFill>
                  <a:srgbClr val="FF0000"/>
                </a:solidFill>
              </a:rPr>
              <a:t>(</a:t>
            </a:r>
            <a:r>
              <a:rPr lang="ko-KR" altLang="en-US" sz="1600" dirty="0">
                <a:solidFill>
                  <a:srgbClr val="FF0000"/>
                </a:solidFill>
              </a:rPr>
              <a:t>필수</a:t>
            </a:r>
            <a:r>
              <a:rPr lang="en-US" altLang="ko-KR" sz="1600" dirty="0">
                <a:solidFill>
                  <a:srgbClr val="FF0000"/>
                </a:solidFill>
              </a:rPr>
              <a:t>)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0A49E433-F861-4A98-A8C2-2B5885B22086}"/>
              </a:ext>
            </a:extLst>
          </p:cNvPr>
          <p:cNvSpPr/>
          <p:nvPr/>
        </p:nvSpPr>
        <p:spPr>
          <a:xfrm>
            <a:off x="1982724" y="9435095"/>
            <a:ext cx="614172" cy="44511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81DC32-2EC8-4A74-9A8D-0E57A81FE0EE}"/>
              </a:ext>
            </a:extLst>
          </p:cNvPr>
          <p:cNvSpPr txBox="1"/>
          <p:nvPr/>
        </p:nvSpPr>
        <p:spPr>
          <a:xfrm>
            <a:off x="2793492" y="9488373"/>
            <a:ext cx="3619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>
                <a:solidFill>
                  <a:srgbClr val="FF0000"/>
                </a:solidFill>
              </a:rPr>
              <a:t>파일찾기</a:t>
            </a:r>
            <a:r>
              <a:rPr lang="ko-KR" altLang="en-US" sz="1600" dirty="0">
                <a:solidFill>
                  <a:srgbClr val="FF0000"/>
                </a:solidFill>
              </a:rPr>
              <a:t> 버튼을 이용해 파일 첨부</a:t>
            </a:r>
          </a:p>
        </p:txBody>
      </p:sp>
    </p:spTree>
    <p:extLst>
      <p:ext uri="{BB962C8B-B14F-4D97-AF65-F5344CB8AC3E}">
        <p14:creationId xmlns:p14="http://schemas.microsoft.com/office/powerpoint/2010/main" val="589664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129</Words>
  <Application>Microsoft Office PowerPoint</Application>
  <PresentationFormat>A4 용지(210x297mm)</PresentationFormat>
  <Paragraphs>19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KDCA</dc:creator>
  <cp:lastModifiedBy>KDCA</cp:lastModifiedBy>
  <cp:revision>23</cp:revision>
  <cp:lastPrinted>2024-12-19T01:07:03Z</cp:lastPrinted>
  <dcterms:created xsi:type="dcterms:W3CDTF">2024-12-03T02:36:44Z</dcterms:created>
  <dcterms:modified xsi:type="dcterms:W3CDTF">2025-02-05T09:11:16Z</dcterms:modified>
</cp:coreProperties>
</file>