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6" r:id="rId2"/>
  </p:sldIdLst>
  <p:sldSz cx="10696575" cy="15116175"/>
  <p:notesSz cx="15116175" cy="106965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0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3" d="100"/>
          <a:sy n="33" d="100"/>
        </p:scale>
        <p:origin x="2484" y="108"/>
      </p:cViewPr>
      <p:guideLst>
        <p:guide orient="horz" pos="4760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103843" y="-257376"/>
            <a:ext cx="10488889" cy="14902064"/>
            <a:chOff x="356625" y="168092"/>
            <a:chExt cx="10488889" cy="14902064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 rot="5400000">
              <a:off x="-1849962" y="2374680"/>
              <a:ext cx="14902064" cy="10488889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2449190" y="928687"/>
            <a:ext cx="5798194" cy="4191000"/>
            <a:chOff x="2520238" y="672065"/>
            <a:chExt cx="5798194" cy="4760010"/>
          </a:xfrm>
        </p:grpSpPr>
        <p:grpSp>
          <p:nvGrpSpPr>
            <p:cNvPr id="1003" name="그룹 1003"/>
            <p:cNvGrpSpPr/>
            <p:nvPr/>
          </p:nvGrpSpPr>
          <p:grpSpPr>
            <a:xfrm>
              <a:off x="3002951" y="993979"/>
              <a:ext cx="4869024" cy="4431843"/>
              <a:chOff x="3002951" y="993979"/>
              <a:chExt cx="4869024" cy="4431843"/>
            </a:xfrm>
          </p:grpSpPr>
          <p:pic>
            <p:nvPicPr>
              <p:cNvPr id="7" name="Object 6"/>
              <p:cNvPicPr>
                <a:picLocks noChangeAspect="1"/>
              </p:cNvPicPr>
              <p:nvPr/>
            </p:nvPicPr>
            <p:blipFill rotWithShape="1">
              <a:blip r:embed="rId3"/>
              <a:stretch>
                <a:fillRect/>
              </a:stretch>
            </p:blipFill>
            <p:spPr>
              <a:xfrm>
                <a:off x="3002951" y="993979"/>
                <a:ext cx="4869024" cy="4431843"/>
              </a:xfrm>
              <a:prstGeom prst="rect">
                <a:avLst/>
              </a:prstGeom>
            </p:spPr>
          </p:pic>
        </p:grpSp>
        <p:grpSp>
          <p:nvGrpSpPr>
            <p:cNvPr id="1004" name="그룹 1004"/>
            <p:cNvGrpSpPr/>
            <p:nvPr/>
          </p:nvGrpSpPr>
          <p:grpSpPr>
            <a:xfrm>
              <a:off x="2723889" y="1304786"/>
              <a:ext cx="898204" cy="1192312"/>
              <a:chOff x="2723889" y="1304786"/>
              <a:chExt cx="898204" cy="1192312"/>
            </a:xfrm>
          </p:grpSpPr>
          <p:pic>
            <p:nvPicPr>
              <p:cNvPr id="10" name="Object 9"/>
              <p:cNvPicPr>
                <a:picLocks noChangeAspect="1"/>
              </p:cNvPicPr>
              <p:nvPr/>
            </p:nvPicPr>
            <p:blipFill rotWithShape="1">
              <a:blip r:embed="rId4"/>
              <a:stretch>
                <a:fillRect/>
              </a:stretch>
            </p:blipFill>
            <p:spPr>
              <a:xfrm rot="20160000">
                <a:off x="2723889" y="1304786"/>
                <a:ext cx="898204" cy="1192312"/>
              </a:xfrm>
              <a:prstGeom prst="rect">
                <a:avLst/>
              </a:prstGeom>
            </p:spPr>
          </p:pic>
        </p:grpSp>
        <p:grpSp>
          <p:nvGrpSpPr>
            <p:cNvPr id="1005" name="그룹 1005"/>
            <p:cNvGrpSpPr/>
            <p:nvPr/>
          </p:nvGrpSpPr>
          <p:grpSpPr>
            <a:xfrm>
              <a:off x="6746778" y="844535"/>
              <a:ext cx="1181843" cy="1568825"/>
              <a:chOff x="6746778" y="844535"/>
              <a:chExt cx="1181843" cy="1568825"/>
            </a:xfrm>
          </p:grpSpPr>
          <p:pic>
            <p:nvPicPr>
              <p:cNvPr id="13" name="Object 12"/>
              <p:cNvPicPr>
                <a:picLocks noChangeAspect="1"/>
              </p:cNvPicPr>
              <p:nvPr/>
            </p:nvPicPr>
            <p:blipFill rotWithShape="1">
              <a:blip r:embed="rId5"/>
              <a:stretch>
                <a:fillRect/>
              </a:stretch>
            </p:blipFill>
            <p:spPr>
              <a:xfrm rot="3000000">
                <a:off x="6746778" y="844535"/>
                <a:ext cx="1181843" cy="1568825"/>
              </a:xfrm>
              <a:prstGeom prst="rect">
                <a:avLst/>
              </a:prstGeom>
            </p:spPr>
          </p:pic>
        </p:grpSp>
      </p:grpSp>
      <p:pic>
        <p:nvPicPr>
          <p:cNvPr id="22" name="Object 21"/>
          <p:cNvPicPr>
            <a:picLocks noChangeAspect="1"/>
          </p:cNvPicPr>
          <p:nvPr/>
        </p:nvPicPr>
        <p:blipFill rotWithShape="1">
          <a:blip r:embed="rId6"/>
          <a:stretch>
            <a:fillRect/>
          </a:stretch>
        </p:blipFill>
        <p:spPr>
          <a:xfrm>
            <a:off x="1004887" y="8114083"/>
            <a:ext cx="8534400" cy="484358"/>
          </a:xfrm>
          <a:prstGeom prst="rect">
            <a:avLst/>
          </a:prstGeom>
        </p:spPr>
      </p:pic>
      <p:pic>
        <p:nvPicPr>
          <p:cNvPr id="26" name="Object 25"/>
          <p:cNvPicPr>
            <a:picLocks noChangeAspect="1"/>
          </p:cNvPicPr>
          <p:nvPr/>
        </p:nvPicPr>
        <p:blipFill rotWithShape="1">
          <a:blip r:embed="rId7"/>
          <a:stretch>
            <a:fillRect/>
          </a:stretch>
        </p:blipFill>
        <p:spPr>
          <a:xfrm>
            <a:off x="376433" y="8701088"/>
            <a:ext cx="2345352" cy="457201"/>
          </a:xfrm>
          <a:prstGeom prst="rect">
            <a:avLst/>
          </a:prstGeom>
        </p:spPr>
      </p:pic>
      <p:pic>
        <p:nvPicPr>
          <p:cNvPr id="27" name="Object 26"/>
          <p:cNvPicPr>
            <a:picLocks noChangeAspect="1"/>
          </p:cNvPicPr>
          <p:nvPr/>
        </p:nvPicPr>
        <p:blipFill rotWithShape="1">
          <a:blip r:embed="rId8"/>
          <a:stretch>
            <a:fillRect/>
          </a:stretch>
        </p:blipFill>
        <p:spPr>
          <a:xfrm>
            <a:off x="376433" y="12358686"/>
            <a:ext cx="5165990" cy="762002"/>
          </a:xfrm>
          <a:prstGeom prst="rect">
            <a:avLst/>
          </a:prstGeom>
        </p:spPr>
      </p:pic>
      <p:pic>
        <p:nvPicPr>
          <p:cNvPr id="28" name="Object 27"/>
          <p:cNvPicPr>
            <a:picLocks noChangeAspect="1"/>
          </p:cNvPicPr>
          <p:nvPr/>
        </p:nvPicPr>
        <p:blipFill rotWithShape="1">
          <a:blip r:embed="rId9"/>
          <a:stretch>
            <a:fillRect/>
          </a:stretch>
        </p:blipFill>
        <p:spPr>
          <a:xfrm>
            <a:off x="376433" y="12815888"/>
            <a:ext cx="4971854" cy="520960"/>
          </a:xfrm>
          <a:prstGeom prst="rect">
            <a:avLst/>
          </a:prstGeom>
        </p:spPr>
      </p:pic>
      <p:grpSp>
        <p:nvGrpSpPr>
          <p:cNvPr id="1008" name="그룹 1008"/>
          <p:cNvGrpSpPr/>
          <p:nvPr/>
        </p:nvGrpSpPr>
        <p:grpSpPr>
          <a:xfrm>
            <a:off x="1690687" y="13874672"/>
            <a:ext cx="609600" cy="720529"/>
            <a:chOff x="1423749" y="13874672"/>
            <a:chExt cx="714855" cy="720529"/>
          </a:xfrm>
        </p:grpSpPr>
        <p:pic>
          <p:nvPicPr>
            <p:cNvPr id="31" name="Object 30"/>
            <p:cNvPicPr>
              <a:picLocks noChangeAspect="1"/>
            </p:cNvPicPr>
            <p:nvPr/>
          </p:nvPicPr>
          <p:blipFill rotWithShape="1">
            <a:blip r:embed="rId10"/>
            <a:stretch>
              <a:fillRect/>
            </a:stretch>
          </p:blipFill>
          <p:spPr>
            <a:xfrm>
              <a:off x="1423749" y="13874672"/>
              <a:ext cx="714855" cy="720529"/>
            </a:xfrm>
            <a:prstGeom prst="rect">
              <a:avLst/>
            </a:prstGeom>
          </p:spPr>
        </p:pic>
      </p:grpSp>
      <p:pic>
        <p:nvPicPr>
          <p:cNvPr id="33" name="Object 32"/>
          <p:cNvPicPr>
            <a:picLocks noChangeAspect="1"/>
          </p:cNvPicPr>
          <p:nvPr/>
        </p:nvPicPr>
        <p:blipFill rotWithShape="1">
          <a:blip r:embed="rId11"/>
          <a:stretch>
            <a:fillRect/>
          </a:stretch>
        </p:blipFill>
        <p:spPr>
          <a:xfrm>
            <a:off x="1800455" y="13671702"/>
            <a:ext cx="4461695" cy="13468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67060" y="13874672"/>
            <a:ext cx="5129515" cy="668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800" b="1" kern="800">
                <a:solidFill>
                  <a:srgbClr val="0070C0"/>
                </a:solidFill>
                <a:latin typeface="해남체"/>
                <a:ea typeface="해남체"/>
              </a:rPr>
              <a:t>전남노인자원봉사센터</a:t>
            </a:r>
          </a:p>
        </p:txBody>
      </p:sp>
      <p:sp>
        <p:nvSpPr>
          <p:cNvPr id="1010" name="TextBox 1009"/>
          <p:cNvSpPr txBox="1"/>
          <p:nvPr/>
        </p:nvSpPr>
        <p:spPr>
          <a:xfrm>
            <a:off x="5576887" y="9665018"/>
            <a:ext cx="3581401" cy="381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●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 신청기간 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: 202</a:t>
            </a:r>
            <a:r>
              <a:rPr lang="en-US" altLang="ko-KR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5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년 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3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월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1</a:t>
            </a:r>
            <a:r>
              <a:rPr lang="en-US" altLang="ko-KR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0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일</a:t>
            </a:r>
            <a:r>
              <a:rPr lang="en-US" altLang="ko-KR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(</a:t>
            </a:r>
            <a:r>
              <a:rPr lang="ko-KR" alt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월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) ~3.2</a:t>
            </a:r>
            <a:r>
              <a:rPr lang="en-US" altLang="ko-KR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1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일</a:t>
            </a:r>
            <a:r>
              <a:rPr lang="EN-US"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(</a:t>
            </a:r>
            <a:r>
              <a:rPr sz="1200" b="1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금</a:t>
            </a:r>
            <a:r>
              <a:rPr lang="EN-US" sz="1200" b="0" i="0" u="none" strike="noStrike">
                <a:solidFill>
                  <a:srgbClr val="0000FF"/>
                </a:solidFill>
                <a:latin typeface="함초롬바탕"/>
                <a:ea typeface="함초롬바탕"/>
              </a:rPr>
              <a:t>)</a:t>
            </a:r>
          </a:p>
        </p:txBody>
      </p:sp>
      <p:sp>
        <p:nvSpPr>
          <p:cNvPr id="1012" name="TextBox 1011"/>
          <p:cNvSpPr txBox="1"/>
          <p:nvPr/>
        </p:nvSpPr>
        <p:spPr>
          <a:xfrm>
            <a:off x="5576887" y="9920288"/>
            <a:ext cx="4191001" cy="402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2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●봉사자 활동기간 </a:t>
            </a:r>
            <a:r>
              <a:rPr 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: 202</a:t>
            </a:r>
            <a:r>
              <a:rPr lang="en-US" altLang="ko-KR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5</a:t>
            </a:r>
            <a:r>
              <a:rPr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년 </a:t>
            </a:r>
            <a:r>
              <a:rPr 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4</a:t>
            </a:r>
            <a:r>
              <a:rPr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월 </a:t>
            </a:r>
            <a:r>
              <a:rPr 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~11</a:t>
            </a:r>
            <a:r>
              <a:rPr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월 </a:t>
            </a:r>
            <a:r>
              <a:rPr lang="en-US" altLang="ko-KR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/</a:t>
            </a:r>
            <a:r>
              <a:rPr lang="ko-KR" alt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 </a:t>
            </a:r>
            <a:r>
              <a:rPr lang="EN-US"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7</a:t>
            </a:r>
            <a:r>
              <a:rPr sz="1300" b="1" i="0" u="none" strike="noStrike">
                <a:solidFill>
                  <a:srgbClr val="000000"/>
                </a:solidFill>
                <a:latin typeface="굴림체"/>
                <a:ea typeface="굴림체"/>
              </a:rPr>
              <a:t>개월</a:t>
            </a:r>
          </a:p>
        </p:txBody>
      </p:sp>
      <p:pic>
        <p:nvPicPr>
          <p:cNvPr id="1019" name="그림 1018"/>
          <p:cNvPicPr>
            <a:picLocks noChangeAspect="1"/>
          </p:cNvPicPr>
          <p:nvPr/>
        </p:nvPicPr>
        <p:blipFill rotWithShape="1">
          <a:blip r:embed="rId12"/>
          <a:stretch>
            <a:fillRect/>
          </a:stretch>
        </p:blipFill>
        <p:spPr>
          <a:xfrm>
            <a:off x="5576887" y="8853488"/>
            <a:ext cx="4343400" cy="457200"/>
          </a:xfrm>
          <a:prstGeom prst="rect">
            <a:avLst/>
          </a:prstGeom>
        </p:spPr>
      </p:pic>
      <p:sp>
        <p:nvSpPr>
          <p:cNvPr id="1022" name="TextBox 1021"/>
          <p:cNvSpPr txBox="1"/>
          <p:nvPr/>
        </p:nvSpPr>
        <p:spPr>
          <a:xfrm>
            <a:off x="5576888" y="9386888"/>
            <a:ext cx="4495800" cy="383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●참여인원 </a:t>
            </a:r>
            <a:r>
              <a:rPr lang="EN-US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: 2,</a:t>
            </a:r>
            <a:r>
              <a:rPr lang="en-US" altLang="ko-KR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1</a:t>
            </a:r>
            <a:r>
              <a:rPr lang="EN-US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40</a:t>
            </a: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명 </a:t>
            </a:r>
            <a:r>
              <a:rPr lang="EN-US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(10</a:t>
            </a:r>
            <a:r>
              <a:rPr lang="en-US" altLang="ko-KR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7</a:t>
            </a: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개봉사단 </a:t>
            </a:r>
            <a:r>
              <a:rPr lang="EN-US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/ 1</a:t>
            </a: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개봉사단 </a:t>
            </a:r>
            <a:r>
              <a:rPr lang="EN-US"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20</a:t>
            </a:r>
            <a:r>
              <a:rPr sz="1200" b="1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명 기준</a:t>
            </a:r>
            <a:r>
              <a:rPr lang="EN-US" sz="1200" b="0" i="0" u="none" strike="noStrike">
                <a:solidFill>
                  <a:srgbClr val="000000"/>
                </a:solidFill>
                <a:latin typeface="바탕체"/>
                <a:ea typeface="바탕체"/>
              </a:rPr>
              <a:t>)</a:t>
            </a:r>
          </a:p>
        </p:txBody>
      </p:sp>
      <p:sp>
        <p:nvSpPr>
          <p:cNvPr id="1024" name="TextBox 1023"/>
          <p:cNvSpPr txBox="1"/>
          <p:nvPr/>
        </p:nvSpPr>
        <p:spPr>
          <a:xfrm>
            <a:off x="4041457" y="8023861"/>
            <a:ext cx="4507231" cy="90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  <a:p>
            <a:pPr>
              <a:defRPr/>
            </a:pPr>
            <a:endParaRPr lang="ko-KR" altLang="en-US"/>
          </a:p>
        </p:txBody>
      </p:sp>
      <p:sp>
        <p:nvSpPr>
          <p:cNvPr id="1027" name="TextBox 1026"/>
          <p:cNvSpPr txBox="1"/>
          <p:nvPr/>
        </p:nvSpPr>
        <p:spPr>
          <a:xfrm>
            <a:off x="776287" y="5912167"/>
            <a:ext cx="9601201" cy="140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200" b="1" i="0" u="none" strike="noStrike">
                <a:solidFill>
                  <a:srgbClr val="000000"/>
                </a:solidFill>
                <a:latin typeface="휴먼옛체"/>
                <a:ea typeface="휴먼옛체"/>
              </a:rPr>
              <a:t>202</a:t>
            </a:r>
            <a:r>
              <a:rPr lang="en-US" altLang="ko-KR" sz="4200" b="1" i="0" u="none" strike="noStrike">
                <a:solidFill>
                  <a:srgbClr val="000000"/>
                </a:solidFill>
                <a:latin typeface="휴먼옛체"/>
                <a:ea typeface="휴먼옛체"/>
              </a:rPr>
              <a:t>5</a:t>
            </a:r>
            <a:r>
              <a:rPr sz="4200" b="1" i="0" u="none" strike="noStrike">
                <a:solidFill>
                  <a:srgbClr val="000000"/>
                </a:solidFill>
                <a:latin typeface="휴먼옛체"/>
                <a:ea typeface="휴먼옛체"/>
              </a:rPr>
              <a:t>년 노인자원봉사활성화 지원사업</a:t>
            </a:r>
          </a:p>
          <a:p>
            <a:pPr algn="just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노인</a:t>
            </a:r>
            <a:r>
              <a:rPr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자원봉사단</a:t>
            </a:r>
            <a:r>
              <a:rPr lang="EN-US"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(</a:t>
            </a:r>
            <a:r>
              <a:rPr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자원봉사자</a:t>
            </a:r>
            <a:r>
              <a:rPr lang="EN-US"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) </a:t>
            </a:r>
            <a:r>
              <a:rPr sz="4000" b="1" i="0" u="none" strike="noStrike">
                <a:solidFill>
                  <a:srgbClr val="0000FF"/>
                </a:solidFill>
                <a:latin typeface="휴먼옛체"/>
                <a:ea typeface="휴먼옛체"/>
              </a:rPr>
              <a:t>공개모집</a:t>
            </a:r>
          </a:p>
        </p:txBody>
      </p:sp>
      <p:sp>
        <p:nvSpPr>
          <p:cNvPr id="1028" name="TextBox 1027"/>
          <p:cNvSpPr txBox="1"/>
          <p:nvPr/>
        </p:nvSpPr>
        <p:spPr>
          <a:xfrm>
            <a:off x="1081087" y="8102917"/>
            <a:ext cx="8839201" cy="57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0" i="0" u="none" strike="noStrike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    </a:t>
            </a:r>
            <a:r>
              <a:rPr sz="1900" b="0" i="0" u="none" strike="noStrike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참여대상 </a:t>
            </a:r>
            <a:r>
              <a:rPr lang="EN-US" sz="1900" b="0" i="0" u="none" strike="noStrike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: </a:t>
            </a:r>
            <a:r>
              <a:rPr sz="1900" b="0" i="0" u="none" strike="noStrike">
                <a:solidFill>
                  <a:srgbClr val="000000"/>
                </a:solidFill>
                <a:latin typeface="맑은 고딕"/>
                <a:ea typeface="맑은 고딕"/>
                <a:cs typeface="함초롬바탕"/>
              </a:rPr>
              <a:t>사업참여일 기준 </a:t>
            </a:r>
            <a:r>
              <a:rPr lang="EN-US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60</a:t>
            </a:r>
            <a:r>
              <a:rPr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세 이상</a:t>
            </a:r>
            <a:r>
              <a:rPr lang="en-US" altLang="ko-KR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(1965</a:t>
            </a:r>
            <a:r>
              <a:rPr lang="ko-KR" altLang="en-US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년 </a:t>
            </a:r>
            <a:r>
              <a:rPr lang="en-US" altLang="ko-KR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2</a:t>
            </a:r>
            <a:r>
              <a:rPr lang="ko-KR" altLang="en-US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월이전 출생자</a:t>
            </a:r>
            <a:r>
              <a:rPr lang="en-US" altLang="ko-KR" sz="1700" b="1" i="0" u="none" strike="noStrike">
                <a:solidFill>
                  <a:srgbClr val="0000FF"/>
                </a:solidFill>
                <a:latin typeface="맑은 고딕"/>
                <a:ea typeface="맑은 고딕"/>
                <a:cs typeface="함초롬바탕"/>
              </a:rPr>
              <a:t>)</a:t>
            </a:r>
          </a:p>
        </p:txBody>
      </p:sp>
      <p:sp>
        <p:nvSpPr>
          <p:cNvPr id="1030" name="TextBox 1029"/>
          <p:cNvSpPr txBox="1"/>
          <p:nvPr/>
        </p:nvSpPr>
        <p:spPr>
          <a:xfrm>
            <a:off x="5653087" y="12358688"/>
            <a:ext cx="4662489" cy="1222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●</a:t>
            </a:r>
            <a:r>
              <a:rPr 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202</a:t>
            </a:r>
            <a:r>
              <a:rPr lang="en-US" altLang="ko-KR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5</a:t>
            </a: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년 노인자원봉사에 참여하고자 하는 봉사단은 신청양식에 </a:t>
            </a:r>
            <a:r>
              <a:rPr lang="ko-KR" alt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       </a:t>
            </a: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의거하여 각 지역 수행기관에 </a:t>
            </a:r>
            <a:r>
              <a:rPr 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202</a:t>
            </a:r>
            <a:r>
              <a:rPr lang="en-US" altLang="ko-KR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5</a:t>
            </a: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년</a:t>
            </a:r>
            <a:r>
              <a:rPr 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3</a:t>
            </a:r>
            <a:r>
              <a:rPr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월 </a:t>
            </a:r>
            <a:r>
              <a:rPr 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22</a:t>
            </a:r>
            <a:r>
              <a:rPr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일</a:t>
            </a:r>
            <a:r>
              <a:rPr 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(</a:t>
            </a:r>
            <a:r>
              <a:rPr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금</a:t>
            </a:r>
            <a:r>
              <a:rPr 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)</a:t>
            </a:r>
            <a:r>
              <a:rPr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까지</a:t>
            </a:r>
            <a:r>
              <a:rPr lang="ko-KR" alt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 노인자원봉사</a:t>
            </a:r>
          </a:p>
          <a:p>
            <a:pPr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100" b="0" i="0" u="none" strike="noStrike">
                <a:solidFill>
                  <a:srgbClr val="0000FF"/>
                </a:solidFill>
                <a:latin typeface="맑은 고딕"/>
                <a:ea typeface="맑은 고딕"/>
              </a:rPr>
              <a:t>참여신청서를 제출</a:t>
            </a: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하여 주시기 바랍니다</a:t>
            </a:r>
            <a:r>
              <a:rPr 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. </a:t>
            </a:r>
          </a:p>
          <a:p>
            <a:pPr algn="just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●자세한 문의는 전남노인자원봉사지원센터 및 지역 수행기</a:t>
            </a:r>
            <a:r>
              <a:rPr lang="ko-KR" altLang="en-US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관으로      문의하여 주시기 바랍니다</a:t>
            </a:r>
            <a:r>
              <a:rPr lang="en-US" altLang="ko-KR" sz="1100" b="0" i="0" u="none" strike="noStrike">
                <a:solidFill>
                  <a:srgbClr val="000000"/>
                </a:solidFill>
                <a:latin typeface="맑은 고딕"/>
                <a:ea typeface="맑은 고딕"/>
              </a:rPr>
              <a:t>.</a:t>
            </a:r>
          </a:p>
        </p:txBody>
      </p:sp>
      <p:pic>
        <p:nvPicPr>
          <p:cNvPr id="1032" name="그림 1031"/>
          <p:cNvPicPr>
            <a:picLocks noChangeAspect="1"/>
          </p:cNvPicPr>
          <p:nvPr/>
        </p:nvPicPr>
        <p:blipFill rotWithShape="1">
          <a:blip r:embed="rId13"/>
          <a:stretch>
            <a:fillRect/>
          </a:stretch>
        </p:blipFill>
        <p:spPr>
          <a:xfrm>
            <a:off x="5576888" y="10301288"/>
            <a:ext cx="4724400" cy="2133600"/>
          </a:xfrm>
          <a:prstGeom prst="rect">
            <a:avLst/>
          </a:prstGeom>
        </p:spPr>
      </p:pic>
      <p:pic>
        <p:nvPicPr>
          <p:cNvPr id="1033" name="그림 1032"/>
          <p:cNvPicPr>
            <a:picLocks noChangeAspect="1"/>
          </p:cNvPicPr>
          <p:nvPr/>
        </p:nvPicPr>
        <p:blipFill rotWithShape="1">
          <a:blip r:embed="rId14"/>
          <a:stretch>
            <a:fillRect/>
          </a:stretch>
        </p:blipFill>
        <p:spPr>
          <a:xfrm>
            <a:off x="242887" y="9158288"/>
            <a:ext cx="5105400" cy="3095625"/>
          </a:xfrm>
          <a:prstGeom prst="rect">
            <a:avLst/>
          </a:prstGeom>
        </p:spPr>
      </p:pic>
      <p:pic>
        <p:nvPicPr>
          <p:cNvPr id="1036" name="그림 1035"/>
          <p:cNvPicPr>
            <a:picLocks noChangeAspect="1"/>
          </p:cNvPicPr>
          <p:nvPr/>
        </p:nvPicPr>
        <p:blipFill rotWithShape="1">
          <a:blip r:embed="rId15"/>
          <a:stretch>
            <a:fillRect/>
          </a:stretch>
        </p:blipFill>
        <p:spPr>
          <a:xfrm>
            <a:off x="204787" y="166687"/>
            <a:ext cx="3771900" cy="762000"/>
          </a:xfrm>
          <a:prstGeom prst="rect">
            <a:avLst/>
          </a:prstGeom>
        </p:spPr>
      </p:pic>
      <p:sp>
        <p:nvSpPr>
          <p:cNvPr id="1039" name="TextBox 1038"/>
          <p:cNvSpPr txBox="1"/>
          <p:nvPr/>
        </p:nvSpPr>
        <p:spPr>
          <a:xfrm>
            <a:off x="776287" y="7368539"/>
            <a:ext cx="9220201" cy="802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0" i="1" u="none" strike="noStrike">
                <a:solidFill>
                  <a:srgbClr val="0000FF"/>
                </a:solidFill>
                <a:latin typeface="한컴 윤체 M"/>
                <a:ea typeface="한컴 윤체 M"/>
              </a:rPr>
              <a:t>(</a:t>
            </a:r>
            <a:r>
              <a:rPr b="0" i="1" u="none" strike="noStrike">
                <a:solidFill>
                  <a:srgbClr val="0000FF"/>
                </a:solidFill>
                <a:latin typeface="한컴 윤체 M"/>
                <a:ea typeface="한컴 윤체 M"/>
              </a:rPr>
              <a:t>사</a:t>
            </a:r>
            <a:r>
              <a:rPr lang="EN-US" b="0" i="1" u="none" strike="noStrike">
                <a:solidFill>
                  <a:srgbClr val="0000FF"/>
                </a:solidFill>
                <a:latin typeface="한컴 윤체 M"/>
                <a:ea typeface="한컴 윤체 M"/>
              </a:rPr>
              <a:t>)</a:t>
            </a:r>
            <a:r>
              <a:rPr b="0" i="1" u="none" strike="noStrike">
                <a:solidFill>
                  <a:srgbClr val="0000FF"/>
                </a:solidFill>
                <a:latin typeface="한컴 윤체 M"/>
                <a:ea typeface="한컴 윤체 M"/>
              </a:rPr>
              <a:t>대한노인회 전남연합회 노인자원봉사지원센터</a:t>
            </a:r>
            <a:r>
              <a:rPr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에서는 </a:t>
            </a:r>
            <a:r>
              <a:rPr lang="EN-US"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“</a:t>
            </a:r>
            <a:r>
              <a:rPr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참여할 봉사자</a:t>
            </a:r>
            <a:r>
              <a:rPr lang="EN-US"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(</a:t>
            </a:r>
            <a:r>
              <a:rPr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봉사단</a:t>
            </a:r>
            <a:r>
              <a:rPr lang="EN-US"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)</a:t>
            </a:r>
            <a:r>
              <a:rPr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를 아래와 같이 공개모집하오니 관심있는 분들의 많은 신청을 바랍니다</a:t>
            </a:r>
            <a:r>
              <a:rPr lang="EN-US" b="0" i="0" u="none" strike="noStrike">
                <a:solidFill>
                  <a:srgbClr val="000000"/>
                </a:solidFill>
                <a:latin typeface="한컴 윤체 M"/>
                <a:ea typeface="한컴 윤체 M"/>
              </a:rPr>
              <a:t>. 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사용자 지정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2" baseType="lpstr">
      <vt:lpstr>?? ??</vt:lpstr>
      <vt:lpstr>굴림체</vt:lpstr>
      <vt:lpstr>맑은 고딕</vt:lpstr>
      <vt:lpstr>바탕체</vt:lpstr>
      <vt:lpstr>한컴 윤체 M</vt:lpstr>
      <vt:lpstr>함초롬바탕</vt:lpstr>
      <vt:lpstr>해남체</vt:lpstr>
      <vt:lpstr>휴먼옛체</vt:lpstr>
      <vt:lpstr>Arial</vt:lpstr>
      <vt:lpstr>Calibri</vt:lpstr>
      <vt:lpstr>Office Theme</vt:lpstr>
      <vt:lpstr>PowerPoint 프레젠테이션</vt:lpstr>
    </vt:vector>
  </TitlesOfParts>
  <Manager/>
  <Company>officegen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USER</cp:lastModifiedBy>
  <cp:revision>118</cp:revision>
  <dcterms:created xsi:type="dcterms:W3CDTF">2024-02-01T16:17:33Z</dcterms:created>
  <dcterms:modified xsi:type="dcterms:W3CDTF">2025-03-07T04:47:08Z</dcterms:modified>
  <cp:version/>
</cp:coreProperties>
</file>